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fontScale="92500" lnSpcReduction="10000"/>
          </a:bodyPr>
          <a:lstStyle/>
          <a:p>
            <a:r>
              <a:rPr lang="ar-IQ" b="1" dirty="0"/>
              <a:t>الفصل الثامن</a:t>
            </a:r>
            <a:endParaRPr lang="en-US" dirty="0"/>
          </a:p>
          <a:p>
            <a:r>
              <a:rPr lang="ar-IQ" b="1" dirty="0"/>
              <a:t>الائتمــــان المصـــــرفي</a:t>
            </a:r>
            <a:endParaRPr lang="en-US" dirty="0"/>
          </a:p>
          <a:p>
            <a:r>
              <a:rPr lang="ar-SA" b="1" dirty="0"/>
              <a:t>اولا: مفهوم الائتمان المصرفي ونشأته: </a:t>
            </a:r>
            <a:endParaRPr lang="en-US" dirty="0"/>
          </a:p>
          <a:p>
            <a:pPr marL="0" indent="0" algn="just">
              <a:buNone/>
            </a:pPr>
            <a:r>
              <a:rPr lang="ar-SY" dirty="0"/>
              <a:t>إن أصل معنى الائتمان في الاقتصاد هو القدرة على الإقراض، واصطلاحاً:  هو التزام جهة لجهة أخرى بالإقراض أو المداينة، ويراد به في الاقتصاد الحديث:  أن يقوم الدائن بمنح المدين مهلة من الوقت يلتزم المدين عند انتهائها بدفع قيمة الدين، فهو صيغة تمويلية استثمارية تعتمدها المصارف بأنواعها. </a:t>
            </a:r>
            <a:r>
              <a:rPr lang="ar-SA" dirty="0"/>
              <a:t>وي</a:t>
            </a:r>
            <a:r>
              <a:rPr lang="ar-SY" dirty="0"/>
              <a:t>عرّف الائتمان بأنه:  " الثقة التي يوليها المصرف لشخص ما سواء أكان طبيعياً أم معنوياً، بأن يمنحه مبلغاً من المال لاستخدامه في غرض محدد، خلال فترة زمنية متفق عليها وبشروط معينة لقاء عائد مادي متفق عليه وبضمانات تمكّن المصرف من استرداد قرضه في حال توقف العميل عن السداد " </a:t>
            </a:r>
            <a:r>
              <a:rPr lang="ar-SA" dirty="0"/>
              <a:t>. </a:t>
            </a:r>
            <a:endParaRPr lang="en-US" dirty="0"/>
          </a:p>
          <a:p>
            <a:r>
              <a:rPr lang="ar-SA" b="1" dirty="0"/>
              <a:t>ثانيا : أسس منح الائتمان المصرفي: </a:t>
            </a:r>
            <a:endParaRPr lang="en-US" dirty="0"/>
          </a:p>
          <a:p>
            <a:pPr marL="0" indent="0" algn="just">
              <a:buNone/>
            </a:pPr>
            <a:r>
              <a:rPr lang="ar-SA" dirty="0"/>
              <a:t>الائتمان المصرفي يجب أن يتم استناداً إلى قواعد وأسس مستقرة ومتعارف عليها، وهي: </a:t>
            </a:r>
            <a:endParaRPr lang="en-US" dirty="0"/>
          </a:p>
          <a:p>
            <a:pPr marL="0" lvl="0" indent="0" algn="just">
              <a:buNone/>
            </a:pPr>
            <a:r>
              <a:rPr lang="ar-IQ" dirty="0" smtClean="0"/>
              <a:t>1-</a:t>
            </a:r>
            <a:r>
              <a:rPr lang="ar-SA" dirty="0" smtClean="0"/>
              <a:t>توفر </a:t>
            </a:r>
            <a:r>
              <a:rPr lang="ar-SA" dirty="0"/>
              <a:t>الأمان لأموال المصرف:  </a:t>
            </a:r>
            <a:r>
              <a:rPr lang="ar-SY" dirty="0"/>
              <a:t> وذلك يعني اطمئنان المصرف إلى أن المنشأة التي تحصل على الائتمان سوف تتمكن من سداد القروض الممنوحة لها مع فوائدها في المواعيد المحددة لذلك. </a:t>
            </a:r>
            <a:endParaRPr lang="ar-IQ" dirty="0"/>
          </a:p>
          <a:p>
            <a:pPr marL="0" lvl="0" indent="0" algn="just">
              <a:buNone/>
            </a:pPr>
            <a:r>
              <a:rPr lang="ar-IQ" b="1" dirty="0" smtClean="0"/>
              <a:t>2-</a:t>
            </a:r>
            <a:r>
              <a:rPr lang="ar-SY" b="1" dirty="0" smtClean="0"/>
              <a:t>تحقيق </a:t>
            </a:r>
            <a:r>
              <a:rPr lang="ar-SY" b="1" dirty="0"/>
              <a:t>الربح</a:t>
            </a:r>
            <a:r>
              <a:rPr lang="ar-SY" dirty="0"/>
              <a:t>:  والمقصود بذلك حصول المصرف على فوائد من القروض التي يمنحها تمكنه من دفع الفوائد على الودائع ومواجهة مصاريفه المختلفة، وتحقيق عائد على رأس المال المستثمر على شكل أرباح صافية. </a:t>
            </a:r>
            <a:endParaRPr lang="en-US" dirty="0"/>
          </a:p>
          <a:p>
            <a:pPr marL="0" lvl="0" indent="0" algn="just">
              <a:buNone/>
            </a:pPr>
            <a:r>
              <a:rPr lang="en-US" dirty="0" smtClean="0"/>
              <a:t>3- </a:t>
            </a:r>
            <a:r>
              <a:rPr lang="ar-SY" b="1" dirty="0"/>
              <a:t>السيولة</a:t>
            </a:r>
            <a:r>
              <a:rPr lang="ar-SY" dirty="0"/>
              <a:t>:  يعني احتفاظ المصرف بمركز مالي يتصف بالسيولة، أي توفر قدر كافٍ من الأموال السائلة لدى المصرف </a:t>
            </a:r>
            <a:r>
              <a:rPr lang="ar-SA" dirty="0"/>
              <a:t>-</a:t>
            </a:r>
            <a:r>
              <a:rPr lang="ar-SY" dirty="0"/>
              <a:t> النقدية والأصول التي يمكن تحويلها إلى نقدية إما بالبيع أو بالاقتراض بضمانها من المصرف المركزي</a:t>
            </a:r>
            <a:r>
              <a:rPr lang="ar-SA" dirty="0"/>
              <a:t>-</a:t>
            </a:r>
            <a:r>
              <a:rPr lang="ar-SY" dirty="0"/>
              <a:t> لمقابلة طلبات السحب دون أي تأخير، وهدف السيولة دقـيق لأنه يستلزم الموازنة بين توفير قدر مناسب من السيولة للمصرف وهو أمر قد يتعارض مع هدف تحقيق الربحية، ويبقى على إدارة المصرف الناجحة مهمة المواءمة بين </a:t>
            </a:r>
            <a:r>
              <a:rPr lang="ar-SA" dirty="0"/>
              <a:t>هدفي</a:t>
            </a:r>
            <a:r>
              <a:rPr lang="ar-SY" dirty="0"/>
              <a:t> الربحية والسيولة</a:t>
            </a:r>
            <a:r>
              <a:rPr lang="ar-SA" dirty="0"/>
              <a:t>. </a:t>
            </a: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51128" y="272955"/>
            <a:ext cx="10153484" cy="5638267"/>
          </a:xfrm>
        </p:spPr>
        <p:txBody>
          <a:bodyPr/>
          <a:lstStyle/>
          <a:p>
            <a:pPr marL="0" indent="0">
              <a:buNone/>
            </a:pPr>
            <a:r>
              <a:rPr lang="ar-SA" b="1" dirty="0"/>
              <a:t>ثالثا: معايير منح الائتمان: </a:t>
            </a:r>
            <a:endParaRPr lang="en-US" dirty="0"/>
          </a:p>
          <a:p>
            <a:pPr algn="just"/>
            <a:r>
              <a:rPr lang="ar-SY" dirty="0"/>
              <a:t>ويعتبر </a:t>
            </a:r>
            <a:r>
              <a:rPr lang="ar-SA" dirty="0"/>
              <a:t>نموذج المعايير الائتمانية المعروفة بـ </a:t>
            </a:r>
            <a:r>
              <a:rPr lang="en-US" dirty="0"/>
              <a:t>5C'S </a:t>
            </a:r>
            <a:r>
              <a:rPr lang="ar-SY" dirty="0"/>
              <a:t>أبرز منظومة ائتمانية لدى محللي ومانحي الائتمان على مستوى العالم </a:t>
            </a:r>
            <a:r>
              <a:rPr lang="ar-SA" dirty="0"/>
              <a:t>عند</a:t>
            </a:r>
            <a:r>
              <a:rPr lang="ar-SY" dirty="0"/>
              <a:t> منح القروض، والتي طبقاً لها يقوم المصرف كمانح ائتمان بدراسة تلك الجوانب لدى عميله المقترح كمقترض أو كعميل ائتمان. </a:t>
            </a:r>
            <a:r>
              <a:rPr lang="ar-SA" dirty="0"/>
              <a:t>وفيما يلي استعراض لهذه المعايير:  </a:t>
            </a:r>
            <a:endParaRPr lang="en-US" dirty="0"/>
          </a:p>
          <a:p>
            <a:pPr marL="0" indent="0">
              <a:buNone/>
            </a:pPr>
            <a:r>
              <a:rPr lang="ar-SY" b="1" dirty="0"/>
              <a:t>أ) الشخصية </a:t>
            </a:r>
            <a:r>
              <a:rPr lang="en-US" dirty="0" smtClean="0"/>
              <a:t>Character</a:t>
            </a:r>
            <a:endParaRPr lang="ar-IQ" dirty="0" smtClean="0"/>
          </a:p>
          <a:p>
            <a:pPr marL="0" indent="0">
              <a:buNone/>
            </a:pPr>
            <a:r>
              <a:rPr lang="ar-SY" b="1" dirty="0"/>
              <a:t>ب) القدر</a:t>
            </a:r>
            <a:r>
              <a:rPr lang="ar-SA" b="1" dirty="0"/>
              <a:t>ة </a:t>
            </a:r>
            <a:r>
              <a:rPr lang="en-US" dirty="0"/>
              <a:t> </a:t>
            </a:r>
            <a:r>
              <a:rPr lang="en-US" dirty="0" smtClean="0"/>
              <a:t>Capacity</a:t>
            </a:r>
            <a:endParaRPr lang="en-US" b="1" dirty="0"/>
          </a:p>
          <a:p>
            <a:pPr marL="0" indent="0">
              <a:buNone/>
            </a:pPr>
            <a:r>
              <a:rPr lang="ar-SY" b="1" dirty="0"/>
              <a:t>جـ) رأس المال </a:t>
            </a:r>
            <a:r>
              <a:rPr lang="en-US" dirty="0" smtClean="0"/>
              <a:t>Capital</a:t>
            </a:r>
            <a:endParaRPr lang="en-US" b="1" dirty="0"/>
          </a:p>
          <a:p>
            <a:pPr marL="0" indent="0">
              <a:buNone/>
            </a:pPr>
            <a:r>
              <a:rPr lang="ar-SY" b="1" dirty="0"/>
              <a:t>د) الضمان</a:t>
            </a:r>
            <a:r>
              <a:rPr lang="en-US" dirty="0"/>
              <a:t>Collateral</a:t>
            </a:r>
            <a:r>
              <a:rPr lang="en-US" b="1" dirty="0"/>
              <a:t> </a:t>
            </a:r>
            <a:endParaRPr lang="en-US" b="1" dirty="0"/>
          </a:p>
          <a:p>
            <a:pPr marL="0" indent="0">
              <a:buNone/>
            </a:pPr>
            <a:r>
              <a:rPr lang="ar-SY" b="1" dirty="0"/>
              <a:t>هـ) الظروف المحيطة </a:t>
            </a:r>
            <a:r>
              <a:rPr lang="en-US" dirty="0" smtClean="0"/>
              <a:t>conditions</a:t>
            </a:r>
            <a:endParaRPr lang="en-US" b="1" dirty="0"/>
          </a:p>
          <a:p>
            <a:pPr marL="0" indent="0">
              <a:buNone/>
            </a:pPr>
            <a:endParaRPr lang="en-US" dirty="0"/>
          </a:p>
        </p:txBody>
      </p:sp>
    </p:spTree>
    <p:extLst>
      <p:ext uri="{BB962C8B-B14F-4D97-AF65-F5344CB8AC3E}">
        <p14:creationId xmlns:p14="http://schemas.microsoft.com/office/powerpoint/2010/main" val="78744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65278" y="204716"/>
            <a:ext cx="9539334" cy="5706506"/>
          </a:xfrm>
        </p:spPr>
        <p:txBody>
          <a:bodyPr/>
          <a:lstStyle/>
          <a:p>
            <a:r>
              <a:rPr lang="ar-SA" b="1" dirty="0"/>
              <a:t>رابعا: </a:t>
            </a:r>
            <a:r>
              <a:rPr lang="ar-SY" b="1" dirty="0"/>
              <a:t>العوامل المؤثرة في اتخاذ القرار الائتماني: </a:t>
            </a:r>
            <a:endParaRPr lang="en-US" dirty="0"/>
          </a:p>
          <a:p>
            <a:r>
              <a:rPr lang="ar-SY" dirty="0"/>
              <a:t>هناك مجموعة عوامل مترابطة ومتكاملة تؤثر في اتخاذ القرار الائتماني في أي مصرف، </a:t>
            </a:r>
            <a:r>
              <a:rPr lang="ar-SA" dirty="0"/>
              <a:t>وهي: </a:t>
            </a:r>
            <a:endParaRPr lang="en-US" dirty="0"/>
          </a:p>
          <a:p>
            <a:pPr marL="0" indent="0">
              <a:buNone/>
            </a:pPr>
            <a:r>
              <a:rPr lang="ar-SA" b="1" dirty="0"/>
              <a:t>أ.</a:t>
            </a:r>
            <a:r>
              <a:rPr lang="ar-SY" b="1" dirty="0"/>
              <a:t>العوامل الخاصة </a:t>
            </a:r>
            <a:r>
              <a:rPr lang="ar-SY" b="1" dirty="0" smtClean="0"/>
              <a:t>بالزبون</a:t>
            </a:r>
            <a:endParaRPr lang="ar-IQ" b="1" dirty="0"/>
          </a:p>
          <a:p>
            <a:pPr marL="0" indent="0">
              <a:buNone/>
            </a:pPr>
            <a:r>
              <a:rPr lang="ar-SA" b="1" dirty="0"/>
              <a:t>ب.</a:t>
            </a:r>
            <a:r>
              <a:rPr lang="ar-SY" b="1" dirty="0"/>
              <a:t>العوامل الخاصة </a:t>
            </a:r>
            <a:r>
              <a:rPr lang="ar-SY" b="1" dirty="0" smtClean="0"/>
              <a:t>بالمصرف</a:t>
            </a:r>
            <a:endParaRPr lang="ar-IQ" b="1" dirty="0" smtClean="0"/>
          </a:p>
          <a:p>
            <a:pPr marL="0" indent="0">
              <a:buNone/>
            </a:pPr>
            <a:r>
              <a:rPr lang="ar-SA" b="1" dirty="0"/>
              <a:t>ج. </a:t>
            </a:r>
            <a:r>
              <a:rPr lang="ar-SY" b="1" dirty="0"/>
              <a:t>العوامل الخاصة بالتسهيل </a:t>
            </a:r>
            <a:r>
              <a:rPr lang="ar-SY" b="1" dirty="0" smtClean="0"/>
              <a:t>الائتماني</a:t>
            </a:r>
            <a:endParaRPr lang="ar-IQ" b="1" dirty="0" smtClean="0"/>
          </a:p>
          <a:p>
            <a:r>
              <a:rPr lang="ar-SA" b="1" dirty="0"/>
              <a:t>خامسا : مخاطر منح الائتمان المصرفي</a:t>
            </a:r>
            <a:endParaRPr lang="en-US" dirty="0"/>
          </a:p>
          <a:p>
            <a:pPr marL="0" indent="0" algn="just">
              <a:buNone/>
            </a:pPr>
            <a:r>
              <a:rPr lang="ar-SA" dirty="0"/>
              <a:t>كلما استحوذ المصرف على أحد الأصول المربحة، فإنه بدلك يتحمل مخاطر عجز المقترض عن الوفاء برد اصل الدين و فوائده وفقا للتواريخ المحددة لذلك. يكون خطر الائتمان هو المتغير الأساسي المؤثر على صافي الدخل والقيمة السوقية لحقوق الملكية الناتجة عن عدم السداد أو تأجيل السداد، وهناك أنواع مختلفة من الأصول التي تتميز باحتمال حدوت عجز عن السداد فيها وتمثل القروض أكبر هده الأنواع و التي تتصف بأكبر قدر من مخاطر الائتمان، فالتغيير في الظروف الاقتصادية العامة، و مناخ التشغيل بالشركة يؤثر على التدفقات النقدية المتاحة لخدمة الدين و من الصعب التنبؤ بهده الظروف، كذلك قدرة الفرد على إعادة رد الدين تختلف وفقا للتغيرات التي تطرأ على التوظيف و صافي ثروة الفرد، و لهدا السبب تقوم البنوك بتحليل الائتمان لكل طلب قرض على حدة لتقييم قدرة المقترض على رد القرض، لسوء الحظ فإن القدرة على سداد القروض تنهار لدى المقرض قبل أن تظهر المعلومات المحاسبة أي مشكلة بوقت طويل و بصفة عامة تكون استثمارات البنك في الأوراق المالية أقل خطرا لأن المقترضين عادة ما يكونوا جهات محلية أو حكومية أو شركات قوية تفصح عن معلوماتها المالية كل فترة قصيرة.</a:t>
            </a:r>
            <a:endParaRPr lang="en-US" dirty="0"/>
          </a:p>
          <a:p>
            <a:pPr marL="0" indent="0">
              <a:buNone/>
            </a:pPr>
            <a:endParaRPr lang="ar-IQ" dirty="0"/>
          </a:p>
        </p:txBody>
      </p:sp>
    </p:spTree>
    <p:extLst>
      <p:ext uri="{BB962C8B-B14F-4D97-AF65-F5344CB8AC3E}">
        <p14:creationId xmlns:p14="http://schemas.microsoft.com/office/powerpoint/2010/main" val="137357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115</TotalTime>
  <Words>598</Words>
  <Application>Microsoft Office PowerPoint</Application>
  <PresentationFormat>شاشة عريضة</PresentationFormat>
  <Paragraphs>32</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97</cp:revision>
  <dcterms:created xsi:type="dcterms:W3CDTF">2019-05-05T18:42:28Z</dcterms:created>
  <dcterms:modified xsi:type="dcterms:W3CDTF">2019-05-05T20:46:30Z</dcterms:modified>
</cp:coreProperties>
</file>