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38" r:id="rId1"/>
  </p:sldMasterIdLst>
  <p:sldIdLst>
    <p:sldId id="256" r:id="rId2"/>
    <p:sldId id="257" r:id="rId3"/>
    <p:sldId id="261" r:id="rId4"/>
    <p:sldId id="262" r:id="rId5"/>
    <p:sldId id="263" r:id="rId6"/>
    <p:sldId id="264" r:id="rId7"/>
    <p:sldId id="265" r:id="rId8"/>
    <p:sldId id="260" r:id="rId9"/>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DEE94FA-BC67-4CD9-A47B-9CB7C1E4D5AE}" type="datetimeFigureOut">
              <a:rPr lang="ar-IQ" smtClean="0"/>
              <a:t>04/09/1440</a:t>
            </a:fld>
            <a:endParaRPr lang="ar-IQ"/>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ar-IQ"/>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B4FC7CC-D0CD-4AA0-A90A-CAB369774D34}" type="slidenum">
              <a:rPr lang="ar-IQ" smtClean="0"/>
              <a:t>‹#›</a:t>
            </a:fld>
            <a:endParaRPr lang="ar-IQ"/>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8675186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04/09/1440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834960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04/09/1440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99537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04/09/1440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082521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DEE94FA-BC67-4CD9-A47B-9CB7C1E4D5AE}" type="datetimeFigureOut">
              <a:rPr lang="ar-IQ" smtClean="0"/>
              <a:t>04/09/1440</a:t>
            </a:fld>
            <a:endParaRPr lang="ar-IQ"/>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ar-IQ"/>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8142705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DEE94FA-BC67-4CD9-A47B-9CB7C1E4D5AE}" type="datetimeFigureOut">
              <a:rPr lang="ar-IQ" smtClean="0"/>
              <a:t>04/09/1440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661773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DEE94FA-BC67-4CD9-A47B-9CB7C1E4D5AE}" type="datetimeFigureOut">
              <a:rPr lang="ar-IQ" smtClean="0"/>
              <a:t>04/09/1440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640782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DEE94FA-BC67-4CD9-A47B-9CB7C1E4D5AE}" type="datetimeFigureOut">
              <a:rPr lang="ar-IQ" smtClean="0"/>
              <a:t>04/09/1440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443934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E94FA-BC67-4CD9-A47B-9CB7C1E4D5AE}" type="datetimeFigureOut">
              <a:rPr lang="ar-IQ" smtClean="0"/>
              <a:t>04/09/1440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020471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DEE94FA-BC67-4CD9-A47B-9CB7C1E4D5AE}" type="datetimeFigureOut">
              <a:rPr lang="ar-IQ" smtClean="0"/>
              <a:t>04/09/1440</a:t>
            </a:fld>
            <a:endParaRPr lang="ar-IQ"/>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48514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DEE94FA-BC67-4CD9-A47B-9CB7C1E4D5AE}" type="datetimeFigureOut">
              <a:rPr lang="ar-IQ" smtClean="0"/>
              <a:t>04/09/1440</a:t>
            </a:fld>
            <a:endParaRPr lang="ar-IQ"/>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6202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r">
              <a:defRPr sz="1200" baseline="0">
                <a:solidFill>
                  <a:schemeClr val="tx2"/>
                </a:solidFill>
              </a:defRPr>
            </a:lvl1pPr>
          </a:lstStyle>
          <a:p>
            <a:fld id="{FDEE94FA-BC67-4CD9-A47B-9CB7C1E4D5AE}" type="datetimeFigureOut">
              <a:rPr lang="ar-IQ" smtClean="0"/>
              <a:t>04/09/1440</a:t>
            </a:fld>
            <a:endParaRPr lang="ar-IQ"/>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r">
              <a:defRPr sz="1200" baseline="0">
                <a:solidFill>
                  <a:schemeClr val="tx2"/>
                </a:solidFill>
              </a:defRPr>
            </a:lvl1pPr>
          </a:lstStyle>
          <a:p>
            <a:endParaRPr lang="ar-IQ"/>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B4FC7CC-D0CD-4AA0-A90A-CAB369774D34}" type="slidenum">
              <a:rPr lang="ar-IQ" smtClean="0"/>
              <a:t>‹#›</a:t>
            </a:fld>
            <a:endParaRPr lang="ar-IQ"/>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19533671"/>
      </p:ext>
    </p:extLst>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Lst>
  <p:txStyles>
    <p:titleStyle>
      <a:lvl1pPr algn="r"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016007" y="1419367"/>
            <a:ext cx="8915399" cy="3152633"/>
          </a:xfrm>
        </p:spPr>
        <p:txBody>
          <a:bodyPr>
            <a:normAutofit/>
          </a:bodyPr>
          <a:lstStyle/>
          <a:p>
            <a:pPr algn="ctr"/>
            <a:r>
              <a:rPr lang="ar-IQ" sz="3200" b="1" dirty="0">
                <a:solidFill>
                  <a:srgbClr val="FF0000"/>
                </a:solidFill>
              </a:rPr>
              <a:t>محاضرات في </a:t>
            </a:r>
            <a:r>
              <a:rPr lang="ar-IQ" sz="3200" b="1" dirty="0" smtClean="0">
                <a:solidFill>
                  <a:srgbClr val="FF0000"/>
                </a:solidFill>
              </a:rPr>
              <a:t>المصارف الاسلامية</a:t>
            </a:r>
            <a:r>
              <a:rPr lang="ar-IQ" sz="3200" b="1" dirty="0">
                <a:solidFill>
                  <a:srgbClr val="FF0000"/>
                </a:solidFill>
              </a:rPr>
              <a:t/>
            </a:r>
            <a:br>
              <a:rPr lang="ar-IQ" sz="3200" b="1" dirty="0">
                <a:solidFill>
                  <a:srgbClr val="FF0000"/>
                </a:solidFill>
              </a:rPr>
            </a:br>
            <a:endParaRPr lang="ar-IQ" sz="3200" b="1" dirty="0" smtClean="0">
              <a:solidFill>
                <a:srgbClr val="FF0000"/>
              </a:solidFill>
            </a:endParaRPr>
          </a:p>
          <a:p>
            <a:pPr algn="ctr"/>
            <a:r>
              <a:rPr lang="ar-IQ" sz="3200" b="1" dirty="0" smtClean="0">
                <a:solidFill>
                  <a:srgbClr val="FF0000"/>
                </a:solidFill>
              </a:rPr>
              <a:t>اعداد التدريسية</a:t>
            </a:r>
          </a:p>
          <a:p>
            <a:pPr algn="ctr"/>
            <a:r>
              <a:rPr lang="ar-IQ" sz="3200" b="1" dirty="0" smtClean="0">
                <a:solidFill>
                  <a:srgbClr val="FF0000"/>
                </a:solidFill>
              </a:rPr>
              <a:t>م. نبراس جاسم كاظم</a:t>
            </a:r>
            <a:endParaRPr lang="ar-IQ" sz="3200" b="1" dirty="0">
              <a:solidFill>
                <a:srgbClr val="FF0000"/>
              </a:solidFill>
            </a:endParaRPr>
          </a:p>
        </p:txBody>
      </p:sp>
    </p:spTree>
    <p:extLst>
      <p:ext uri="{BB962C8B-B14F-4D97-AF65-F5344CB8AC3E}">
        <p14:creationId xmlns:p14="http://schemas.microsoft.com/office/powerpoint/2010/main" val="2479260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09684" y="709684"/>
            <a:ext cx="10794928" cy="5704764"/>
          </a:xfrm>
        </p:spPr>
        <p:txBody>
          <a:bodyPr>
            <a:normAutofit/>
          </a:bodyPr>
          <a:lstStyle/>
          <a:p>
            <a:r>
              <a:rPr lang="ar-IQ" b="1" dirty="0"/>
              <a:t>الفصل الثاني</a:t>
            </a:r>
            <a:endParaRPr lang="en-US" dirty="0"/>
          </a:p>
          <a:p>
            <a:r>
              <a:rPr lang="ar-IQ" b="1" dirty="0"/>
              <a:t>الصيرفــــة الاسلاميــــة</a:t>
            </a:r>
            <a:endParaRPr lang="en-US" dirty="0"/>
          </a:p>
          <a:p>
            <a:r>
              <a:rPr lang="ar-IQ" b="1" dirty="0"/>
              <a:t>اولا : مفهوم  الصيرفة الإسلامية </a:t>
            </a:r>
            <a:endParaRPr lang="en-US" dirty="0"/>
          </a:p>
          <a:p>
            <a:pPr algn="just"/>
            <a:r>
              <a:rPr lang="ar-IQ" dirty="0"/>
              <a:t>أصبحت المؤسسات المالية الإسلامية حقيقة ملموسة في الحياة الاقتصادية لا على المستوى الفكري فقط بل أيضا على المستوى الواقعي والتطبيقي لكونها باتت جزءا من النظام الاقتصادي ومساهما فعالا في دفع الحركة الاقتصادية الى الأمام . ومن هنا يمكن أن نتعرض لبعض المفاهيم للصيرفة الإسلامية ومنها أن المصارف الإسلامية هي الانضباط الإيديولوجي الذي يعتمد على مبادئ الشريعة الإسلامية لمحو الفائدة وعناصر الاستغلال الأخرى في المجالات الاقتصادية والاجتماعية والمالية للمجتمعات البشرية.</a:t>
            </a:r>
            <a:endParaRPr lang="en-US" dirty="0"/>
          </a:p>
          <a:p>
            <a:pPr algn="just"/>
            <a:r>
              <a:rPr lang="ar-IQ" dirty="0" smtClean="0"/>
              <a:t>وعرفت </a:t>
            </a:r>
            <a:r>
              <a:rPr lang="ar-IQ" dirty="0"/>
              <a:t>على أنها النظام الذي يربط بين وحدات الفائض النقدي والعجز النقدي من خلال مجموعة متنوعة من المنتجات والخدمات المتطابقة مع مبادئ الإسلام وأخلاقه وقد عرفت على أنها المؤسسات المالية التي تميزت بتحفظها من الإقراض والاقتراض بالفائدة فضلا عن قبولها الودائع الاستثمارية على أساس مبدأ الشراكة في الربح وعرفت أيضا على أنها تلك المصارف او المؤسسات التي ينص قانون أنشائها ونظامها الاساسي صراحة على الالتزام بمبادئ الشريعة الاسلامية وعلى عدم التعامل بالفائدة اخذا او عطاء.</a:t>
            </a:r>
            <a:endParaRPr lang="en-US" dirty="0"/>
          </a:p>
          <a:p>
            <a:pPr marL="0" indent="0">
              <a:buNone/>
            </a:pPr>
            <a:endParaRPr lang="ar-IQ" dirty="0"/>
          </a:p>
        </p:txBody>
      </p:sp>
    </p:spTree>
    <p:extLst>
      <p:ext uri="{BB962C8B-B14F-4D97-AF65-F5344CB8AC3E}">
        <p14:creationId xmlns:p14="http://schemas.microsoft.com/office/powerpoint/2010/main" val="3551198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599" y="327546"/>
            <a:ext cx="10228997" cy="5539854"/>
          </a:xfrm>
        </p:spPr>
        <p:txBody>
          <a:bodyPr>
            <a:normAutofit fontScale="85000" lnSpcReduction="20000"/>
          </a:bodyPr>
          <a:lstStyle/>
          <a:p>
            <a:pPr algn="just">
              <a:lnSpc>
                <a:spcPct val="200000"/>
              </a:lnSpc>
            </a:pPr>
            <a:r>
              <a:rPr lang="ar-IQ" dirty="0"/>
              <a:t>وقد عرفت  أيضا بأنها الإعمال التي تحدث بأجزاء العالم المختلفة التي تستند الى مبدأ منع الفائدة والالتزام بقانون الشريعة الإسلامية الذي يحرم الربا ودفع الفائدة ويشجع على المشاريع النشطة وعرفت على أنها مؤسسة مالية تخضع لقوانين واحكام وقواعد واجراءات ومبادئ الشريعة الإسلامية وتحظر استلام أو دفع الفائدة في عملياتها .</a:t>
            </a:r>
            <a:endParaRPr lang="en-US" dirty="0"/>
          </a:p>
          <a:p>
            <a:pPr algn="just">
              <a:lnSpc>
                <a:spcPct val="200000"/>
              </a:lnSpc>
            </a:pPr>
            <a:r>
              <a:rPr lang="ar-IQ" dirty="0"/>
              <a:t>مما تقدم نجد غالبية المفاهيم التي تطرق اليها الباحثون والكتاب ركزت على مبدأ أساسي وهو التعامل في إطار الشريعة الإسلامية وهذا مبدأ أساسي في الصيرفة الإسلامية فضلا عن تركيزها على عملية الوساطة المالية وتجميع الأموال دون الإشارة الى السمات الأساسية والمهمة في فلسفة المصارف الإسلامية وهي نشر تعاليم الشريعة السمحاء وتثقيف الإفراد عليها فضلا عن الرسالة الاجتماعية والإنسانية والاقتصادية التي تسعى الى تحقيقها هذه المؤسسات. ويمكن أن نعرف المصارف الإسلامية بصورة مبسطة بأنها المؤسسات المالية التي تمارس أعمالها في أطار تعاليم الشريعة الإسلامية وتسعى الى تحقيق رسالتها الدينية والإنسانية والاجتماعية والاقتصادية بما يخدم المصلحة العامة.</a:t>
            </a:r>
            <a:endParaRPr lang="en-US" dirty="0"/>
          </a:p>
          <a:p>
            <a:pPr marL="0" indent="0">
              <a:buNone/>
            </a:pPr>
            <a:endParaRPr lang="ar-IQ" dirty="0"/>
          </a:p>
        </p:txBody>
      </p:sp>
    </p:spTree>
    <p:extLst>
      <p:ext uri="{BB962C8B-B14F-4D97-AF65-F5344CB8AC3E}">
        <p14:creationId xmlns:p14="http://schemas.microsoft.com/office/powerpoint/2010/main" val="142378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599" y="518615"/>
            <a:ext cx="10447361" cy="5348785"/>
          </a:xfrm>
        </p:spPr>
        <p:txBody>
          <a:bodyPr>
            <a:normAutofit fontScale="92500" lnSpcReduction="10000"/>
          </a:bodyPr>
          <a:lstStyle/>
          <a:p>
            <a:r>
              <a:rPr lang="ar-IQ" b="1" dirty="0"/>
              <a:t>ثانيا : مدخل تاريخي للصيرفة الإسلامية  </a:t>
            </a:r>
            <a:endParaRPr lang="en-US" dirty="0"/>
          </a:p>
          <a:p>
            <a:pPr algn="just"/>
            <a:r>
              <a:rPr lang="ar-IQ" dirty="0"/>
              <a:t> عُرف العالم الاسلامي حركة تحرر وصحوة اسلامية اسفرت عن حتمية البديل الاسلامي للمؤسسات التقليدية في العالم الغربي والقائمة على التنمية ومن بين هذه المؤسسات المصارف التي ظلت تتعامل بالربا المنهي عنه في القران الكريم والسنة النبوية المطهرة , مما دفع كثيرا من اصحاب الاموال والتجار للامتناع عن التعامل مع هذه المؤسسات , ومن هنا ظهرت كثير من الدعوات التي دعت الى ضرورة إنقاذ الاقتصاد الاسلامي من الأنظمة الربوية وانطلاقا من مبدا تحريم الربا في الاسلام اعيد النظر في الهياكل النقدية والمالية في الدول الاسلامية بشكل يلغى فيه نظام الفوائد ويحل محله مبدا المشاركة في الربح والخسارة , هذا المبدأ الذي جاءت به المصارف الاسلامية كي تكرسه عن طريق ممارستها لمختلف العمليات والخدمات المصرفية .</a:t>
            </a:r>
            <a:endParaRPr lang="en-US" dirty="0"/>
          </a:p>
          <a:p>
            <a:pPr marL="0" indent="0" algn="just">
              <a:buNone/>
            </a:pPr>
            <a:r>
              <a:rPr lang="ar-IQ" dirty="0"/>
              <a:t>إذ جاءت نشأة المصارف الإسلامية  تلبية لرغبه المجتمعات الإسلامية في إيجاد صيغة للتعامل المصرفي بعيدا عن شبهة الربا ومن دون استعمال الفائدة إذ يعد تحريم الربا المسوغ الديني لنشوء المصارف الإسلامية وأن تحقيق الأهداف الاقتصادية في الشريعة الإسلامية يعد بمنزلة المسوغ الاقتصادي لنشوئها ويعود ظهور المصارف الإسلامية الى عام </a:t>
            </a:r>
            <a:r>
              <a:rPr lang="en-US" dirty="0"/>
              <a:t>1940</a:t>
            </a:r>
            <a:r>
              <a:rPr lang="ar-IQ" dirty="0"/>
              <a:t> عندما أنشأت في ماليزيا صناديق للادخار تعمل من دون فائدة وبعدها في أواخر الأربعينيات بدا التفكير المنهجي المنظم يظهر في باكستان من اجل وضع تقنيات تمويلية تراعي التعاليم الإسلامية وفي أوائل الخمسينيات ظهرت الى الوجود فكرة المصارف الإسلامية بلا فائدة على أسس إسلامية في إحدى المناطق الريفية في باكستان وهذه التجربة غير معروفة كثيرا ويرجع السبب الى قلة ما كتب عنها باللغة العربية وبدأت تجربة أنشاء بنك اسلامي من مدينة ميت غمر المصرية سنة </a:t>
            </a:r>
            <a:r>
              <a:rPr lang="en-US" dirty="0"/>
              <a:t>1963 </a:t>
            </a:r>
            <a:r>
              <a:rPr lang="ar-IQ" dirty="0"/>
              <a:t>وذلك بتأسيس بنك ادخار محلي إسلامي ثم تم أنشاء فروع له في كل قرية أو حي تجمع فيه مدخرات الناس تحت إشراف بنك ميت غمر وتوظف هذه المدخرات في خدمة احتياجاتهم في مناطقهم ، </a:t>
            </a:r>
            <a:endParaRPr lang="ar-IQ" dirty="0"/>
          </a:p>
        </p:txBody>
      </p:sp>
    </p:spTree>
    <p:extLst>
      <p:ext uri="{BB962C8B-B14F-4D97-AF65-F5344CB8AC3E}">
        <p14:creationId xmlns:p14="http://schemas.microsoft.com/office/powerpoint/2010/main" val="3009333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599" y="750627"/>
            <a:ext cx="10215349" cy="5116773"/>
          </a:xfrm>
        </p:spPr>
        <p:txBody>
          <a:bodyPr>
            <a:normAutofit/>
          </a:bodyPr>
          <a:lstStyle/>
          <a:p>
            <a:pPr marL="0" indent="0" algn="just">
              <a:buNone/>
            </a:pPr>
            <a:r>
              <a:rPr lang="ar-IQ" dirty="0"/>
              <a:t>ويعود الفضل في أنشائه الى عالم الاقتصاد الإسلامي أحمد النجار , وفي </a:t>
            </a:r>
            <a:r>
              <a:rPr lang="en-US" dirty="0"/>
              <a:t>1971</a:t>
            </a:r>
            <a:r>
              <a:rPr lang="ar-IQ" dirty="0"/>
              <a:t> صدر قانون بنك ناصر الاجتماعي الذي يحرم التعامل بالربا وعلى مستوى التعاون الدولي تم أنشاء البنك الاسلامي للتنمية في المملكة العربية السعودية وذلك عام 1975 برأسمال دول المؤتمر الاسلامي ويهدف هذا البنك بصفة اساسية الى دعم المشروعات التنموية في الدول الاسلامية ودعم الحركة الاقتصادية والتقدم الاجتماعي لشعوب الدول الاعضاء والمجتمعات الاسلامية وتبعا لهذه النجاحات المبهرة فقد تم تأسيس عدد من المصارف الإسلامية في عدة دول إسلامية أخرى في الشرق الأوسط من أمثلتها ( بنك فيصل الإسلامي في مصر سنة </a:t>
            </a:r>
            <a:r>
              <a:rPr lang="en-US" dirty="0"/>
              <a:t>1976</a:t>
            </a:r>
            <a:r>
              <a:rPr lang="ar-IQ" dirty="0"/>
              <a:t>, بنك الأردن الاستثماري المالي سنة </a:t>
            </a:r>
            <a:r>
              <a:rPr lang="en-US" dirty="0"/>
              <a:t>1978</a:t>
            </a:r>
            <a:r>
              <a:rPr lang="ar-IQ" dirty="0"/>
              <a:t>, شركة الاستثمار الإسلامية المحدودة في الأمارات سنة </a:t>
            </a:r>
            <a:r>
              <a:rPr lang="en-US" dirty="0"/>
              <a:t>1978</a:t>
            </a:r>
            <a:r>
              <a:rPr lang="ar-IQ" dirty="0"/>
              <a:t>, بنك قطر الإسلامي سنة </a:t>
            </a:r>
            <a:r>
              <a:rPr lang="en-US" dirty="0"/>
              <a:t>1981</a:t>
            </a:r>
            <a:r>
              <a:rPr lang="ar-IQ" dirty="0"/>
              <a:t>, منافذ اسلامية في مصارف  باكستانية سنة </a:t>
            </a:r>
            <a:r>
              <a:rPr lang="en-US" dirty="0"/>
              <a:t>1981</a:t>
            </a:r>
            <a:r>
              <a:rPr lang="ar-IQ" dirty="0"/>
              <a:t>, المصرف الماليزي الإسلامي المحدود سنة </a:t>
            </a:r>
            <a:r>
              <a:rPr lang="en-US" dirty="0"/>
              <a:t>1983</a:t>
            </a:r>
            <a:r>
              <a:rPr lang="ar-IQ" dirty="0"/>
              <a:t>, بنك العراق الإسلامي سنة </a:t>
            </a:r>
            <a:r>
              <a:rPr lang="en-US" dirty="0"/>
              <a:t>1985</a:t>
            </a:r>
            <a:r>
              <a:rPr lang="ar-IQ" dirty="0"/>
              <a:t>, بنك تركيا الإسلامي سنة </a:t>
            </a:r>
            <a:r>
              <a:rPr lang="en-US" dirty="0"/>
              <a:t>1986</a:t>
            </a:r>
            <a:r>
              <a:rPr lang="ar-IQ" dirty="0"/>
              <a:t>) وتزامنت مع الثورة المتولدة في منطقة النمور الأسيوية خلال منتصف السبعينيات الى منتصف التسعينيات ,معرفة كبيرة بالتمويل الإسلامي كبديل للتجارة المصرفية في جنوب شرق أسيا , وهكذا استمر نمو المصارف الإسلامية في مختلف البلدان العالمية ,إذ تشير أخر إحصائيات المجلس العام للبنوك والمؤسسات المالية الإسلامية بأن عدد المؤسسات المالية الإسلامية بلغ </a:t>
            </a:r>
            <a:r>
              <a:rPr lang="en-US" dirty="0"/>
              <a:t>450</a:t>
            </a:r>
            <a:r>
              <a:rPr lang="ar-IQ" dirty="0"/>
              <a:t> مؤسسة إسلامية موزعة بين البلدان المختلفة .</a:t>
            </a:r>
            <a:endParaRPr lang="en-US" dirty="0"/>
          </a:p>
          <a:p>
            <a:pPr marL="0" indent="0">
              <a:buNone/>
            </a:pPr>
            <a:endParaRPr lang="ar-IQ" dirty="0"/>
          </a:p>
        </p:txBody>
      </p:sp>
    </p:spTree>
    <p:extLst>
      <p:ext uri="{BB962C8B-B14F-4D97-AF65-F5344CB8AC3E}">
        <p14:creationId xmlns:p14="http://schemas.microsoft.com/office/powerpoint/2010/main" val="1397381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599" y="559558"/>
            <a:ext cx="10201701" cy="5307842"/>
          </a:xfrm>
        </p:spPr>
        <p:txBody>
          <a:bodyPr/>
          <a:lstStyle/>
          <a:p>
            <a:r>
              <a:rPr lang="ar-IQ" b="1" dirty="0"/>
              <a:t>ثالثا: خصائص الاساسية للصيرفة الاسلامية </a:t>
            </a:r>
            <a:endParaRPr lang="ar-IQ" dirty="0"/>
          </a:p>
          <a:p>
            <a:pPr marL="0" indent="0">
              <a:buNone/>
            </a:pPr>
            <a:r>
              <a:rPr lang="ar-IQ" dirty="0" smtClean="0"/>
              <a:t>يتصف </a:t>
            </a:r>
            <a:r>
              <a:rPr lang="ar-IQ" dirty="0"/>
              <a:t>مفهوم الصيرفة الاسلامية بعدة صفات تتمثل </a:t>
            </a:r>
            <a:r>
              <a:rPr lang="ar-IQ" dirty="0" err="1"/>
              <a:t>بالأتي</a:t>
            </a:r>
            <a:r>
              <a:rPr lang="ar-IQ" dirty="0"/>
              <a:t>:  </a:t>
            </a:r>
            <a:endParaRPr lang="en-US" dirty="0"/>
          </a:p>
          <a:p>
            <a:pPr lvl="0" algn="just"/>
            <a:r>
              <a:rPr lang="ar-IQ" dirty="0"/>
              <a:t>الالتزام بأحكام الشريعة الإسلامية من حيث عدم التعامل بالربا والالتزام بالحلال والابتعاد عن الحرام .</a:t>
            </a:r>
            <a:endParaRPr lang="en-US" dirty="0"/>
          </a:p>
          <a:p>
            <a:pPr lvl="0" algn="just"/>
            <a:r>
              <a:rPr lang="ar-IQ" dirty="0"/>
              <a:t>حسن اختيار القائمين على إدارة الأموال بهدف ضمان تنفيذ الإحكام الشرعية في المعاملات المصرفية.  </a:t>
            </a:r>
            <a:endParaRPr lang="en-US" dirty="0"/>
          </a:p>
          <a:p>
            <a:pPr lvl="0" algn="just"/>
            <a:r>
              <a:rPr lang="ar-IQ" dirty="0"/>
              <a:t>الصراحة والصدق والشفافية في المعاملات حتى يتبين لعملاء البنك الإسلامي كيفية تحقيق الربح ومعدل العائد على أموالهم المستثمرة في البنك .</a:t>
            </a:r>
            <a:endParaRPr lang="en-US" dirty="0"/>
          </a:p>
          <a:p>
            <a:pPr lvl="0" algn="just"/>
            <a:r>
              <a:rPr lang="ar-IQ" dirty="0"/>
              <a:t>تنمية الوعي الادخاري وعدم حبس المال واكتنازه والبحث عن مشروعات ذات جدوى اقتصادية للاستثمار فيها .</a:t>
            </a:r>
            <a:endParaRPr lang="en-US" dirty="0"/>
          </a:p>
          <a:p>
            <a:pPr lvl="0" algn="just"/>
            <a:r>
              <a:rPr lang="ar-IQ" dirty="0"/>
              <a:t>تحقيق التوازن في مجالات الاستثمار المختلفة على وفق الأولويات الإسلامية  ,الضروريات فالحاجات فالكماليات .</a:t>
            </a:r>
            <a:endParaRPr lang="en-US" dirty="0"/>
          </a:p>
          <a:p>
            <a:pPr lvl="0" algn="just"/>
            <a:r>
              <a:rPr lang="ar-IQ" dirty="0"/>
              <a:t>أداء الزكاة المفروضة شرعا على أموال ومعاملات ونتائج أعمال البنك الإسلامي كافة.</a:t>
            </a:r>
            <a:endParaRPr lang="en-US" dirty="0"/>
          </a:p>
          <a:p>
            <a:pPr marL="0" indent="0" algn="just">
              <a:buNone/>
            </a:pPr>
            <a:endParaRPr lang="ar-IQ" dirty="0"/>
          </a:p>
        </p:txBody>
      </p:sp>
    </p:spTree>
    <p:extLst>
      <p:ext uri="{BB962C8B-B14F-4D97-AF65-F5344CB8AC3E}">
        <p14:creationId xmlns:p14="http://schemas.microsoft.com/office/powerpoint/2010/main" val="2910092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599" y="805218"/>
            <a:ext cx="10351827" cy="5062182"/>
          </a:xfrm>
        </p:spPr>
        <p:txBody>
          <a:bodyPr/>
          <a:lstStyle/>
          <a:p>
            <a:r>
              <a:rPr lang="ar-IQ" b="1" dirty="0"/>
              <a:t>رابعا: أسباب نمو الصيرفة الإسلامية </a:t>
            </a:r>
            <a:endParaRPr lang="en-US" dirty="0"/>
          </a:p>
          <a:p>
            <a:pPr marL="0" indent="0">
              <a:buNone/>
            </a:pPr>
            <a:r>
              <a:rPr lang="ar-IQ" dirty="0"/>
              <a:t>هناك جملة من الاسباب ساهمت في نمو الصيرفة الاسلامية ومنها ما يلي :</a:t>
            </a:r>
            <a:endParaRPr lang="en-US" dirty="0"/>
          </a:p>
          <a:p>
            <a:pPr lvl="0" algn="just"/>
            <a:r>
              <a:rPr lang="ar-IQ" dirty="0"/>
              <a:t>تدفق الأموال الى الدول الإسلامية منتجة البترول.</a:t>
            </a:r>
            <a:endParaRPr lang="en-US" dirty="0"/>
          </a:p>
          <a:p>
            <a:pPr lvl="0" algn="just"/>
            <a:r>
              <a:rPr lang="ar-IQ" dirty="0"/>
              <a:t>تنامي الرغبة السياسية والاجتماعية في العالم الإسلامي للبحث عن بدائل للمؤسسات المصرفية والاستثمارية التي سيطر عليها الغرب.</a:t>
            </a:r>
            <a:endParaRPr lang="en-US" dirty="0"/>
          </a:p>
          <a:p>
            <a:pPr lvl="0" algn="just"/>
            <a:r>
              <a:rPr lang="ar-IQ" dirty="0"/>
              <a:t>أنتشار أزمة الائتمان في الأسواق المالية العالمية والحاجة الى وصول مصادر جديدة لاستثمار راس المال.</a:t>
            </a:r>
            <a:endParaRPr lang="en-US" dirty="0"/>
          </a:p>
          <a:p>
            <a:pPr lvl="0" algn="just"/>
            <a:r>
              <a:rPr lang="ar-IQ" dirty="0"/>
              <a:t>تنامي صناديق الثروة السيادية والرغبة بوجود أدوات مالية متنوعة متوافقة مع الشريعة الاسلامية.</a:t>
            </a:r>
            <a:endParaRPr lang="en-US" dirty="0"/>
          </a:p>
          <a:p>
            <a:pPr lvl="0" algn="just"/>
            <a:r>
              <a:rPr lang="ar-IQ" dirty="0"/>
              <a:t>التعجيل بعدد الأدوات المالية عابرة الحدود الموجودة في موجودات الاقتصاد </a:t>
            </a:r>
            <a:r>
              <a:rPr lang="ar-IQ" dirty="0" err="1"/>
              <a:t>المعولم</a:t>
            </a:r>
            <a:r>
              <a:rPr lang="ar-IQ" dirty="0"/>
              <a:t>.</a:t>
            </a:r>
            <a:endParaRPr lang="en-US" dirty="0">
              <a:effectLst/>
            </a:endParaRPr>
          </a:p>
        </p:txBody>
      </p:sp>
    </p:spTree>
    <p:extLst>
      <p:ext uri="{BB962C8B-B14F-4D97-AF65-F5344CB8AC3E}">
        <p14:creationId xmlns:p14="http://schemas.microsoft.com/office/powerpoint/2010/main" val="2466083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14901" y="259307"/>
            <a:ext cx="9989711" cy="5651915"/>
          </a:xfrm>
        </p:spPr>
        <p:txBody>
          <a:bodyPr/>
          <a:lstStyle/>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400" b="1" dirty="0" smtClean="0">
                <a:solidFill>
                  <a:srgbClr val="FF0000"/>
                </a:solidFill>
              </a:rPr>
              <a:t>Thank </a:t>
            </a:r>
            <a:r>
              <a:rPr lang="en-US" sz="4400" b="1" dirty="0">
                <a:solidFill>
                  <a:srgbClr val="FF0000"/>
                </a:solidFill>
              </a:rPr>
              <a:t>you for your listening</a:t>
            </a:r>
            <a:endParaRPr lang="en-US" sz="4400" b="1" dirty="0" smtClean="0">
              <a:solidFill>
                <a:srgbClr val="FF0000"/>
              </a:solidFill>
            </a:endParaRPr>
          </a:p>
        </p:txBody>
      </p:sp>
    </p:spTree>
    <p:extLst>
      <p:ext uri="{BB962C8B-B14F-4D97-AF65-F5344CB8AC3E}">
        <p14:creationId xmlns:p14="http://schemas.microsoft.com/office/powerpoint/2010/main" val="374822514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TM10001105[[fn=اقتصاص]]</Template>
  <TotalTime>28</TotalTime>
  <Words>992</Words>
  <Application>Microsoft Office PowerPoint</Application>
  <PresentationFormat>شاشة عريضة</PresentationFormat>
  <Paragraphs>35</Paragraphs>
  <Slides>8</Slides>
  <Notes>0</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8</vt:i4>
      </vt:variant>
    </vt:vector>
  </HeadingPairs>
  <TitlesOfParts>
    <vt:vector size="11" baseType="lpstr">
      <vt:lpstr>Franklin Gothic Book</vt:lpstr>
      <vt:lpstr>Tahoma</vt:lpstr>
      <vt:lpstr>Crop</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Finance and Banking</dc:creator>
  <cp:lastModifiedBy>Finance and Banking</cp:lastModifiedBy>
  <cp:revision>19</cp:revision>
  <dcterms:created xsi:type="dcterms:W3CDTF">2019-05-05T18:42:28Z</dcterms:created>
  <dcterms:modified xsi:type="dcterms:W3CDTF">2019-05-08T05:33:43Z</dcterms:modified>
</cp:coreProperties>
</file>