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3" r:id="rId6"/>
    <p:sldId id="264" r:id="rId7"/>
    <p:sldId id="265" r:id="rId8"/>
    <p:sldId id="260"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05/09/1440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05/09/1440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fontScale="92500" lnSpcReduction="10000"/>
          </a:bodyPr>
          <a:lstStyle/>
          <a:p>
            <a:pPr marL="0" indent="0">
              <a:buNone/>
            </a:pPr>
            <a:r>
              <a:rPr lang="ar-IQ" b="1" dirty="0" smtClean="0"/>
              <a:t>2- </a:t>
            </a:r>
            <a:r>
              <a:rPr lang="ar-SA" b="1" dirty="0" smtClean="0"/>
              <a:t>المشـــاركة</a:t>
            </a:r>
            <a:endParaRPr lang="en-US" dirty="0"/>
          </a:p>
          <a:p>
            <a:pPr algn="just"/>
            <a:r>
              <a:rPr lang="ar-SA" dirty="0"/>
              <a:t>المشاركة والشركة والشراكة بمعنى واحد في اللغة حيث تعني الاختلاط كقوله تعالى .... بسم الله الرحمن الرحيم  ( وأن كثيرا" من الخلطاء ليبغي بعضهم على بعض إلا الذين آمنو وعملوا الصالحات وقليل </a:t>
            </a:r>
            <a:r>
              <a:rPr lang="ar-SA" dirty="0" err="1"/>
              <a:t>ماهم</a:t>
            </a:r>
            <a:r>
              <a:rPr lang="ar-SA" dirty="0"/>
              <a:t>) . صدق الله العظيم</a:t>
            </a:r>
            <a:endParaRPr lang="en-US" dirty="0"/>
          </a:p>
          <a:p>
            <a:pPr algn="just"/>
            <a:r>
              <a:rPr lang="ar-SA" dirty="0"/>
              <a:t>والخلطاء هنا بينها المفسرون بالشركاء ؛إي خلط مالين دون التمييز بينهما  ويرى الباحث أن عدم التمييز هنا </a:t>
            </a:r>
            <a:r>
              <a:rPr lang="ar-SA" dirty="0" err="1"/>
              <a:t>لايقصد</a:t>
            </a:r>
            <a:r>
              <a:rPr lang="ar-SA" dirty="0"/>
              <a:t> به عدم معرفة مقدار حصة الشريك من حصة شريك أخر، لانه توجد سجلات ونظام محاسبي يسجل ويراقب مال كل شريك ومن الممكن وبكل سهولة معرفة مقدار وحصة كل شريك لكن المقصود هنا استقلالية  مال الشركة ( راس المال ) المشارك به كل شريك عن المال الشخصي لكل شريك .</a:t>
            </a:r>
            <a:endParaRPr lang="en-US" dirty="0"/>
          </a:p>
          <a:p>
            <a:pPr algn="just"/>
            <a:r>
              <a:rPr lang="ar-SA" dirty="0"/>
              <a:t>ولقد استخدمت المصارف الإسلامية كلمة المشاركة  بدل </a:t>
            </a:r>
            <a:r>
              <a:rPr lang="ar-SA" dirty="0" err="1"/>
              <a:t>الشركه</a:t>
            </a:r>
            <a:r>
              <a:rPr lang="ar-SA" dirty="0"/>
              <a:t> </a:t>
            </a:r>
            <a:r>
              <a:rPr lang="ar-SA" dirty="0" err="1"/>
              <a:t>والشراكه</a:t>
            </a:r>
            <a:r>
              <a:rPr lang="ar-SA" dirty="0"/>
              <a:t> بالرغم من كونها أكثر استعمالا" في الوسط التجاري  لأسباب فنية مفادها أن الشركة والشراكة أصبح لها مدلول اصطلاحي شائع وسائد في القانون يختلف في كثير من فروعه وأصوله عن معنى الشركة في الفقه الإسلامي المالي  ولكي لا يلتبس المعنى الفقهي مع المدلول القانوني استعملت المصارف الإسلامية تعبير ( المشاركة ) كلفظ متميز وتُعد المُشاركة من أهم صيغ التمويل والاستثمار الإسلامي فهي من الصيغ التي تلائم طبيعة عمل المصارف الإسلامية، فيُمكن استخدامها في تمويل الأنشطة الاقتصادية المختلفة وهي أكثر الصيغ التمويلية مُرونة ومُلاءمة وشمولاً.</a:t>
            </a:r>
            <a:endParaRPr lang="en-US" dirty="0"/>
          </a:p>
          <a:p>
            <a:pPr algn="just"/>
            <a:r>
              <a:rPr lang="ar-SA" dirty="0"/>
              <a:t>    ويُمكن أن تُلبي حاجات المُجتمع المحلي وأن تُساعد في تحقيق التوازن الاجتماعي والاقتصادي وخصها الرسول الكريم (ص) بأحاديث عديدة منها قوله :- (ان الله عز وجل يقول : أنا ثالث الشريكين مالم يخن احدهما صاحبه ، فإذا خانه خرجت من بينهما ودخل الشيطان) لذا اختص المصرف الإسلامي بممارسة صيغة المشاركة  كوسيلة في استخدام أمواله لتحقيق الربح والاستثمار وتنمية موارده .</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41193"/>
            <a:ext cx="10351827" cy="6373505"/>
          </a:xfrm>
        </p:spPr>
        <p:txBody>
          <a:bodyPr>
            <a:normAutofit fontScale="92500" lnSpcReduction="10000"/>
          </a:bodyPr>
          <a:lstStyle/>
          <a:p>
            <a:pPr marL="0" indent="0">
              <a:buNone/>
            </a:pPr>
            <a:r>
              <a:rPr lang="ar-SA" dirty="0"/>
              <a:t>أ-ضوابط وشروط المشاركة:</a:t>
            </a:r>
            <a:endParaRPr lang="en-US" dirty="0"/>
          </a:p>
          <a:p>
            <a:pPr marL="0" indent="0">
              <a:buNone/>
            </a:pPr>
            <a:r>
              <a:rPr lang="ar-SA" dirty="0"/>
              <a:t>(1 ) شروط متعلقة براس المال </a:t>
            </a:r>
            <a:endParaRPr lang="ar-IQ" dirty="0" smtClean="0"/>
          </a:p>
          <a:p>
            <a:pPr marL="0" indent="0">
              <a:buNone/>
            </a:pPr>
            <a:r>
              <a:rPr lang="ar-SA" dirty="0" smtClean="0"/>
              <a:t>(</a:t>
            </a:r>
            <a:r>
              <a:rPr lang="ar-IQ" dirty="0" smtClean="0"/>
              <a:t>2</a:t>
            </a:r>
            <a:r>
              <a:rPr lang="ar-SA" dirty="0" smtClean="0"/>
              <a:t> </a:t>
            </a:r>
            <a:r>
              <a:rPr lang="ar-SA" dirty="0"/>
              <a:t>) </a:t>
            </a:r>
            <a:r>
              <a:rPr lang="ar-SA" dirty="0" smtClean="0"/>
              <a:t>شر</a:t>
            </a:r>
            <a:r>
              <a:rPr lang="ar-IQ" dirty="0" smtClean="0"/>
              <a:t>و</a:t>
            </a:r>
            <a:r>
              <a:rPr lang="ar-SA" dirty="0" smtClean="0"/>
              <a:t>ط </a:t>
            </a:r>
            <a:r>
              <a:rPr lang="ar-SA" dirty="0"/>
              <a:t>متعلقة </a:t>
            </a:r>
            <a:r>
              <a:rPr lang="ar-IQ" dirty="0" smtClean="0"/>
              <a:t>بالربح</a:t>
            </a:r>
            <a:endParaRPr lang="ar-IQ" dirty="0"/>
          </a:p>
          <a:p>
            <a:pPr marL="0" indent="0">
              <a:buNone/>
            </a:pPr>
            <a:r>
              <a:rPr lang="ar-SA" dirty="0"/>
              <a:t>ب-اشكال المشاركة</a:t>
            </a:r>
            <a:endParaRPr lang="en-US" dirty="0"/>
          </a:p>
          <a:p>
            <a:r>
              <a:rPr lang="ar-SA" dirty="0"/>
              <a:t>(1) المُشاركة الثابتة </a:t>
            </a:r>
            <a:endParaRPr lang="en-US" dirty="0"/>
          </a:p>
          <a:p>
            <a:pPr marL="0" indent="0" algn="just">
              <a:buNone/>
            </a:pPr>
            <a:r>
              <a:rPr lang="ar-SA" dirty="0"/>
              <a:t>يقوم هذا الشكل على مُساهمة المصرف في تمويل جزء من رأسمال مشروع معين مما يترتّب عليه أن يكون شريكاً في مُلكية هذا المشروع، ومن ثم في إدارته وتسييره والإشراف عليه، وشريكاً في الأرباح التي يُحققها المشروع بالنسب التي يتم الاتفاق عليها وشروط عقد المُشاركة ، وأحياناً يأخذ المشروع الممول إطاراً قانونياً ثابتاً مثل الشركة المُساهمة أو التوصية بالأسهم حسب طبيعة المشروع وحجمه وتسمى مشاركة مستمرة. </a:t>
            </a:r>
            <a:endParaRPr lang="en-US" dirty="0"/>
          </a:p>
          <a:p>
            <a:pPr algn="just"/>
            <a:r>
              <a:rPr lang="ar-SA" dirty="0"/>
              <a:t>(2) المُشاركة المُتناقصة (المُشاركة المُنتهية بالتمليك) </a:t>
            </a:r>
            <a:endParaRPr lang="en-US" dirty="0"/>
          </a:p>
          <a:p>
            <a:pPr marL="0" indent="0" algn="just">
              <a:buNone/>
            </a:pPr>
            <a:r>
              <a:rPr lang="ar-SA" dirty="0"/>
              <a:t>بمقتضى هذا الشكل يكون من حق طالب التمويل (الشريك) أن يحل محل المصرف في مُلكية المشروع حيث يُصبح المشروع في النهاية مُلكاً لطالب التمويل ووفقاً لهذه الصيغة فإنه يتم تقسيم عائد المشروع بين المصرف والشريك حسب مساهمة كل منهما في رأس المال، ويُخصص الشريك جزءا" من حصته من العائد </a:t>
            </a:r>
            <a:r>
              <a:rPr lang="ar-SA" dirty="0" err="1"/>
              <a:t>فضلا"عما</a:t>
            </a:r>
            <a:r>
              <a:rPr lang="ar-SA" dirty="0"/>
              <a:t> يتوفر لديه من موارد أخرى للتسديد التدريجي لحصة المصرف في رأس المال حتى يتمكن الزبون من سداد كامل حصة المصرف في المشروع ومن ثم تؤول المُلكية الكاملة للمشروع إلى الزبون (الشريك</a:t>
            </a:r>
            <a:r>
              <a:rPr lang="ar-SA" dirty="0" smtClean="0"/>
              <a:t>)</a:t>
            </a:r>
            <a:r>
              <a:rPr lang="ar-IQ" dirty="0" smtClean="0"/>
              <a:t>.</a:t>
            </a:r>
          </a:p>
          <a:p>
            <a:pPr marL="0" indent="0" algn="just">
              <a:buNone/>
            </a:pPr>
            <a:r>
              <a:rPr lang="ar-SA" dirty="0"/>
              <a:t>(3) المشاركة المتغيرة : وهي البديل الشرعي عن التمويل بالحساب الجاري المدين حيث يتم تمويل الزبون بدفعات نقدية حسب احتياجه ثم يأخذ المصرف حصته تدريجيا" من </a:t>
            </a:r>
            <a:r>
              <a:rPr lang="ar-SA" dirty="0" err="1"/>
              <a:t>الإرباح</a:t>
            </a:r>
            <a:r>
              <a:rPr lang="ar-SA" dirty="0"/>
              <a:t> الفعلية في نهاية السنة وطبقا" للنتائج المالية للمشروع .</a:t>
            </a:r>
            <a:endParaRPr lang="ar-IQ" dirty="0"/>
          </a:p>
        </p:txBody>
      </p:sp>
    </p:spTree>
    <p:extLst>
      <p:ext uri="{BB962C8B-B14F-4D97-AF65-F5344CB8AC3E}">
        <p14:creationId xmlns:p14="http://schemas.microsoft.com/office/powerpoint/2010/main" val="757804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272955"/>
            <a:ext cx="10392770" cy="5594445"/>
          </a:xfrm>
        </p:spPr>
        <p:txBody>
          <a:bodyPr/>
          <a:lstStyle/>
          <a:p>
            <a:pPr marL="0" indent="0">
              <a:buNone/>
            </a:pPr>
            <a:r>
              <a:rPr lang="ar-SA" dirty="0"/>
              <a:t>ج-ادارة المشاركة</a:t>
            </a:r>
            <a:endParaRPr lang="en-US" dirty="0"/>
          </a:p>
          <a:p>
            <a:pPr algn="just"/>
            <a:r>
              <a:rPr lang="ar-SA" dirty="0"/>
              <a:t>يقوم المصرف غالباً ـ بموجب عقد المُشاركة ـ بتفويض طالب التمويل بإدارة عملية المُشاركة والإشراف عليها، ويقوم المصرف بالمُتابعة والإشراف على حُسن سير الزبونة وإلزام الشريك بالشروط المُتفق عليها في العقد وكذلك المُساهمة في التغلب على أي مُشكلات قد تواجه عملية المُشاركة.</a:t>
            </a:r>
            <a:endParaRPr lang="en-US" dirty="0"/>
          </a:p>
          <a:p>
            <a:pPr marL="0" indent="0" algn="just">
              <a:buNone/>
            </a:pPr>
            <a:r>
              <a:rPr lang="ar-SA" dirty="0"/>
              <a:t>د-المزايا الاقتصادية والاجتماعية للمشاركة</a:t>
            </a:r>
            <a:endParaRPr lang="en-US" dirty="0"/>
          </a:p>
          <a:p>
            <a:pPr lvl="0" algn="just"/>
            <a:r>
              <a:rPr lang="ar-SA" dirty="0"/>
              <a:t>حشد الموارد الاقتصادية وتأسيس المشروعات الإنتاجية وارتفاع فرص التشغيل، مما يعني المُساهمة في مُعالجة المشاكل الاقتصادية.</a:t>
            </a:r>
            <a:endParaRPr lang="en-US" dirty="0"/>
          </a:p>
          <a:p>
            <a:pPr lvl="0" algn="just"/>
            <a:r>
              <a:rPr lang="ar-SA" dirty="0"/>
              <a:t>توزيع المخاطر بين الممولين حيث يشترك المصرف بخبراته المختلفة في البحث عن أفضل مجالات الاستثمار الناجحة التي الربح  فيها شبه مؤكد .</a:t>
            </a:r>
            <a:endParaRPr lang="en-US" dirty="0"/>
          </a:p>
          <a:p>
            <a:pPr lvl="0" algn="just"/>
            <a:r>
              <a:rPr lang="ar-SA" dirty="0"/>
              <a:t>توفير الجهود بسبب توزيع المسؤوليات بين الشركاء.</a:t>
            </a:r>
            <a:endParaRPr lang="en-US" dirty="0"/>
          </a:p>
          <a:p>
            <a:pPr algn="just"/>
            <a:r>
              <a:rPr lang="ar-SA" dirty="0"/>
              <a:t>4.عدالة توزيع العائد وزيادة عدد المُلاك. </a:t>
            </a:r>
            <a:endParaRPr lang="ar-IQ" dirty="0"/>
          </a:p>
        </p:txBody>
      </p:sp>
    </p:spTree>
    <p:extLst>
      <p:ext uri="{BB962C8B-B14F-4D97-AF65-F5344CB8AC3E}">
        <p14:creationId xmlns:p14="http://schemas.microsoft.com/office/powerpoint/2010/main" val="91070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395785"/>
            <a:ext cx="10556543" cy="6100549"/>
          </a:xfrm>
        </p:spPr>
        <p:txBody>
          <a:bodyPr>
            <a:normAutofit fontScale="92500" lnSpcReduction="10000"/>
          </a:bodyPr>
          <a:lstStyle/>
          <a:p>
            <a:pPr marL="0" indent="0">
              <a:buNone/>
            </a:pPr>
            <a:r>
              <a:rPr lang="ar-IQ" b="1" dirty="0" smtClean="0"/>
              <a:t>(3): </a:t>
            </a:r>
            <a:r>
              <a:rPr lang="ar-SA" b="1" dirty="0" smtClean="0"/>
              <a:t>البيـــوع </a:t>
            </a:r>
            <a:endParaRPr lang="en-US" dirty="0"/>
          </a:p>
          <a:p>
            <a:pPr algn="just"/>
            <a:r>
              <a:rPr lang="ar-SA" dirty="0"/>
              <a:t>البيوع هي جمع بيع والبيع يعني مقابلة شيء بشيء ولكنه اطلق على العقد مجازا" لانه سبب التملك والتمليك ويندرج تحت هذا التصنيف عدد من أنواع البيوع التي أقرها الإسلام، وكل منها يخدم هدفاً وغرضاً مُعيناً وهي: بيع المُرابحة للآمر بالشراء، بيع المُساومة، بيع السلم.</a:t>
            </a:r>
            <a:endParaRPr lang="en-US" dirty="0"/>
          </a:p>
          <a:p>
            <a:pPr marL="0" indent="0">
              <a:buNone/>
            </a:pPr>
            <a:r>
              <a:rPr lang="ar-SA" b="1" dirty="0"/>
              <a:t>(4) : </a:t>
            </a:r>
            <a:r>
              <a:rPr lang="ar-SA" b="1" dirty="0" err="1"/>
              <a:t>الاستصنـــاع</a:t>
            </a:r>
            <a:endParaRPr lang="en-US" dirty="0"/>
          </a:p>
          <a:p>
            <a:pPr algn="just"/>
            <a:r>
              <a:rPr lang="ar-SA" dirty="0" err="1"/>
              <a:t>الاستصناع</a:t>
            </a:r>
            <a:r>
              <a:rPr lang="ar-SA" dirty="0"/>
              <a:t> في اللغة مصدره فعل (صنع) وهو من الصناعة ، أما اصطلاحا"  فهو عقد مبيع في الذمة شرط فيه العمل.</a:t>
            </a:r>
            <a:endParaRPr lang="en-US" dirty="0"/>
          </a:p>
          <a:p>
            <a:pPr algn="just"/>
            <a:r>
              <a:rPr lang="ar-SA" dirty="0"/>
              <a:t>وبمعنى آخر  يتقدم أحد العملاء (</a:t>
            </a:r>
            <a:r>
              <a:rPr lang="ar-SA" dirty="0" err="1"/>
              <a:t>المستصنع</a:t>
            </a:r>
            <a:r>
              <a:rPr lang="ar-SA" dirty="0"/>
              <a:t>) إلى المصرف بطلب الحصول على سلعة أو عقار بمواصفات مُعينة، ثم يقوم المصرف بدوره بالطلب من عميل أخر (الصانع أو المقاول) بإنجاز السلعة أو العقار بالمواصفات المطلوبة، وعند الانتهاء من عملية الإنجاز يقوم المصرف ببيع العقار أو السلعة إلى </a:t>
            </a:r>
            <a:r>
              <a:rPr lang="ar-SA" dirty="0" err="1"/>
              <a:t>المُستصنع</a:t>
            </a:r>
            <a:r>
              <a:rPr lang="ar-SA" dirty="0"/>
              <a:t> على وفق العقد الموقع بينهما، ويُمكن أن يتم تطبيق هذه الصيغة في مجال الإسكان والعقارات والصناعة والنقل.  </a:t>
            </a:r>
            <a:endParaRPr lang="en-US" dirty="0"/>
          </a:p>
          <a:p>
            <a:pPr algn="just"/>
            <a:r>
              <a:rPr lang="ar-SA" dirty="0"/>
              <a:t>وعلى وفق هذه الصيغة يتم الاتفاق بدايةً بين المصرف </a:t>
            </a:r>
            <a:r>
              <a:rPr lang="ar-SA" dirty="0" err="1"/>
              <a:t>والمستصنع</a:t>
            </a:r>
            <a:r>
              <a:rPr lang="ar-SA" dirty="0"/>
              <a:t> على شروط الدفع ومن ثم يقوم المصرف بتحديد شروط الدفع بينه وبين الصانع</a:t>
            </a:r>
            <a:r>
              <a:rPr lang="ar-SA" dirty="0" smtClean="0"/>
              <a:t>.</a:t>
            </a:r>
            <a:endParaRPr lang="ar-IQ" dirty="0" smtClean="0"/>
          </a:p>
          <a:p>
            <a:pPr algn="just"/>
            <a:r>
              <a:rPr lang="ar-SA" dirty="0"/>
              <a:t>الخصائص والمميزات </a:t>
            </a:r>
            <a:r>
              <a:rPr lang="ar-SA" dirty="0" err="1"/>
              <a:t>الاستصناع</a:t>
            </a:r>
            <a:r>
              <a:rPr lang="ar-SA" dirty="0"/>
              <a:t> :</a:t>
            </a:r>
            <a:endParaRPr lang="en-US" dirty="0"/>
          </a:p>
          <a:p>
            <a:pPr algn="just"/>
            <a:r>
              <a:rPr lang="ar-SA" dirty="0"/>
              <a:t>1-عملية مجازة شرعا" .</a:t>
            </a:r>
            <a:endParaRPr lang="en-US" dirty="0"/>
          </a:p>
          <a:p>
            <a:pPr algn="just"/>
            <a:r>
              <a:rPr lang="ar-SA" dirty="0"/>
              <a:t>2-يوجد بها هامش ربح تنافسي .</a:t>
            </a:r>
            <a:endParaRPr lang="en-US" dirty="0"/>
          </a:p>
          <a:p>
            <a:pPr algn="just"/>
            <a:r>
              <a:rPr lang="ar-SA" dirty="0"/>
              <a:t>3-تمكين زبائن المصرف من امتلاك عقارات مختلفة بأقساط مريحة في فترات متوسطة الى طويلة الاجل </a:t>
            </a:r>
            <a:endParaRPr lang="en-US" dirty="0"/>
          </a:p>
          <a:p>
            <a:pPr marL="0" indent="0">
              <a:buNone/>
            </a:pPr>
            <a:endParaRPr lang="ar-IQ" dirty="0"/>
          </a:p>
        </p:txBody>
      </p:sp>
    </p:spTree>
    <p:extLst>
      <p:ext uri="{BB962C8B-B14F-4D97-AF65-F5344CB8AC3E}">
        <p14:creationId xmlns:p14="http://schemas.microsoft.com/office/powerpoint/2010/main" val="2163067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491319"/>
            <a:ext cx="10338179" cy="5376081"/>
          </a:xfrm>
        </p:spPr>
        <p:txBody>
          <a:bodyPr/>
          <a:lstStyle/>
          <a:p>
            <a:r>
              <a:rPr lang="ar-SA" b="1" dirty="0"/>
              <a:t>(5): </a:t>
            </a:r>
            <a:r>
              <a:rPr lang="ar-SA" b="1" dirty="0" err="1"/>
              <a:t>التاجير</a:t>
            </a:r>
            <a:r>
              <a:rPr lang="ar-SA" b="1" dirty="0"/>
              <a:t> المنتهي بالتمليك</a:t>
            </a:r>
            <a:endParaRPr lang="en-US" dirty="0"/>
          </a:p>
          <a:p>
            <a:pPr algn="just"/>
            <a:r>
              <a:rPr lang="ar-SA" dirty="0"/>
              <a:t>هو صورة مُستحدثة من صور التمويل في ضوء قواعد عقد الإجارة، وفي إطار صيغة تمويلية تُحقق حاجات الراغبين في اقتناء أصل رأسمالي ولا يملكون كامل الثمن فوراً ويكون التأجير كما يلي: </a:t>
            </a:r>
            <a:endParaRPr lang="en-US" dirty="0"/>
          </a:p>
          <a:p>
            <a:pPr lvl="0" algn="just"/>
            <a:r>
              <a:rPr lang="ar-SA" dirty="0"/>
              <a:t>قيام المصرف (المؤجر) بشراء أصول ثابتة مُحددة بمعرفة طالب التمويل (المُستأجر) وتأجيرها للمُستأجر وتسليمها له لحيازتها واستخدامها.</a:t>
            </a:r>
            <a:endParaRPr lang="en-US" dirty="0"/>
          </a:p>
          <a:p>
            <a:pPr lvl="0" algn="just"/>
            <a:r>
              <a:rPr lang="ar-SA" dirty="0"/>
              <a:t>تُحتسب الدفعات </a:t>
            </a:r>
            <a:r>
              <a:rPr lang="ar-SA" dirty="0" err="1"/>
              <a:t>الايجارية</a:t>
            </a:r>
            <a:r>
              <a:rPr lang="ar-SA" dirty="0"/>
              <a:t> على مدى فترة التعاقد بحيث تُغطي ما يلي بالاتفاق مع الزبون:</a:t>
            </a:r>
            <a:endParaRPr lang="en-US" dirty="0"/>
          </a:p>
          <a:p>
            <a:pPr algn="just"/>
            <a:r>
              <a:rPr lang="ar-SA" dirty="0"/>
              <a:t>أ-الأموال المدفوعة في شراء الأصل.</a:t>
            </a:r>
            <a:endParaRPr lang="en-US" dirty="0"/>
          </a:p>
          <a:p>
            <a:pPr algn="just"/>
            <a:r>
              <a:rPr lang="ar-SA" dirty="0"/>
              <a:t>ب-القيمة </a:t>
            </a:r>
            <a:r>
              <a:rPr lang="ar-SA" dirty="0" err="1"/>
              <a:t>التخريدية</a:t>
            </a:r>
            <a:r>
              <a:rPr lang="ar-SA" dirty="0"/>
              <a:t> للأصل في نهاية مُدة الإيجار.</a:t>
            </a:r>
            <a:endParaRPr lang="en-US" dirty="0"/>
          </a:p>
          <a:p>
            <a:pPr algn="just"/>
            <a:r>
              <a:rPr lang="ar-SA" dirty="0"/>
              <a:t>ج-ربح مُناسب (يمثل عائد المصرف من عملية الإيجار).</a:t>
            </a:r>
            <a:endParaRPr lang="en-US" dirty="0"/>
          </a:p>
          <a:p>
            <a:pPr lvl="0" algn="just"/>
            <a:r>
              <a:rPr lang="ar-SA" dirty="0"/>
              <a:t>يقوم المُستأجر بدفع مبلغ مُعين يُعتبر بمثابة التأمين للمصرف يُعادل نسبة مُتفق عليها من قيمة الأصل وذلك لضمان المُحافظة على الأصل المؤجر وصيانته خلال فترة التأجير كاملة.</a:t>
            </a:r>
            <a:endParaRPr lang="en-US" dirty="0"/>
          </a:p>
          <a:p>
            <a:pPr lvl="0" algn="just"/>
            <a:r>
              <a:rPr lang="ar-SA" dirty="0"/>
              <a:t>يُعتبر المصرف مالكاً للأصل طوال فترة الإيجار والزبون حائزاً أو مُستخدماً له حتى نهاية الفترة المُتفق عليها.</a:t>
            </a:r>
            <a:endParaRPr lang="en-US" dirty="0"/>
          </a:p>
          <a:p>
            <a:pPr marL="0" indent="0">
              <a:buNone/>
            </a:pPr>
            <a:endParaRPr lang="ar-IQ" dirty="0"/>
          </a:p>
        </p:txBody>
      </p:sp>
    </p:spTree>
    <p:extLst>
      <p:ext uri="{BB962C8B-B14F-4D97-AF65-F5344CB8AC3E}">
        <p14:creationId xmlns:p14="http://schemas.microsoft.com/office/powerpoint/2010/main" val="106343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00251"/>
            <a:ext cx="10297236" cy="5567149"/>
          </a:xfrm>
        </p:spPr>
        <p:txBody>
          <a:bodyPr/>
          <a:lstStyle/>
          <a:p>
            <a:r>
              <a:rPr lang="ar-SA" b="1" dirty="0"/>
              <a:t>(6): المزارعــة</a:t>
            </a:r>
            <a:endParaRPr lang="en-US" dirty="0"/>
          </a:p>
          <a:p>
            <a:pPr algn="just"/>
            <a:r>
              <a:rPr lang="ar-SA" dirty="0"/>
              <a:t>المزارعة والمساقاة همـا أحدى أدوات التمويل الشرعية التي  تتعامل بها المصارف الاسلامية ، والمزارعة تعني أن يقدم المصرف الارض الزراعية التي يمتلكها أو التي بحوزته الى المزارعين لزراعتها لمدة محددة وبنصيب (نسبة) يتم تحديدها مسبقا" من المحصول، وقد يكون احيانا" ان يقدم المصرف البذور والمخصبات مع الارض, أما في المساقاة تقدم المصارف الاسلامية البساتين او الاشجار التي بحوزتها الى المزارعين لأدارتها لمدة معينة من الزمن وبنسبة محددة مسبقا" ايضا" من المحصول.</a:t>
            </a:r>
            <a:endParaRPr lang="en-US" dirty="0"/>
          </a:p>
          <a:p>
            <a:pPr algn="just"/>
            <a:r>
              <a:rPr lang="ar-SA" dirty="0"/>
              <a:t>تعتمد المصارف الاسلامية في تمويل القطاع الزراعي تحديدا" بصيغة المرابحة والسلم (( صيغة المرابحة لمدخلات الانتاج ، وبصيغة السلم لمصروفات التشغيل)) بشكل عام وواسع التطبيق ، لكن صيغة </a:t>
            </a:r>
            <a:r>
              <a:rPr lang="ar-SA" dirty="0" smtClean="0"/>
              <a:t>المزارعة </a:t>
            </a:r>
            <a:r>
              <a:rPr lang="ar-SA" dirty="0"/>
              <a:t>والمساقاة تعتمدها بعض المصارف على شكل الخصوص ومحدد</a:t>
            </a:r>
            <a:r>
              <a:rPr lang="ar-SA" dirty="0" smtClean="0"/>
              <a:t>.</a:t>
            </a:r>
            <a:endParaRPr lang="ar-IQ" dirty="0" smtClean="0"/>
          </a:p>
          <a:p>
            <a:pPr marL="0" indent="0" algn="just">
              <a:buNone/>
            </a:pPr>
            <a:endParaRPr lang="ar-IQ" dirty="0"/>
          </a:p>
        </p:txBody>
      </p:sp>
    </p:spTree>
    <p:extLst>
      <p:ext uri="{BB962C8B-B14F-4D97-AF65-F5344CB8AC3E}">
        <p14:creationId xmlns:p14="http://schemas.microsoft.com/office/powerpoint/2010/main" val="28709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77</TotalTime>
  <Words>1094</Words>
  <Application>Microsoft Office PowerPoint</Application>
  <PresentationFormat>شاشة عريضة</PresentationFormat>
  <Paragraphs>52</Paragraphs>
  <Slides>8</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71</cp:revision>
  <dcterms:created xsi:type="dcterms:W3CDTF">2019-05-05T18:42:28Z</dcterms:created>
  <dcterms:modified xsi:type="dcterms:W3CDTF">2019-05-09T06:00:52Z</dcterms:modified>
</cp:coreProperties>
</file>