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938" r:id="rId1"/>
  </p:sldMasterIdLst>
  <p:sldIdLst>
    <p:sldId id="256" r:id="rId2"/>
    <p:sldId id="265" r:id="rId3"/>
    <p:sldId id="266" r:id="rId4"/>
    <p:sldId id="267" r:id="rId5"/>
    <p:sldId id="260" r:id="rId6"/>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snapToGrid="0">
      <p:cViewPr varScale="1">
        <p:scale>
          <a:sx n="70" d="100"/>
          <a:sy n="70" d="100"/>
        </p:scale>
        <p:origin x="714"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FDEE94FA-BC67-4CD9-A47B-9CB7C1E4D5AE}" type="datetimeFigureOut">
              <a:rPr lang="ar-IQ" smtClean="0"/>
              <a:t>05/09/1440</a:t>
            </a:fld>
            <a:endParaRPr lang="ar-IQ"/>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ar-IQ"/>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1B4FC7CC-D0CD-4AA0-A90A-CAB369774D34}" type="slidenum">
              <a:rPr lang="ar-IQ" smtClean="0"/>
              <a:t>‹#›</a:t>
            </a:fld>
            <a:endParaRPr lang="ar-IQ"/>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8675186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FDEE94FA-BC67-4CD9-A47B-9CB7C1E4D5AE}" type="datetimeFigureOut">
              <a:rPr lang="ar-IQ" smtClean="0"/>
              <a:t>05/09/1440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8349604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FDEE94FA-BC67-4CD9-A47B-9CB7C1E4D5AE}" type="datetimeFigureOut">
              <a:rPr lang="ar-IQ" smtClean="0"/>
              <a:t>05/09/1440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1995373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FDEE94FA-BC67-4CD9-A47B-9CB7C1E4D5AE}" type="datetimeFigureOut">
              <a:rPr lang="ar-IQ" smtClean="0"/>
              <a:t>05/09/1440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10825213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FDEE94FA-BC67-4CD9-A47B-9CB7C1E4D5AE}" type="datetimeFigureOut">
              <a:rPr lang="ar-IQ" smtClean="0"/>
              <a:t>05/09/1440</a:t>
            </a:fld>
            <a:endParaRPr lang="ar-IQ"/>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ar-IQ"/>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1B4FC7CC-D0CD-4AA0-A90A-CAB369774D34}" type="slidenum">
              <a:rPr lang="ar-IQ" smtClean="0"/>
              <a:t>‹#›</a:t>
            </a:fld>
            <a:endParaRPr lang="ar-IQ"/>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381427059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FDEE94FA-BC67-4CD9-A47B-9CB7C1E4D5AE}" type="datetimeFigureOut">
              <a:rPr lang="ar-IQ" smtClean="0"/>
              <a:t>05/09/1440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26617738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FDEE94FA-BC67-4CD9-A47B-9CB7C1E4D5AE}" type="datetimeFigureOut">
              <a:rPr lang="ar-IQ" smtClean="0"/>
              <a:t>05/09/1440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1640782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FDEE94FA-BC67-4CD9-A47B-9CB7C1E4D5AE}" type="datetimeFigureOut">
              <a:rPr lang="ar-IQ" smtClean="0"/>
              <a:t>05/09/1440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1443934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EE94FA-BC67-4CD9-A47B-9CB7C1E4D5AE}" type="datetimeFigureOut">
              <a:rPr lang="ar-IQ" smtClean="0"/>
              <a:t>05/09/1440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10204715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FDEE94FA-BC67-4CD9-A47B-9CB7C1E4D5AE}" type="datetimeFigureOut">
              <a:rPr lang="ar-IQ" smtClean="0"/>
              <a:t>05/09/1440</a:t>
            </a:fld>
            <a:endParaRPr lang="ar-IQ"/>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ar-IQ"/>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1B4FC7CC-D0CD-4AA0-A90A-CAB369774D34}" type="slidenum">
              <a:rPr lang="ar-IQ" smtClean="0"/>
              <a:t>‹#›</a:t>
            </a:fld>
            <a:endParaRPr lang="ar-IQ"/>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2485149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مع تسمية توضيحية">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FDEE94FA-BC67-4CD9-A47B-9CB7C1E4D5AE}" type="datetimeFigureOut">
              <a:rPr lang="ar-IQ" smtClean="0"/>
              <a:t>05/09/1440</a:t>
            </a:fld>
            <a:endParaRPr lang="ar-IQ"/>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ar-IQ"/>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1B4FC7CC-D0CD-4AA0-A90A-CAB369774D34}" type="slidenum">
              <a:rPr lang="ar-IQ" smtClean="0"/>
              <a:t>‹#›</a:t>
            </a:fld>
            <a:endParaRPr lang="ar-IQ"/>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1620212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r">
              <a:defRPr sz="1200" baseline="0">
                <a:solidFill>
                  <a:schemeClr val="tx2"/>
                </a:solidFill>
              </a:defRPr>
            </a:lvl1pPr>
          </a:lstStyle>
          <a:p>
            <a:fld id="{FDEE94FA-BC67-4CD9-A47B-9CB7C1E4D5AE}" type="datetimeFigureOut">
              <a:rPr lang="ar-IQ" smtClean="0"/>
              <a:t>05/09/1440</a:t>
            </a:fld>
            <a:endParaRPr lang="ar-IQ"/>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r">
              <a:defRPr sz="1200" baseline="0">
                <a:solidFill>
                  <a:schemeClr val="tx2"/>
                </a:solidFill>
              </a:defRPr>
            </a:lvl1pPr>
          </a:lstStyle>
          <a:p>
            <a:endParaRPr lang="ar-IQ"/>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1B4FC7CC-D0CD-4AA0-A90A-CAB369774D34}" type="slidenum">
              <a:rPr lang="ar-IQ" smtClean="0"/>
              <a:t>‹#›</a:t>
            </a:fld>
            <a:endParaRPr lang="ar-IQ"/>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219533671"/>
      </p:ext>
    </p:extLst>
  </p:cSld>
  <p:clrMap bg1="lt1" tx1="dk1" bg2="lt2" tx2="dk2" accent1="accent1" accent2="accent2" accent3="accent3" accent4="accent4" accent5="accent5" accent6="accent6" hlink="hlink" folHlink="folHlink"/>
  <p:sldLayoutIdLst>
    <p:sldLayoutId id="2147483939" r:id="rId1"/>
    <p:sldLayoutId id="2147483940" r:id="rId2"/>
    <p:sldLayoutId id="2147483941" r:id="rId3"/>
    <p:sldLayoutId id="2147483942" r:id="rId4"/>
    <p:sldLayoutId id="2147483943" r:id="rId5"/>
    <p:sldLayoutId id="2147483944" r:id="rId6"/>
    <p:sldLayoutId id="2147483945" r:id="rId7"/>
    <p:sldLayoutId id="2147483946" r:id="rId8"/>
    <p:sldLayoutId id="2147483947" r:id="rId9"/>
    <p:sldLayoutId id="2147483948" r:id="rId10"/>
    <p:sldLayoutId id="2147483949" r:id="rId11"/>
  </p:sldLayoutIdLst>
  <p:txStyles>
    <p:titleStyle>
      <a:lvl1pPr algn="r" defTabSz="914400" rtl="1"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r" defTabSz="914400" rtl="1"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016007" y="1419367"/>
            <a:ext cx="8915399" cy="3152633"/>
          </a:xfrm>
        </p:spPr>
        <p:txBody>
          <a:bodyPr>
            <a:normAutofit/>
          </a:bodyPr>
          <a:lstStyle/>
          <a:p>
            <a:pPr algn="ctr"/>
            <a:r>
              <a:rPr lang="ar-IQ" sz="3200" b="1" dirty="0">
                <a:solidFill>
                  <a:srgbClr val="FF0000"/>
                </a:solidFill>
              </a:rPr>
              <a:t>محاضرات في </a:t>
            </a:r>
            <a:r>
              <a:rPr lang="ar-IQ" sz="3200" b="1" dirty="0" smtClean="0">
                <a:solidFill>
                  <a:srgbClr val="FF0000"/>
                </a:solidFill>
              </a:rPr>
              <a:t>المصارف الاسلامية</a:t>
            </a:r>
            <a:r>
              <a:rPr lang="ar-IQ" sz="3200" b="1" dirty="0">
                <a:solidFill>
                  <a:srgbClr val="FF0000"/>
                </a:solidFill>
              </a:rPr>
              <a:t/>
            </a:r>
            <a:br>
              <a:rPr lang="ar-IQ" sz="3200" b="1" dirty="0">
                <a:solidFill>
                  <a:srgbClr val="FF0000"/>
                </a:solidFill>
              </a:rPr>
            </a:br>
            <a:endParaRPr lang="ar-IQ" sz="3200" b="1" dirty="0" smtClean="0">
              <a:solidFill>
                <a:srgbClr val="FF0000"/>
              </a:solidFill>
            </a:endParaRPr>
          </a:p>
          <a:p>
            <a:pPr algn="ctr"/>
            <a:r>
              <a:rPr lang="ar-IQ" sz="3200" b="1" dirty="0" smtClean="0">
                <a:solidFill>
                  <a:srgbClr val="FF0000"/>
                </a:solidFill>
              </a:rPr>
              <a:t>اعداد التدريسية</a:t>
            </a:r>
          </a:p>
          <a:p>
            <a:pPr algn="ctr"/>
            <a:r>
              <a:rPr lang="ar-IQ" sz="3200" b="1" dirty="0" smtClean="0">
                <a:solidFill>
                  <a:srgbClr val="FF0000"/>
                </a:solidFill>
              </a:rPr>
              <a:t>م. نبراس جاسم كاظم</a:t>
            </a:r>
            <a:endParaRPr lang="ar-IQ" sz="3200" b="1" dirty="0">
              <a:solidFill>
                <a:srgbClr val="FF0000"/>
              </a:solidFill>
            </a:endParaRPr>
          </a:p>
        </p:txBody>
      </p:sp>
    </p:spTree>
    <p:extLst>
      <p:ext uri="{BB962C8B-B14F-4D97-AF65-F5344CB8AC3E}">
        <p14:creationId xmlns:p14="http://schemas.microsoft.com/office/powerpoint/2010/main" val="24792606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371600" y="300251"/>
            <a:ext cx="10297236" cy="5567149"/>
          </a:xfrm>
        </p:spPr>
        <p:txBody>
          <a:bodyPr/>
          <a:lstStyle/>
          <a:p>
            <a:pPr algn="just"/>
            <a:r>
              <a:rPr lang="ar-SA" b="1" dirty="0"/>
              <a:t>(7) : الجعالــة </a:t>
            </a:r>
            <a:endParaRPr lang="en-US" dirty="0"/>
          </a:p>
          <a:p>
            <a:pPr algn="just"/>
            <a:r>
              <a:rPr lang="ar-SA" dirty="0"/>
              <a:t>هنالك كثير من التعريفات التي بينت مفهوم الجعالة  فمنهم من عرفها ((يتعهد طرف ما بأن يدفع لطرف آخر مبلغا" محددا" من النقود كرسم لتأدية خدمة معينة طبقا" للشروط المنصوص عليها في العقد المبرم بين الطرفين وعادة ما يطبق هذا الاسلوب على معاملات من نوع الاستشارات والخدمات الفنية وتوظيف الأموال  والخدمات الائتمانية )) والاخر جاء بتعريف آخر وهو (( هي قيام شخص ما طبيعيا" كان أو معنويا" </a:t>
            </a:r>
            <a:r>
              <a:rPr lang="ar-SA" dirty="0" err="1"/>
              <a:t>بالأعلان</a:t>
            </a:r>
            <a:r>
              <a:rPr lang="ar-SA" dirty="0"/>
              <a:t> عن تقديم مبلغ معين – أي : </a:t>
            </a:r>
            <a:r>
              <a:rPr lang="ar-SA" dirty="0" err="1"/>
              <a:t>مكافاءة</a:t>
            </a:r>
            <a:r>
              <a:rPr lang="ar-SA" dirty="0"/>
              <a:t> معينة – لمن ينجز عملا" معينا" ، بحيث اذا لم ينجز كاملا" لا يستحق شيئا"  ...)) وفي تعريف اوردته ورقة عمل صندوق النقد الدولي 1998 – حول مفهوم الجعالة بأنها (( رسوم الخدمة )) ضمن مفهوم النظام المصرفي الاسلامي ولقد أجاز فقهاء المذاهب </a:t>
            </a:r>
            <a:r>
              <a:rPr lang="ar-SA" dirty="0" err="1"/>
              <a:t>المالكيه</a:t>
            </a:r>
            <a:r>
              <a:rPr lang="ar-SA" dirty="0"/>
              <a:t> – الشافعية – الحنابلة – </a:t>
            </a:r>
            <a:r>
              <a:rPr lang="ar-SA" dirty="0" err="1"/>
              <a:t>والجعفريه</a:t>
            </a:r>
            <a:r>
              <a:rPr lang="ar-SA" dirty="0"/>
              <a:t> على مشروعية الجعالة أما الحنفية فيرون عدم مشروعية الجعالة لكونها عقد مع المجهول اذ شروط العقد ان يعين المتعاقد ويبدي القبول .</a:t>
            </a:r>
            <a:endParaRPr lang="en-US" dirty="0"/>
          </a:p>
          <a:p>
            <a:pPr algn="just"/>
            <a:r>
              <a:rPr lang="ar-SA" dirty="0"/>
              <a:t>      ان مجالات استخدام عقد الجعالة في المصارف الاسلامية  كثيرة ، على  </a:t>
            </a:r>
            <a:r>
              <a:rPr lang="ar-SA" dirty="0" err="1"/>
              <a:t>أعتبار</a:t>
            </a:r>
            <a:r>
              <a:rPr lang="ar-SA" dirty="0"/>
              <a:t> كون المصرف وسيطا" ، وهذا ما يتطلب من المصرف ان يكون جاعلا" او عاملا" بعقد جعالة ومثال </a:t>
            </a:r>
            <a:r>
              <a:rPr lang="ar-SA" dirty="0" err="1"/>
              <a:t>ذالك</a:t>
            </a:r>
            <a:r>
              <a:rPr lang="ar-SA" dirty="0"/>
              <a:t> عمولات الخدمات المصرفية ... كعمولة تحصيل الديون.</a:t>
            </a:r>
            <a:endParaRPr lang="ar-IQ" dirty="0"/>
          </a:p>
        </p:txBody>
      </p:sp>
    </p:spTree>
    <p:extLst>
      <p:ext uri="{BB962C8B-B14F-4D97-AF65-F5344CB8AC3E}">
        <p14:creationId xmlns:p14="http://schemas.microsoft.com/office/powerpoint/2010/main" val="28709237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371599" y="327546"/>
            <a:ext cx="10351827" cy="5539854"/>
          </a:xfrm>
        </p:spPr>
        <p:txBody>
          <a:bodyPr/>
          <a:lstStyle/>
          <a:p>
            <a:r>
              <a:rPr lang="ar-SA" b="1" dirty="0"/>
              <a:t>ثالثا : القرض الحسن </a:t>
            </a:r>
            <a:endParaRPr lang="en-US" dirty="0"/>
          </a:p>
          <a:p>
            <a:pPr algn="just"/>
            <a:r>
              <a:rPr lang="ar-SA" dirty="0"/>
              <a:t>وهو يعني بالشرع دفع المال لمن ينتفع به يرد مثله هو قرض بدون فائدة يُقدمه المصرف للمُقترض عوناً له في الشدة أو دعماً له في فعل خير أو عمل طيب، وتقسم القروض الحسنة من حيث الغرض إلى قسمين: </a:t>
            </a:r>
            <a:endParaRPr lang="en-US" dirty="0"/>
          </a:p>
          <a:p>
            <a:pPr algn="just"/>
            <a:r>
              <a:rPr lang="ar-SA" dirty="0"/>
              <a:t>1 - قروض اجتماعية لمواجهة حاجات اجتماعية مُلحة (حالات المرض والوفاة والتعليم والإسكان).</a:t>
            </a:r>
            <a:endParaRPr lang="en-US" dirty="0"/>
          </a:p>
          <a:p>
            <a:pPr algn="just"/>
            <a:r>
              <a:rPr lang="ar-SA" dirty="0"/>
              <a:t>2 - قروض إنتاجيـة تُقـدّم لصغار الحرفيين والعمال لمعاونتهم لكي يتحـوّلوا إلى طاقة إنتاجية وأن ينتـجوا بما يفي حاجاتهم ويُحقّق فائضاً يُسددوا به القرض.</a:t>
            </a:r>
            <a:endParaRPr lang="en-US" dirty="0"/>
          </a:p>
          <a:p>
            <a:pPr algn="just"/>
            <a:r>
              <a:rPr lang="ar-SA" dirty="0"/>
              <a:t>فلسفة القرض الحسن وآلية العمل فيه منبثقه من حديث قدسي (( كان الله بعون العبد مادام العبد بعون أخيه )) .</a:t>
            </a:r>
            <a:endParaRPr lang="en-US" dirty="0"/>
          </a:p>
          <a:p>
            <a:pPr algn="just"/>
            <a:r>
              <a:rPr lang="ar-SA" dirty="0"/>
              <a:t>كما ان عملية منح القروض الحسنة لا تعطى من المصرف بدون ان تكون هنالك شروط اساسية وضوابط تضعها أدارة المصرف قبل البدء بمنحها  من حيث عدم استخدامه من قبل الشخص الممنوح له في مشروع معين يستخدم من خلاله الربا في عمله او عملية مخالفة للقواعد والبيوع الشرعية ، كذلك هنا جدوى اقتصادية من المشروع اي سيحقق مردود مادي عليه ومن ثم يستطيع تسديد اقساط القرض للمصرف وقد اشار بعض الباحثين </a:t>
            </a:r>
            <a:r>
              <a:rPr lang="ar-SA" dirty="0" err="1"/>
              <a:t>ألى</a:t>
            </a:r>
            <a:r>
              <a:rPr lang="ar-SA" dirty="0"/>
              <a:t> أن بعض المصارف تأخذ بعض المصاريف الادارية والرسوم لقاء منح هكذا نوع من القروض لكنها ليست ثابته و كبيرة المبلغ.</a:t>
            </a:r>
            <a:endParaRPr lang="ar-IQ" dirty="0"/>
          </a:p>
        </p:txBody>
      </p:sp>
    </p:spTree>
    <p:extLst>
      <p:ext uri="{BB962C8B-B14F-4D97-AF65-F5344CB8AC3E}">
        <p14:creationId xmlns:p14="http://schemas.microsoft.com/office/powerpoint/2010/main" val="13009769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371600" y="218364"/>
            <a:ext cx="10392770" cy="5649036"/>
          </a:xfrm>
        </p:spPr>
        <p:txBody>
          <a:bodyPr/>
          <a:lstStyle/>
          <a:p>
            <a:r>
              <a:rPr lang="ar-SA" b="1" dirty="0"/>
              <a:t>رابعا: استثمارات </a:t>
            </a:r>
            <a:r>
              <a:rPr lang="ar-SA" b="1" dirty="0" err="1"/>
              <a:t>راسمالية</a:t>
            </a:r>
            <a:endParaRPr lang="en-US" dirty="0"/>
          </a:p>
          <a:p>
            <a:pPr algn="just"/>
            <a:r>
              <a:rPr lang="ar-SA" dirty="0"/>
              <a:t>ويُمكن أن يأخذ الاستثمار المُباشر اي صورة يدخل بها المصرف كمستثمر مباشر يمارس التجارة بشخصية مستقلة وهي كما يلي  :</a:t>
            </a:r>
            <a:endParaRPr lang="en-US" dirty="0"/>
          </a:p>
          <a:p>
            <a:pPr lvl="0" algn="just"/>
            <a:r>
              <a:rPr lang="ar-SA" dirty="0"/>
              <a:t>توظيف أموال المصرف في مشروعات تأكد له من واقع دراساته جدواها </a:t>
            </a:r>
            <a:r>
              <a:rPr lang="ar-SA" dirty="0" err="1"/>
              <a:t>وربحيتها</a:t>
            </a:r>
            <a:r>
              <a:rPr lang="ar-SA" dirty="0"/>
              <a:t> ويقوم المصرف بنفسه تنفيذ تلك المشروعات ومتابعتها وتظل هذه المشروعات دائماً مُلكاً للمصرف.</a:t>
            </a:r>
            <a:endParaRPr lang="en-US" dirty="0"/>
          </a:p>
          <a:p>
            <a:pPr lvl="0" algn="just"/>
            <a:r>
              <a:rPr lang="ar-SA" dirty="0"/>
              <a:t>شراء أصول أو سلع معينة (عقارات، سيارات ، آليات، ... وغيرها) وتأجيرها والحصول على عائد التأجير أو بيعها والحصول على عائد البيع.</a:t>
            </a:r>
            <a:endParaRPr lang="en-US" dirty="0"/>
          </a:p>
          <a:p>
            <a:pPr lvl="0" algn="just"/>
            <a:r>
              <a:rPr lang="ar-SA" dirty="0"/>
              <a:t>المُساهمة في الشركات التي تعمل طبقا" لأحكام الشريعة الإسلامية، حيث تمثّل هذه الشركات فروع استثمارية للبنوك الإسلامية.</a:t>
            </a:r>
            <a:endParaRPr lang="en-US" dirty="0"/>
          </a:p>
          <a:p>
            <a:pPr algn="just"/>
            <a:r>
              <a:rPr lang="ar-SA" dirty="0"/>
              <a:t>وتستطيع المصارف الإسلامية أن تستثمر أموالها المتاحة في مُختلف المشاريع والمجالات شريطة أن تتجنّب الربا وأن تكون مجالات عمل المشاريع المُستثمر بها مقبولة شرعاً.</a:t>
            </a:r>
            <a:endParaRPr lang="en-US" dirty="0"/>
          </a:p>
          <a:p>
            <a:pPr marL="0" indent="0">
              <a:buNone/>
            </a:pPr>
            <a:endParaRPr lang="ar-IQ" dirty="0"/>
          </a:p>
        </p:txBody>
      </p:sp>
    </p:spTree>
    <p:extLst>
      <p:ext uri="{BB962C8B-B14F-4D97-AF65-F5344CB8AC3E}">
        <p14:creationId xmlns:p14="http://schemas.microsoft.com/office/powerpoint/2010/main" val="19283952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14901" y="259307"/>
            <a:ext cx="9989711" cy="5651915"/>
          </a:xfrm>
        </p:spPr>
        <p:txBody>
          <a:bodyPr/>
          <a:lstStyle/>
          <a:p>
            <a:pPr marL="0" indent="0" algn="ctr">
              <a:buNone/>
            </a:pPr>
            <a:endParaRPr lang="en-US" dirty="0" smtClean="0"/>
          </a:p>
          <a:p>
            <a:pPr marL="0" indent="0" algn="ctr">
              <a:buNone/>
            </a:pPr>
            <a:endParaRPr lang="en-US" dirty="0" smtClean="0"/>
          </a:p>
          <a:p>
            <a:pPr marL="0" indent="0" algn="ctr">
              <a:buNone/>
            </a:pPr>
            <a:endParaRPr lang="en-US" dirty="0"/>
          </a:p>
          <a:p>
            <a:pPr marL="0" indent="0" algn="ctr">
              <a:buNone/>
            </a:pPr>
            <a:endParaRPr lang="en-US" dirty="0" smtClean="0"/>
          </a:p>
          <a:p>
            <a:pPr marL="0" indent="0" algn="ctr">
              <a:buNone/>
            </a:pPr>
            <a:endParaRPr lang="en-US" dirty="0"/>
          </a:p>
          <a:p>
            <a:pPr marL="0" indent="0" algn="ctr">
              <a:buNone/>
            </a:pPr>
            <a:r>
              <a:rPr lang="en-US" sz="4400" b="1" dirty="0" smtClean="0">
                <a:solidFill>
                  <a:srgbClr val="FF0000"/>
                </a:solidFill>
              </a:rPr>
              <a:t>Thank </a:t>
            </a:r>
            <a:r>
              <a:rPr lang="en-US" sz="4400" b="1" dirty="0">
                <a:solidFill>
                  <a:srgbClr val="FF0000"/>
                </a:solidFill>
              </a:rPr>
              <a:t>you for your listening</a:t>
            </a:r>
            <a:endParaRPr lang="en-US" sz="4400" b="1" dirty="0" smtClean="0">
              <a:solidFill>
                <a:srgbClr val="FF0000"/>
              </a:solidFill>
            </a:endParaRPr>
          </a:p>
        </p:txBody>
      </p:sp>
    </p:spTree>
    <p:extLst>
      <p:ext uri="{BB962C8B-B14F-4D97-AF65-F5344CB8AC3E}">
        <p14:creationId xmlns:p14="http://schemas.microsoft.com/office/powerpoint/2010/main" val="3748225147"/>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TM10001105[[fn=اقتصاص]]</Template>
  <TotalTime>83</TotalTime>
  <Words>532</Words>
  <Application>Microsoft Office PowerPoint</Application>
  <PresentationFormat>شاشة عريضة</PresentationFormat>
  <Paragraphs>24</Paragraphs>
  <Slides>5</Slides>
  <Notes>0</Notes>
  <HiddenSlides>0</HiddenSlides>
  <MMClips>0</MMClips>
  <ScaleCrop>false</ScaleCrop>
  <HeadingPairs>
    <vt:vector size="6" baseType="variant">
      <vt:variant>
        <vt:lpstr>الخطوط المستخدمة</vt:lpstr>
      </vt:variant>
      <vt:variant>
        <vt:i4>2</vt:i4>
      </vt:variant>
      <vt:variant>
        <vt:lpstr>نسق</vt:lpstr>
      </vt:variant>
      <vt:variant>
        <vt:i4>1</vt:i4>
      </vt:variant>
      <vt:variant>
        <vt:lpstr>عناوين الشرائح</vt:lpstr>
      </vt:variant>
      <vt:variant>
        <vt:i4>5</vt:i4>
      </vt:variant>
    </vt:vector>
  </HeadingPairs>
  <TitlesOfParts>
    <vt:vector size="8" baseType="lpstr">
      <vt:lpstr>Franklin Gothic Book</vt:lpstr>
      <vt:lpstr>Tahoma</vt:lpstr>
      <vt:lpstr>Crop</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Finance and Banking</dc:creator>
  <cp:lastModifiedBy>Finance and Banking</cp:lastModifiedBy>
  <cp:revision>76</cp:revision>
  <dcterms:created xsi:type="dcterms:W3CDTF">2019-05-05T18:42:28Z</dcterms:created>
  <dcterms:modified xsi:type="dcterms:W3CDTF">2019-05-09T06:08:30Z</dcterms:modified>
</cp:coreProperties>
</file>