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3" r:id="rId6"/>
    <p:sldId id="264" r:id="rId7"/>
    <p:sldId id="265" r:id="rId8"/>
    <p:sldId id="266" r:id="rId9"/>
    <p:sldId id="260"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04/09/1440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04/09/1440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04/09/1440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fontScale="92500" lnSpcReduction="10000"/>
          </a:bodyPr>
          <a:lstStyle/>
          <a:p>
            <a:r>
              <a:rPr lang="ar-AE" b="1" dirty="0"/>
              <a:t>الفصل الرابع</a:t>
            </a:r>
            <a:endParaRPr lang="en-US" dirty="0"/>
          </a:p>
          <a:p>
            <a:r>
              <a:rPr lang="ar-AE" b="1" dirty="0"/>
              <a:t>استثمار الاموال في المصارف </a:t>
            </a:r>
            <a:r>
              <a:rPr lang="ar-AE" b="1" dirty="0" smtClean="0"/>
              <a:t>الاسلامية</a:t>
            </a:r>
            <a:endParaRPr lang="en-US" dirty="0"/>
          </a:p>
          <a:p>
            <a:pPr algn="just"/>
            <a:r>
              <a:rPr lang="ar-IQ" b="1" dirty="0"/>
              <a:t>اولا : مفهوم </a:t>
            </a:r>
            <a:r>
              <a:rPr lang="ar-IQ" b="1" dirty="0" err="1"/>
              <a:t>الأستثمار</a:t>
            </a:r>
            <a:r>
              <a:rPr lang="ar-IQ" b="1" dirty="0"/>
              <a:t> في اللغة </a:t>
            </a:r>
            <a:endParaRPr lang="en-US" dirty="0"/>
          </a:p>
          <a:p>
            <a:pPr marL="0" indent="0" algn="just">
              <a:buNone/>
            </a:pPr>
            <a:r>
              <a:rPr lang="ar-IQ" dirty="0"/>
              <a:t>أن مفردة الاستثمار متعددة الاستعمالات والدلالات وتأخذ معناها الخاص والمحدد من السياق او المفردة اللغوية التي </a:t>
            </a:r>
            <a:r>
              <a:rPr lang="ar-IQ" dirty="0" err="1"/>
              <a:t>تاتي</a:t>
            </a:r>
            <a:r>
              <a:rPr lang="ar-IQ" dirty="0"/>
              <a:t> مرتبطة معها، فمثلاً عندما نقول أستثمار الوقت في الانتاج نعني بها استخدام كافة الانشطة الهادفة والتي نحصل منها استغلال جيد للوقت وبمعنى ادق الحصول على منتوج معين باستخدام زمن قياسي مختزل.</a:t>
            </a:r>
            <a:endParaRPr lang="en-US" dirty="0"/>
          </a:p>
          <a:p>
            <a:pPr marL="0" indent="0" algn="just">
              <a:buNone/>
            </a:pPr>
            <a:r>
              <a:rPr lang="ar-IQ" dirty="0"/>
              <a:t>كلمة الاستثمار في اللغة مشتقة من المصدر (ثَمَر)  فيقال (أثمر الشجر) أي طلع ثمره وشجر و (أثمرَ) الرجل كثر، ماله، و(ثمرَّ) الله ماله’ (تثمير) كثرَّه.</a:t>
            </a:r>
            <a:endParaRPr lang="en-US" dirty="0"/>
          </a:p>
          <a:p>
            <a:pPr marL="0" indent="0" algn="just">
              <a:buNone/>
            </a:pPr>
            <a:r>
              <a:rPr lang="ar-IQ" dirty="0"/>
              <a:t>كذلك فأن (الثمَرَ) هو المال و(ثمر) الرجل : تموّل والمال (</a:t>
            </a:r>
            <a:r>
              <a:rPr lang="ar-IQ" dirty="0" err="1"/>
              <a:t>المثمور</a:t>
            </a:r>
            <a:r>
              <a:rPr lang="ar-IQ" dirty="0"/>
              <a:t>) الكثير، وعلى هذا فان معنى  الاستثمار ينصرف الى استخلاص الثمرة والنتيجة من الشيء أو المال المستثمر والحصول على النتائج والمنافع. أن مفردة الاستثمار في المفهوم الاقتصادي تطرق اليها </a:t>
            </a:r>
            <a:r>
              <a:rPr lang="ar-IQ" dirty="0" err="1"/>
              <a:t>الكثيرمن</a:t>
            </a:r>
            <a:r>
              <a:rPr lang="ar-IQ" dirty="0"/>
              <a:t> الباحثين والكتاب فمنهم من عرف الاستثمار في التحليل الاقتصادي بـ (انتاج السلع الرأسمالية</a:t>
            </a:r>
            <a:r>
              <a:rPr lang="ar-IQ" dirty="0" smtClean="0"/>
              <a:t>).</a:t>
            </a:r>
          </a:p>
          <a:p>
            <a:pPr marL="0" indent="0" algn="just">
              <a:buNone/>
            </a:pPr>
            <a:r>
              <a:rPr lang="ar-IQ" dirty="0"/>
              <a:t>ويعرف كذلك بأنه (توظيف الاموال لكي تولد أموالاً اضافية) لقد حث الاسلام على العمل الجاد المثمر </a:t>
            </a:r>
            <a:r>
              <a:rPr lang="ar-IQ" dirty="0" smtClean="0"/>
              <a:t>وعده نوعاً </a:t>
            </a:r>
            <a:r>
              <a:rPr lang="ar-IQ" dirty="0"/>
              <a:t>من العبادة ووردت آيات قرآنية كريمة </a:t>
            </a:r>
            <a:r>
              <a:rPr lang="ar-IQ" dirty="0" err="1"/>
              <a:t>وأحاديب</a:t>
            </a:r>
            <a:r>
              <a:rPr lang="ar-IQ" dirty="0"/>
              <a:t> نبوية شريفة متعددة تحث على العمل والكسب والاستثمار وابتغاء فضل الله والانفاق والنهي عن كنز الاموال وهذا معناه حث على الاستثمار والتوكيد على انه ضرورة لازمة لاستمرار الحياة وبناء المجتمع الاسلامي.</a:t>
            </a:r>
            <a:endParaRPr lang="en-US" dirty="0"/>
          </a:p>
          <a:p>
            <a:pPr marL="0" indent="0" algn="just">
              <a:buNone/>
            </a:pPr>
            <a:r>
              <a:rPr lang="ar-IQ" dirty="0"/>
              <a:t>لذلك فأن الاستثمار نشاط واجب ومطلوب ومشروع في الشريعة الاسلامية.</a:t>
            </a:r>
            <a:endParaRPr lang="en-US" dirty="0"/>
          </a:p>
          <a:p>
            <a:pPr marL="0" indent="0" algn="just">
              <a:buNone/>
            </a:pP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191069"/>
            <a:ext cx="10392770" cy="5676331"/>
          </a:xfrm>
        </p:spPr>
        <p:txBody>
          <a:bodyPr/>
          <a:lstStyle/>
          <a:p>
            <a:r>
              <a:rPr lang="ar-IQ" b="1" dirty="0"/>
              <a:t>ثانيا : مفهوم الاستثمار في المصارف الاسلامية</a:t>
            </a:r>
            <a:endParaRPr lang="en-US" dirty="0"/>
          </a:p>
          <a:p>
            <a:pPr algn="just"/>
            <a:r>
              <a:rPr lang="ar-IQ" dirty="0"/>
              <a:t>ان الاستثمار في المصارف الاسلامية هو جزء لا </a:t>
            </a:r>
            <a:r>
              <a:rPr lang="ar-IQ" dirty="0" err="1"/>
              <a:t>يتجزء</a:t>
            </a:r>
            <a:r>
              <a:rPr lang="ar-IQ" dirty="0"/>
              <a:t> عن الاستثمار في الاقتصاد الاسلامي وهذا يعني ما اجازته الشريعة الاسلامية على الاستثمار في الاقتصاد الاسلامي بشكل عام وما حرمته ونهت عنه الشريعة الاسلامية على الاستثمار في الاقتصاد الاسلامي بشكل عام  كل هذه ستكون الاطر أو الحدود التي على المصارف الاسلامية ان لا تتجاوزها والعمل بموجبها وهي جميعها تقع ضمن ثلاثة محددات وهي : </a:t>
            </a:r>
            <a:endParaRPr lang="en-US" dirty="0"/>
          </a:p>
          <a:p>
            <a:pPr algn="just"/>
            <a:r>
              <a:rPr lang="ar-IQ" dirty="0"/>
              <a:t>1) محددات عقائدية وهي مجموعة القواعد والشروط المستمدة من النصوص القرأنية والاحاديث النبوية الشريعة واراء الفقهاء التي حددت عمل المعاملات المالية للمسلمين.</a:t>
            </a:r>
            <a:endParaRPr lang="en-US" dirty="0"/>
          </a:p>
          <a:p>
            <a:pPr algn="just"/>
            <a:r>
              <a:rPr lang="ar-IQ" dirty="0"/>
              <a:t>2) محددات اجتماعية وهي ضرورة ان لا يكون الاستثمار منظراً </a:t>
            </a:r>
            <a:r>
              <a:rPr lang="ar-IQ" dirty="0" err="1"/>
              <a:t>أجتماعيا</a:t>
            </a:r>
            <a:r>
              <a:rPr lang="ar-IQ" dirty="0"/>
              <a:t>" وكماليا" </a:t>
            </a:r>
            <a:r>
              <a:rPr lang="ar-IQ" dirty="0" err="1"/>
              <a:t>وأنمــا</a:t>
            </a:r>
            <a:r>
              <a:rPr lang="ar-IQ" dirty="0"/>
              <a:t> يهدف لتحقيق التوازن بين طبقات المجتمع.</a:t>
            </a:r>
            <a:endParaRPr lang="en-US" dirty="0"/>
          </a:p>
          <a:p>
            <a:pPr algn="just"/>
            <a:r>
              <a:rPr lang="ar-IQ" dirty="0"/>
              <a:t>3)  محددات تنموية تهدف ان يكون </a:t>
            </a:r>
            <a:r>
              <a:rPr lang="ar-IQ" dirty="0" err="1"/>
              <a:t>الاستثمارهدفاً</a:t>
            </a:r>
            <a:r>
              <a:rPr lang="ar-IQ" dirty="0"/>
              <a:t> يعمل على دفع حركة الانتاج وتقليل البطالة الخ.</a:t>
            </a:r>
            <a:endParaRPr lang="en-US" dirty="0"/>
          </a:p>
          <a:p>
            <a:pPr marL="0" indent="0">
              <a:buNone/>
            </a:pPr>
            <a:endParaRPr lang="ar-IQ" dirty="0"/>
          </a:p>
        </p:txBody>
      </p:sp>
    </p:spTree>
    <p:extLst>
      <p:ext uri="{BB962C8B-B14F-4D97-AF65-F5344CB8AC3E}">
        <p14:creationId xmlns:p14="http://schemas.microsoft.com/office/powerpoint/2010/main" val="58772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286603"/>
            <a:ext cx="10215349" cy="6250675"/>
          </a:xfrm>
        </p:spPr>
        <p:txBody>
          <a:bodyPr>
            <a:normAutofit/>
          </a:bodyPr>
          <a:lstStyle/>
          <a:p>
            <a:r>
              <a:rPr lang="ar-IQ" b="1" dirty="0"/>
              <a:t>ثالثا: </a:t>
            </a:r>
            <a:r>
              <a:rPr lang="ar-SA" b="1" dirty="0"/>
              <a:t>مصادر التمويل في المصارف الإسلامية	</a:t>
            </a:r>
            <a:endParaRPr lang="en-US" dirty="0"/>
          </a:p>
          <a:p>
            <a:pPr marL="0" indent="0" algn="just">
              <a:buNone/>
            </a:pPr>
            <a:r>
              <a:rPr lang="ar-SA" dirty="0"/>
              <a:t>تعد مصادر التمويل في المصارف الإسلامية ينبوع المال الذي يروي مشاريع الاستثمارات في المصرف الإسلامي الذي من خلاله يتم تقديم الأموال لتنفيذ خطط وأنشطة المصرف الأساسية والثانوية  للاستثمار وممارسة أعماله المصرفية كافة  ومن خلال تصورنا للحياة كيف تبدو بلا ماء يمكن أن نتصور كيف يكون مصرف بلا مال ، ولقد اتفق معظم الكتاب والباحثين المختصين بمجال المصارف الاسلامية  على تقسيم مصادر التمويل في المصارف الإسلامية إلى مصدرين وهما </a:t>
            </a:r>
            <a:r>
              <a:rPr lang="ar-SA" dirty="0" smtClean="0"/>
              <a:t>:</a:t>
            </a:r>
            <a:endParaRPr lang="ar-IQ" dirty="0" smtClean="0"/>
          </a:p>
          <a:p>
            <a:pPr marL="457200" indent="-457200" algn="just">
              <a:buAutoNum type="arabicPeriod"/>
            </a:pPr>
            <a:r>
              <a:rPr lang="ar-SA" b="1" dirty="0" smtClean="0"/>
              <a:t>المصادر </a:t>
            </a:r>
            <a:r>
              <a:rPr lang="ar-SA" b="1" dirty="0"/>
              <a:t>الداخلية للتمويل </a:t>
            </a:r>
            <a:endParaRPr lang="ar-IQ" dirty="0" smtClean="0"/>
          </a:p>
          <a:p>
            <a:pPr marL="0" indent="0" algn="just">
              <a:buNone/>
            </a:pPr>
            <a:r>
              <a:rPr lang="ar-SA" dirty="0"/>
              <a:t>وتشمل حقوق المساهمين متمثلا" بـ(رأس المال والاحتياطيات والأرباح المرحلة)، والمخصصات وبعض المصادر الأخرى منها على سبيل المثال التمويل من المساهمين على ذمة زيادة رأس المال  والقروض الحسنة من المساهمين وسوف يتم دراسة كل مصدر من المصادر الداخلية للتمويل في المصارف الإسلامية بشيء من التفصيل وذلك على النحو التالي :</a:t>
            </a:r>
            <a:endParaRPr lang="en-US" dirty="0"/>
          </a:p>
          <a:p>
            <a:pPr marL="457200" indent="-457200" algn="just">
              <a:buAutoNum type="arabic1Minus"/>
            </a:pPr>
            <a:r>
              <a:rPr lang="ar-SA" b="1" dirty="0" smtClean="0"/>
              <a:t>حقوق </a:t>
            </a:r>
            <a:r>
              <a:rPr lang="ar-SA" b="1" dirty="0"/>
              <a:t>المساهمين</a:t>
            </a:r>
            <a:r>
              <a:rPr lang="ar-SA" dirty="0"/>
              <a:t>: تتكون حقوق المساهمين من رأس المال المدفوع والاحتياطيات والأرباح المرحلة (</a:t>
            </a:r>
            <a:r>
              <a:rPr lang="ar-SA" dirty="0" err="1"/>
              <a:t>فى</a:t>
            </a:r>
            <a:r>
              <a:rPr lang="ar-SA" dirty="0"/>
              <a:t> حالة تحققها</a:t>
            </a:r>
            <a:r>
              <a:rPr lang="ar-SA" dirty="0" smtClean="0"/>
              <a:t>)</a:t>
            </a:r>
            <a:r>
              <a:rPr lang="ar-IQ" dirty="0" smtClean="0"/>
              <a:t>.</a:t>
            </a:r>
          </a:p>
          <a:p>
            <a:pPr marL="457200" indent="-457200" algn="just">
              <a:buAutoNum type="arabic1Minus"/>
            </a:pPr>
            <a:r>
              <a:rPr lang="ar-SA" dirty="0"/>
              <a:t>الاحتياطيات : وهى تمثل أرباحا" محتجزة من أعوام سابقه وتقتطع من نصيب المساهمين </a:t>
            </a:r>
            <a:r>
              <a:rPr lang="ar-SA" dirty="0" err="1"/>
              <a:t>ولاتتكون</a:t>
            </a:r>
            <a:r>
              <a:rPr lang="ar-SA" dirty="0"/>
              <a:t> إلا من الأرباح أو فائض الأموال من أجل تدعيم وتقوية المركز </a:t>
            </a:r>
            <a:r>
              <a:rPr lang="ar-SA" dirty="0" err="1"/>
              <a:t>المالى</a:t>
            </a:r>
            <a:r>
              <a:rPr lang="ar-SA" dirty="0"/>
              <a:t> للمصرف.  وتوجد عدة انواع من الاحتياطيات منها </a:t>
            </a:r>
            <a:r>
              <a:rPr lang="ar-SA" dirty="0" err="1"/>
              <a:t>الاحتياطى</a:t>
            </a:r>
            <a:r>
              <a:rPr lang="ar-SA" dirty="0"/>
              <a:t> </a:t>
            </a:r>
            <a:r>
              <a:rPr lang="ar-SA" dirty="0" err="1"/>
              <a:t>القانونى</a:t>
            </a:r>
            <a:r>
              <a:rPr lang="ar-SA" dirty="0"/>
              <a:t> </a:t>
            </a:r>
            <a:r>
              <a:rPr lang="ar-SA" dirty="0" err="1"/>
              <a:t>والاحتياطى</a:t>
            </a:r>
            <a:r>
              <a:rPr lang="ar-SA" dirty="0"/>
              <a:t> </a:t>
            </a:r>
            <a:r>
              <a:rPr lang="ar-SA" dirty="0" err="1"/>
              <a:t>النظامى</a:t>
            </a:r>
            <a:r>
              <a:rPr lang="ar-SA" dirty="0"/>
              <a:t> وتعد الاحتياطيات مصدراً من مصادر التمويل </a:t>
            </a:r>
            <a:r>
              <a:rPr lang="ar-SA" dirty="0" err="1"/>
              <a:t>الذاتى</a:t>
            </a:r>
            <a:r>
              <a:rPr lang="ar-SA" dirty="0"/>
              <a:t> أو </a:t>
            </a:r>
            <a:r>
              <a:rPr lang="ar-SA" dirty="0" err="1"/>
              <a:t>الداخلى</a:t>
            </a:r>
            <a:r>
              <a:rPr lang="ar-SA" dirty="0"/>
              <a:t> للمصرف وهى تأخذ نفس الطبيعة الرأسمالية من حيث أهميتها </a:t>
            </a:r>
            <a:r>
              <a:rPr lang="ar-SA" dirty="0" err="1"/>
              <a:t>فى</a:t>
            </a:r>
            <a:r>
              <a:rPr lang="ar-SA" dirty="0"/>
              <a:t> ضمان حقوق المودعين لدى المصرف .</a:t>
            </a:r>
            <a:endParaRPr lang="ar-IQ" b="1" dirty="0" smtClean="0"/>
          </a:p>
        </p:txBody>
      </p:sp>
    </p:spTree>
    <p:extLst>
      <p:ext uri="{BB962C8B-B14F-4D97-AF65-F5344CB8AC3E}">
        <p14:creationId xmlns:p14="http://schemas.microsoft.com/office/powerpoint/2010/main" val="172132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27546"/>
            <a:ext cx="10269940" cy="5539854"/>
          </a:xfrm>
        </p:spPr>
        <p:txBody>
          <a:bodyPr/>
          <a:lstStyle/>
          <a:p>
            <a:pPr marL="0" indent="0" algn="just">
              <a:buNone/>
            </a:pPr>
            <a:r>
              <a:rPr lang="ar-SA" dirty="0"/>
              <a:t>(جـ) الأرباح المرحلة :  تمثل أرباح محتجزة يتم ترحيلها للسنوات المالية التالية بناء على قرار من مجلس الإدارة وموافقة الجمعية العمومية على ذلك </a:t>
            </a:r>
            <a:r>
              <a:rPr lang="ar-SA" dirty="0" err="1"/>
              <a:t>لاغراض</a:t>
            </a:r>
            <a:r>
              <a:rPr lang="ar-SA" dirty="0"/>
              <a:t> مالية واقتصادية .</a:t>
            </a:r>
            <a:endParaRPr lang="en-US" dirty="0"/>
          </a:p>
          <a:p>
            <a:pPr marL="0" indent="0" algn="just">
              <a:buNone/>
            </a:pPr>
            <a:r>
              <a:rPr lang="en-US" b="1" dirty="0"/>
              <a:t>2</a:t>
            </a:r>
            <a:r>
              <a:rPr lang="ar-SA" b="1" dirty="0" smtClean="0"/>
              <a:t>- </a:t>
            </a:r>
            <a:r>
              <a:rPr lang="ar-SA" b="1" dirty="0"/>
              <a:t>المخصصات </a:t>
            </a:r>
            <a:r>
              <a:rPr lang="ar-SA" dirty="0"/>
              <a:t>: يعرف المخصص بأنه أي مبلغ يخصم أو يحتجز من أجل استهلاك أو تجديد أو مقابلة النقص </a:t>
            </a:r>
            <a:r>
              <a:rPr lang="ar-SA" dirty="0" err="1"/>
              <a:t>فى</a:t>
            </a:r>
            <a:r>
              <a:rPr lang="ar-SA" dirty="0"/>
              <a:t> قيمة الأصول أو من أجل مقابله التزامات </a:t>
            </a:r>
            <a:r>
              <a:rPr lang="ar-SA" dirty="0" err="1"/>
              <a:t>معلومه</a:t>
            </a:r>
            <a:r>
              <a:rPr lang="ar-SA" dirty="0"/>
              <a:t> </a:t>
            </a:r>
            <a:r>
              <a:rPr lang="ar-SA" dirty="0" err="1"/>
              <a:t>لايمكن</a:t>
            </a:r>
            <a:r>
              <a:rPr lang="ar-SA" dirty="0"/>
              <a:t> تحديد قيمتها بدقة تامة والمخصص عبء يجب تحميله على الإيراد سواء تحققت أرباح أم لم تتحقق, ونفرق هنا بين نوعين من المخصصات وهما مخصصات استهلاك الأصول, ومخصص مقابلة النقص </a:t>
            </a:r>
            <a:r>
              <a:rPr lang="ar-SA" dirty="0" err="1"/>
              <a:t>فى</a:t>
            </a:r>
            <a:r>
              <a:rPr lang="ar-SA" dirty="0"/>
              <a:t> قيمة الأصول مثل مخصص الديون المشكوك فيها ومخصص هبوط الأوراق المالية .</a:t>
            </a:r>
            <a:endParaRPr lang="en-US" dirty="0"/>
          </a:p>
          <a:p>
            <a:pPr marL="0" indent="0" algn="just">
              <a:buNone/>
            </a:pPr>
            <a:r>
              <a:rPr lang="ar-SA" dirty="0"/>
              <a:t>وتمثل المخصصات مصدرًا من مصادر التمويل </a:t>
            </a:r>
            <a:r>
              <a:rPr lang="ar-SA" dirty="0" err="1"/>
              <a:t>الذاتى</a:t>
            </a:r>
            <a:r>
              <a:rPr lang="ar-SA" dirty="0"/>
              <a:t> للمصارف الإسلامية وذلك خلال الفترة من تكوين المخصص حتى الفترة </a:t>
            </a:r>
            <a:r>
              <a:rPr lang="ar-SA" dirty="0" err="1"/>
              <a:t>التى</a:t>
            </a:r>
            <a:r>
              <a:rPr lang="ar-SA" dirty="0"/>
              <a:t> يستخدم فيها </a:t>
            </a:r>
            <a:r>
              <a:rPr lang="ar-SA" dirty="0" err="1"/>
              <a:t>فى</a:t>
            </a:r>
            <a:r>
              <a:rPr lang="ar-SA" dirty="0"/>
              <a:t> الغرض الذى أنشئ من أجله وخاصة المخصصات ذات الصفة التمويلية مثل مخصص استهلاك الاصول الثابتة , ويجب أن يؤخذ </a:t>
            </a:r>
            <a:r>
              <a:rPr lang="ar-SA" dirty="0" err="1"/>
              <a:t>فى</a:t>
            </a:r>
            <a:r>
              <a:rPr lang="ar-SA" dirty="0"/>
              <a:t> الاعتبار استثمار تلك المخصصات </a:t>
            </a:r>
            <a:r>
              <a:rPr lang="ar-SA" dirty="0" err="1"/>
              <a:t>فى</a:t>
            </a:r>
            <a:r>
              <a:rPr lang="ar-SA" dirty="0"/>
              <a:t> الاستثمارات متوسطة وطويلة الآجل .</a:t>
            </a:r>
            <a:endParaRPr lang="en-US" dirty="0"/>
          </a:p>
          <a:p>
            <a:pPr marL="0" lvl="0" indent="0" algn="just">
              <a:buNone/>
            </a:pPr>
            <a:r>
              <a:rPr lang="ar-SA" b="1" dirty="0"/>
              <a:t>الموارد الأخرى</a:t>
            </a:r>
            <a:r>
              <a:rPr lang="ar-SA" dirty="0"/>
              <a:t>: هناك موارد أخرى تتاح لدى المصارف الإسلامية مثل القروض الحسنة من المساهمين , والتأمين المودع من قبل العملاء كغطاء اعتماد </a:t>
            </a:r>
            <a:r>
              <a:rPr lang="ar-SA" dirty="0" err="1"/>
              <a:t>مستندى</a:t>
            </a:r>
            <a:r>
              <a:rPr lang="ar-SA" dirty="0"/>
              <a:t> أو غطاء خطابات الضمان, وقيمة تأمين الخزائن الحديدية المؤجرة, وتعد المصادر الداخلية للأموال </a:t>
            </a:r>
            <a:r>
              <a:rPr lang="ar-SA" dirty="0" err="1"/>
              <a:t>فى</a:t>
            </a:r>
            <a:r>
              <a:rPr lang="ar-SA" dirty="0"/>
              <a:t> المصارف الإسلامية مصادر طويلة الأجل وذلك </a:t>
            </a:r>
            <a:r>
              <a:rPr lang="ar-SA" dirty="0" err="1"/>
              <a:t>فى</a:t>
            </a:r>
            <a:r>
              <a:rPr lang="ar-SA" dirty="0"/>
              <a:t> حالة ما إذا كانت نسبتها بالمقارنة للمصادر الخارجية كبير ,حيث يمكن استثمارها </a:t>
            </a:r>
            <a:r>
              <a:rPr lang="ar-SA" dirty="0" err="1"/>
              <a:t>فى</a:t>
            </a:r>
            <a:r>
              <a:rPr lang="ar-SA" dirty="0"/>
              <a:t> المشروعات طويلة الأجل ، أما </a:t>
            </a:r>
            <a:r>
              <a:rPr lang="ar-SA" dirty="0" err="1"/>
              <a:t>فى</a:t>
            </a:r>
            <a:r>
              <a:rPr lang="ar-SA" dirty="0"/>
              <a:t> حالة ما إذا ما كانت تمثل نسبة ضئيلة فلا يمكن استثمارها .</a:t>
            </a:r>
            <a:endParaRPr lang="en-US" dirty="0"/>
          </a:p>
          <a:p>
            <a:pPr marL="0" indent="0">
              <a:buNone/>
            </a:pPr>
            <a:endParaRPr lang="ar-IQ" dirty="0"/>
          </a:p>
        </p:txBody>
      </p:sp>
    </p:spTree>
    <p:extLst>
      <p:ext uri="{BB962C8B-B14F-4D97-AF65-F5344CB8AC3E}">
        <p14:creationId xmlns:p14="http://schemas.microsoft.com/office/powerpoint/2010/main" val="243731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41194"/>
            <a:ext cx="10297236" cy="6516806"/>
          </a:xfrm>
        </p:spPr>
        <p:txBody>
          <a:bodyPr>
            <a:normAutofit lnSpcReduction="10000"/>
          </a:bodyPr>
          <a:lstStyle/>
          <a:p>
            <a:pPr lvl="0"/>
            <a:r>
              <a:rPr lang="ar-SA" b="1" dirty="0"/>
              <a:t>المصادر الخارجية للتمويل </a:t>
            </a:r>
            <a:endParaRPr lang="en-US" dirty="0"/>
          </a:p>
          <a:p>
            <a:pPr marL="0" indent="0" algn="just">
              <a:buNone/>
            </a:pPr>
            <a:r>
              <a:rPr lang="ar-SA" dirty="0"/>
              <a:t>تشمل الودائع المختلفة بالمصارف الإسلامية وتتضمن الودائع تحت الطلب (الحسابات الجارية) , الودائع </a:t>
            </a:r>
            <a:r>
              <a:rPr lang="ar-SA" dirty="0" err="1"/>
              <a:t>الإدخارية</a:t>
            </a:r>
            <a:r>
              <a:rPr lang="ar-SA" dirty="0"/>
              <a:t> (حسابات التوفير), ودائع الاستثمار (حسابات الاستثمار), دفاتر </a:t>
            </a:r>
            <a:r>
              <a:rPr lang="ar-SA" dirty="0" err="1"/>
              <a:t>الإدخار</a:t>
            </a:r>
            <a:r>
              <a:rPr lang="ar-SA" dirty="0"/>
              <a:t> الإسلامية, صكوك الاستثمار و القروض الحسنة من المؤسسات المالية الإسلامية وسوف يتم تناول كل نوع من أنواع هذه الودائع </a:t>
            </a:r>
            <a:r>
              <a:rPr lang="ar-SA" dirty="0" err="1"/>
              <a:t>بشئ</a:t>
            </a:r>
            <a:r>
              <a:rPr lang="ar-SA" dirty="0"/>
              <a:t> من التفصيل </a:t>
            </a:r>
            <a:r>
              <a:rPr lang="ar-SA" dirty="0" err="1"/>
              <a:t>وكمايلي</a:t>
            </a:r>
            <a:r>
              <a:rPr lang="ar-SA" dirty="0"/>
              <a:t> :</a:t>
            </a:r>
            <a:endParaRPr lang="en-US" dirty="0"/>
          </a:p>
          <a:p>
            <a:pPr marL="0" indent="0" algn="just">
              <a:buNone/>
            </a:pPr>
            <a:r>
              <a:rPr lang="ar-SA" dirty="0"/>
              <a:t>(أ) الودائع تحت الطلب  (الحسابات الجارية) :</a:t>
            </a:r>
            <a:endParaRPr lang="en-US" dirty="0"/>
          </a:p>
          <a:p>
            <a:pPr marL="0" indent="0" algn="just">
              <a:buNone/>
            </a:pPr>
            <a:r>
              <a:rPr lang="ar-SA" dirty="0" smtClean="0"/>
              <a:t>تعرف </a:t>
            </a:r>
            <a:r>
              <a:rPr lang="ar-SA" dirty="0"/>
              <a:t>الوديعة تحت الطلب بأنها. النقود </a:t>
            </a:r>
            <a:r>
              <a:rPr lang="ar-SA" dirty="0" err="1"/>
              <a:t>التى</a:t>
            </a:r>
            <a:r>
              <a:rPr lang="ar-SA" dirty="0"/>
              <a:t> يعهد بها الأفراد أو الهيئات إلى المصرف على أن يتعهد الأخير بردها أو برد مبلغ مساو لها إليهم عند الطلب , والحسابات الجارية بهذه </a:t>
            </a:r>
            <a:r>
              <a:rPr lang="ar-SA" dirty="0" err="1"/>
              <a:t>الصفه</a:t>
            </a:r>
            <a:r>
              <a:rPr lang="ar-SA" dirty="0"/>
              <a:t> </a:t>
            </a:r>
            <a:r>
              <a:rPr lang="ar-SA" dirty="0" err="1"/>
              <a:t>لايمكن</a:t>
            </a:r>
            <a:r>
              <a:rPr lang="ar-SA" dirty="0"/>
              <a:t> الاعتماد عليها </a:t>
            </a:r>
            <a:r>
              <a:rPr lang="ar-SA" dirty="0" err="1"/>
              <a:t>فى</a:t>
            </a:r>
            <a:r>
              <a:rPr lang="ar-SA" dirty="0"/>
              <a:t> توظيفات طويلة الأجل بشكل عام </a:t>
            </a:r>
            <a:r>
              <a:rPr lang="ar-SA" dirty="0" err="1"/>
              <a:t>وأنما</a:t>
            </a:r>
            <a:r>
              <a:rPr lang="ar-SA" dirty="0"/>
              <a:t> يتم استخدامها </a:t>
            </a:r>
            <a:r>
              <a:rPr lang="ar-SA" dirty="0" err="1"/>
              <a:t>فى</a:t>
            </a:r>
            <a:r>
              <a:rPr lang="ar-SA" dirty="0"/>
              <a:t> الأجل القصير ذلك بعد أن تقوم إدارة المصرف بتقدير معدلات السحب اليومية , ودراسة العوامل المؤثرة فيها بدقة , مع الأخذ </a:t>
            </a:r>
            <a:r>
              <a:rPr lang="ar-SA" dirty="0" err="1"/>
              <a:t>فى</a:t>
            </a:r>
            <a:r>
              <a:rPr lang="ar-SA" dirty="0"/>
              <a:t> الحسبان نسبة السيولة لدى البنوك المركزية ومؤسسات النقد, وتعد الأرباح المتحققة عن طريق تشغيل هذه الأموال من حق (المساهمين) وليس من حق أصحاب الودائع نظرا" لآن المصرف ضامن لرد هذه الودائع </a:t>
            </a:r>
            <a:r>
              <a:rPr lang="ar-SA" dirty="0" err="1"/>
              <a:t>ولايتحمل</a:t>
            </a:r>
            <a:r>
              <a:rPr lang="ar-SA" dirty="0"/>
              <a:t> المتعامل </a:t>
            </a:r>
            <a:r>
              <a:rPr lang="ar-SA" dirty="0" err="1"/>
              <a:t>أى</a:t>
            </a:r>
            <a:r>
              <a:rPr lang="ar-SA" dirty="0"/>
              <a:t> مخاطر نتيجة لتشغيل </a:t>
            </a:r>
            <a:r>
              <a:rPr lang="ar-SA" dirty="0" err="1"/>
              <a:t>واستثمارتلك</a:t>
            </a:r>
            <a:r>
              <a:rPr lang="ar-SA" dirty="0"/>
              <a:t> الأموال وذلك تطبيقا للقاعدة الشرعية (الخراج بالضمان).</a:t>
            </a:r>
            <a:endParaRPr lang="en-US" dirty="0"/>
          </a:p>
          <a:p>
            <a:pPr marL="0" indent="0" algn="just">
              <a:buNone/>
            </a:pPr>
            <a:r>
              <a:rPr lang="ar-SA" dirty="0"/>
              <a:t>وقد ورد </a:t>
            </a:r>
            <a:r>
              <a:rPr lang="ar-SA" dirty="0" err="1"/>
              <a:t>فى</a:t>
            </a:r>
            <a:r>
              <a:rPr lang="ar-SA" dirty="0"/>
              <a:t> توصيات مؤتمر المصرف </a:t>
            </a:r>
            <a:r>
              <a:rPr lang="ar-SA" dirty="0" err="1"/>
              <a:t>الإسلامى</a:t>
            </a:r>
            <a:r>
              <a:rPr lang="ar-SA" dirty="0"/>
              <a:t> المنعقد بدبى في مايو 1979م </a:t>
            </a:r>
            <a:r>
              <a:rPr lang="ar-SA" dirty="0" err="1"/>
              <a:t>مايلى</a:t>
            </a:r>
            <a:r>
              <a:rPr lang="ar-SA" dirty="0"/>
              <a:t>: (عدم استحقاق الحساب </a:t>
            </a:r>
            <a:r>
              <a:rPr lang="ar-SA" dirty="0" err="1"/>
              <a:t>الجارى</a:t>
            </a:r>
            <a:r>
              <a:rPr lang="ar-SA" dirty="0"/>
              <a:t> </a:t>
            </a:r>
            <a:r>
              <a:rPr lang="ar-SA" dirty="0" err="1"/>
              <a:t>أى</a:t>
            </a:r>
            <a:r>
              <a:rPr lang="ar-SA" dirty="0"/>
              <a:t> نصيب </a:t>
            </a:r>
            <a:r>
              <a:rPr lang="ar-SA" dirty="0" err="1"/>
              <a:t>فى</a:t>
            </a:r>
            <a:r>
              <a:rPr lang="ar-SA" dirty="0"/>
              <a:t> أرباح الاستثمار) وتمثل الحسابات الجارية مصدرا من مصادر تحقيق الأرباح </a:t>
            </a:r>
            <a:r>
              <a:rPr lang="ar-SA" dirty="0" err="1"/>
              <a:t>فى</a:t>
            </a:r>
            <a:r>
              <a:rPr lang="ar-SA" dirty="0"/>
              <a:t> المصارف الإسلامية </a:t>
            </a:r>
            <a:r>
              <a:rPr lang="ar-SA" dirty="0" err="1"/>
              <a:t>فى</a:t>
            </a:r>
            <a:r>
              <a:rPr lang="ar-SA" dirty="0"/>
              <a:t> حالة ما إذا كانت تمثل نسبة كبيرة من </a:t>
            </a:r>
            <a:r>
              <a:rPr lang="ar-SA" dirty="0" err="1"/>
              <a:t>إجمالى</a:t>
            </a:r>
            <a:r>
              <a:rPr lang="ar-SA" dirty="0"/>
              <a:t> الودائع نظرا لأنها ودائع غير مكلفة .</a:t>
            </a:r>
            <a:endParaRPr lang="en-US" dirty="0"/>
          </a:p>
          <a:p>
            <a:pPr marL="0" indent="0" algn="just">
              <a:buNone/>
            </a:pPr>
            <a:r>
              <a:rPr lang="ar-SA" dirty="0"/>
              <a:t>وتتفاوت نسبة الحسابات الجارية من مصرف لآخر , وكلما زادت قدرة المصرف على جذب الودائع غير المكلفة كلما أدى ذلك الى زيادة الموارد المالية للمصرف غير المكلفة , مما يؤدى الى زيادة العائد الناتج من تشغيل هذه الموارد .</a:t>
            </a:r>
            <a:endParaRPr lang="en-US" dirty="0"/>
          </a:p>
          <a:p>
            <a:pPr marL="0" indent="0">
              <a:buNone/>
            </a:pPr>
            <a:endParaRPr lang="ar-IQ" dirty="0"/>
          </a:p>
        </p:txBody>
      </p:sp>
    </p:spTree>
    <p:extLst>
      <p:ext uri="{BB962C8B-B14F-4D97-AF65-F5344CB8AC3E}">
        <p14:creationId xmlns:p14="http://schemas.microsoft.com/office/powerpoint/2010/main" val="315283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68490"/>
            <a:ext cx="10351828" cy="5498910"/>
          </a:xfrm>
        </p:spPr>
        <p:txBody>
          <a:bodyPr/>
          <a:lstStyle/>
          <a:p>
            <a:pPr marL="0" indent="0">
              <a:buNone/>
            </a:pPr>
            <a:r>
              <a:rPr lang="ar-SA" dirty="0"/>
              <a:t>(ب)  الودائع الادخارية  (حسابات التوفير)  :</a:t>
            </a:r>
            <a:endParaRPr lang="en-US" dirty="0"/>
          </a:p>
          <a:p>
            <a:pPr marL="0" indent="0" algn="just">
              <a:buNone/>
            </a:pPr>
            <a:r>
              <a:rPr lang="ar-SA" dirty="0"/>
              <a:t>تعد الودائع </a:t>
            </a:r>
            <a:r>
              <a:rPr lang="ar-SA" dirty="0" err="1"/>
              <a:t>الإدخارية</a:t>
            </a:r>
            <a:r>
              <a:rPr lang="ar-SA" dirty="0"/>
              <a:t> أحد أنواع الودائع لدى المصارف الإسلامية , وهى تنقسم الى قسمين وهما:</a:t>
            </a:r>
            <a:endParaRPr lang="en-US" dirty="0"/>
          </a:p>
          <a:p>
            <a:pPr lvl="0" algn="just"/>
            <a:r>
              <a:rPr lang="ar-SA" dirty="0"/>
              <a:t>  </a:t>
            </a:r>
            <a:r>
              <a:rPr lang="ar-SA" b="1" dirty="0"/>
              <a:t>حساب الادخار مع التفويض بالاستثمار</a:t>
            </a:r>
            <a:r>
              <a:rPr lang="ar-SA" dirty="0"/>
              <a:t>: ويستحق هذا الحساب نصيبا من الربح ويحسب العائد من الربح أو الخسارة على أقل رصيد </a:t>
            </a:r>
            <a:r>
              <a:rPr lang="ar-SA" dirty="0" err="1"/>
              <a:t>شهرى</a:t>
            </a:r>
            <a:r>
              <a:rPr lang="ar-SA" dirty="0"/>
              <a:t> , ويحق للمتعامل </a:t>
            </a:r>
            <a:r>
              <a:rPr lang="ar-SA" dirty="0" err="1"/>
              <a:t>إلايداع</a:t>
            </a:r>
            <a:r>
              <a:rPr lang="ar-SA" dirty="0"/>
              <a:t> أو السحب </a:t>
            </a:r>
            <a:r>
              <a:rPr lang="ar-SA" dirty="0" err="1"/>
              <a:t>فى</a:t>
            </a:r>
            <a:r>
              <a:rPr lang="ar-SA" dirty="0"/>
              <a:t> </a:t>
            </a:r>
            <a:r>
              <a:rPr lang="ar-SA" dirty="0" err="1"/>
              <a:t>أى</a:t>
            </a:r>
            <a:r>
              <a:rPr lang="ar-SA" dirty="0"/>
              <a:t> وقت شاء .</a:t>
            </a:r>
            <a:endParaRPr lang="en-US" dirty="0"/>
          </a:p>
          <a:p>
            <a:pPr lvl="0" algn="just"/>
            <a:r>
              <a:rPr lang="ar-SA" dirty="0"/>
              <a:t>  </a:t>
            </a:r>
            <a:r>
              <a:rPr lang="ar-SA" b="1" dirty="0"/>
              <a:t>حساب الادخار دون التفويض بالاستثمار</a:t>
            </a:r>
            <a:r>
              <a:rPr lang="ar-SA" dirty="0"/>
              <a:t>: وهذا النوع لا يستحق ربحا ويكون حكمه حكم الحساب </a:t>
            </a:r>
            <a:r>
              <a:rPr lang="ar-SA" dirty="0" err="1"/>
              <a:t>الجارى</a:t>
            </a:r>
            <a:r>
              <a:rPr lang="ar-SA" dirty="0"/>
              <a:t> .</a:t>
            </a:r>
            <a:endParaRPr lang="en-US" dirty="0"/>
          </a:p>
          <a:p>
            <a:pPr marL="0" indent="0" algn="just">
              <a:buNone/>
            </a:pPr>
            <a:r>
              <a:rPr lang="ar-SA" dirty="0"/>
              <a:t>(جـ)- ودائع الاستثمار (حسابات الاستثمار):</a:t>
            </a:r>
            <a:endParaRPr lang="en-US" dirty="0"/>
          </a:p>
          <a:p>
            <a:pPr marL="0" indent="0" algn="just">
              <a:buNone/>
            </a:pPr>
            <a:r>
              <a:rPr lang="ar-SA" dirty="0"/>
              <a:t>وهى الأموال </a:t>
            </a:r>
            <a:r>
              <a:rPr lang="ar-SA" dirty="0" err="1"/>
              <a:t>التى</a:t>
            </a:r>
            <a:r>
              <a:rPr lang="ar-SA" dirty="0"/>
              <a:t> يودعها اصحابها لدى المصارف الإسلامية بغرض الحصول على عائد, نتيجة قيام المصرف </a:t>
            </a:r>
            <a:r>
              <a:rPr lang="ar-SA" dirty="0" err="1"/>
              <a:t>الإسلامى</a:t>
            </a:r>
            <a:r>
              <a:rPr lang="ar-SA" dirty="0"/>
              <a:t> باستثمار تلك الأموال , وتخضع هذه الأموال للقاعدة الشرعية { الغرم بالغنم }.</a:t>
            </a:r>
            <a:endParaRPr lang="en-US" dirty="0"/>
          </a:p>
          <a:p>
            <a:pPr marL="0" indent="0" algn="just">
              <a:buNone/>
            </a:pPr>
            <a:r>
              <a:rPr lang="ar-SA" b="1" dirty="0" smtClean="0"/>
              <a:t>(</a:t>
            </a:r>
            <a:r>
              <a:rPr lang="ar-SA" b="1" dirty="0"/>
              <a:t>د) صكوك الاستثمار المشترك:</a:t>
            </a:r>
            <a:endParaRPr lang="en-US" dirty="0"/>
          </a:p>
          <a:p>
            <a:pPr marL="0" indent="0" algn="just">
              <a:buNone/>
            </a:pPr>
            <a:r>
              <a:rPr lang="ar-SA" dirty="0"/>
              <a:t>تعد صكوك الاستثمار أحد مصادر الأموال بالمصارف الإسلامية, وهى البديل </a:t>
            </a:r>
            <a:r>
              <a:rPr lang="ar-SA" dirty="0" err="1"/>
              <a:t>الشرعى</a:t>
            </a:r>
            <a:r>
              <a:rPr lang="ar-SA" dirty="0"/>
              <a:t> لشهادات الاستثمار والسندات وصكوك الاستثمار تعد تطبيقا" لصيغة عقد المضاربة ، حيث أن المال من طرف (أصحاب الصكوك) والعمل من طرف آخر (المصرف) </a:t>
            </a:r>
            <a:r>
              <a:rPr lang="ar-SA" cap="small" dirty="0"/>
              <a:t>،</a:t>
            </a:r>
            <a:r>
              <a:rPr lang="ar-SA" dirty="0"/>
              <a:t> وقد تكون الصكوك مطلقة أو مقيدة ويرجع ذلك إلى نوعية الصك، وتحكم قاعدة " الغنم بالغرم " توزيع أرباح صكوك </a:t>
            </a:r>
            <a:r>
              <a:rPr lang="ar-SA" dirty="0" smtClean="0"/>
              <a:t>الاستثمار</a:t>
            </a:r>
            <a:r>
              <a:rPr lang="ar-IQ" dirty="0" smtClean="0"/>
              <a:t>.</a:t>
            </a:r>
            <a:endParaRPr lang="ar-IQ" dirty="0"/>
          </a:p>
        </p:txBody>
      </p:sp>
    </p:spTree>
    <p:extLst>
      <p:ext uri="{BB962C8B-B14F-4D97-AF65-F5344CB8AC3E}">
        <p14:creationId xmlns:p14="http://schemas.microsoft.com/office/powerpoint/2010/main" val="317509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54842"/>
            <a:ext cx="10256293" cy="5512558"/>
          </a:xfrm>
        </p:spPr>
        <p:txBody>
          <a:bodyPr>
            <a:normAutofit/>
          </a:bodyPr>
          <a:lstStyle/>
          <a:p>
            <a:r>
              <a:rPr lang="ar-SA" b="1" dirty="0"/>
              <a:t>(هـ) دفاتر الادخار الإسلامية :</a:t>
            </a:r>
            <a:endParaRPr lang="en-US" dirty="0"/>
          </a:p>
          <a:p>
            <a:pPr marL="0" indent="0" algn="just">
              <a:buNone/>
            </a:pPr>
            <a:r>
              <a:rPr lang="ar-SA" dirty="0" smtClean="0"/>
              <a:t> </a:t>
            </a:r>
            <a:r>
              <a:rPr lang="ar-SA" dirty="0"/>
              <a:t>تعد دفاتر الادخار الإسلامية أحد أنواع الودائع </a:t>
            </a:r>
            <a:r>
              <a:rPr lang="ar-SA" dirty="0" err="1"/>
              <a:t>الإدخارية</a:t>
            </a:r>
            <a:r>
              <a:rPr lang="ar-SA" dirty="0"/>
              <a:t> في المصارف الإسلامية ويمكن السحب والايداع بهذه الدفاتر </a:t>
            </a:r>
            <a:r>
              <a:rPr lang="ar-SA" dirty="0" err="1"/>
              <a:t>فى</a:t>
            </a:r>
            <a:r>
              <a:rPr lang="ar-SA" dirty="0"/>
              <a:t> </a:t>
            </a:r>
            <a:r>
              <a:rPr lang="ar-SA" dirty="0" err="1"/>
              <a:t>أى</a:t>
            </a:r>
            <a:r>
              <a:rPr lang="ar-SA" dirty="0"/>
              <a:t> وقت وهذا النوع من الدفاتر مطبق في بعض المصارف الإسلامية ومنها المصرف الإسلامي الدولي للاستثمار والتنمية</a:t>
            </a:r>
            <a:r>
              <a:rPr lang="ar-SA" baseline="30000" dirty="0"/>
              <a:t> </a:t>
            </a:r>
            <a:r>
              <a:rPr lang="ar-SA" dirty="0"/>
              <a:t>ويتم صرف العائد لهذه الدفاتر سنويا وطبقا" لنتائج النشاط الفعلي للمصرف ويمكن أن يتم صرف عائد ربع سنوي تحت حساب العائد, على أن تتم التسوية في نهاية العام </a:t>
            </a:r>
            <a:r>
              <a:rPr lang="ar-SA" dirty="0" smtClean="0"/>
              <a:t>.</a:t>
            </a:r>
            <a:endParaRPr lang="en-US" dirty="0"/>
          </a:p>
          <a:p>
            <a:pPr algn="just"/>
            <a:r>
              <a:rPr lang="ar-SA" b="1" dirty="0"/>
              <a:t>(و) ودائع المؤسسات المالية الإسلامية :</a:t>
            </a:r>
            <a:endParaRPr lang="en-US" dirty="0"/>
          </a:p>
          <a:p>
            <a:pPr marL="0" indent="0" algn="just">
              <a:buNone/>
            </a:pPr>
            <a:r>
              <a:rPr lang="ar-SA" dirty="0" smtClean="0"/>
              <a:t>انطلاقا </a:t>
            </a:r>
            <a:r>
              <a:rPr lang="ar-SA" dirty="0"/>
              <a:t>من مبدأ التعاون بين المصارف الإسلامية تقوم بعض المصارف الإسلامية </a:t>
            </a:r>
            <a:r>
              <a:rPr lang="ar-SA" dirty="0" err="1"/>
              <a:t>التى</a:t>
            </a:r>
            <a:r>
              <a:rPr lang="ar-SA" dirty="0"/>
              <a:t> لديها فائض </a:t>
            </a:r>
            <a:r>
              <a:rPr lang="ar-SA" dirty="0" err="1"/>
              <a:t>فى</a:t>
            </a:r>
            <a:r>
              <a:rPr lang="ar-SA" dirty="0"/>
              <a:t> الأموال بأيداع تلك الأموال </a:t>
            </a:r>
            <a:r>
              <a:rPr lang="ar-SA" dirty="0" err="1"/>
              <a:t>فى</a:t>
            </a:r>
            <a:r>
              <a:rPr lang="ar-SA" dirty="0"/>
              <a:t> المصارف الإسلامية </a:t>
            </a:r>
            <a:r>
              <a:rPr lang="ar-SA" dirty="0" err="1"/>
              <a:t>التى</a:t>
            </a:r>
            <a:r>
              <a:rPr lang="ar-SA" dirty="0"/>
              <a:t> تعانى من عجز </a:t>
            </a:r>
            <a:r>
              <a:rPr lang="ar-SA" dirty="0" err="1"/>
              <a:t>فى</a:t>
            </a:r>
            <a:r>
              <a:rPr lang="ar-SA" dirty="0"/>
              <a:t> السيولة النقدية  إما </a:t>
            </a:r>
            <a:r>
              <a:rPr lang="ar-SA" dirty="0" err="1"/>
              <a:t>فى</a:t>
            </a:r>
            <a:r>
              <a:rPr lang="ar-SA" dirty="0"/>
              <a:t> صورة ودائع استثمار يؤخذ عنها عائد  أو </a:t>
            </a:r>
            <a:r>
              <a:rPr lang="ar-SA" dirty="0" err="1"/>
              <a:t>فى</a:t>
            </a:r>
            <a:r>
              <a:rPr lang="ar-SA" dirty="0"/>
              <a:t> صورة ودائع جارية لا يستحق عنها عائد .</a:t>
            </a:r>
            <a:endParaRPr lang="en-US" dirty="0"/>
          </a:p>
          <a:p>
            <a:pPr algn="just"/>
            <a:r>
              <a:rPr lang="ar-IQ" b="1" dirty="0"/>
              <a:t>(ل)  </a:t>
            </a:r>
            <a:r>
              <a:rPr lang="ar-SA" b="1" dirty="0"/>
              <a:t>شهادات الإيداع :</a:t>
            </a:r>
            <a:endParaRPr lang="en-US" dirty="0"/>
          </a:p>
          <a:p>
            <a:pPr marL="0" indent="0" algn="just">
              <a:buNone/>
            </a:pPr>
            <a:r>
              <a:rPr lang="ar-SA" dirty="0"/>
              <a:t>تعد شهادات الإيداع أحد مصادر الأموال متوسطة الأجل بالمصارف الإسلامية ، ويتم إصدار تلك الشهادات بفئات مختلفة لتناسب مستويات دخول المودعين كافة وتتراوح مدة الشهادة من سنة إلى ثلاث سنوات. وتستخدم أموال تلك الشهادات في تمويل مشروعات متوسطة الأجل ويتم توزيع نسبة عائد شهري تحت حساب التسوية النهائية أو يتم توزيع العائد في نهاية المدة .</a:t>
            </a:r>
            <a:endParaRPr lang="en-US" dirty="0"/>
          </a:p>
          <a:p>
            <a:pPr marL="0" indent="0" algn="just">
              <a:buNone/>
            </a:pPr>
            <a:endParaRPr lang="ar-IQ" dirty="0"/>
          </a:p>
        </p:txBody>
      </p:sp>
    </p:spTree>
    <p:extLst>
      <p:ext uri="{BB962C8B-B14F-4D97-AF65-F5344CB8AC3E}">
        <p14:creationId xmlns:p14="http://schemas.microsoft.com/office/powerpoint/2010/main" val="3472626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58</TotalTime>
  <Words>1273</Words>
  <Application>Microsoft Office PowerPoint</Application>
  <PresentationFormat>شاشة عريضة</PresentationFormat>
  <Paragraphs>52</Paragraphs>
  <Slides>9</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9</vt:i4>
      </vt:variant>
    </vt:vector>
  </HeadingPairs>
  <TitlesOfParts>
    <vt:vector size="12"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55</cp:revision>
  <dcterms:created xsi:type="dcterms:W3CDTF">2019-05-05T18:42:28Z</dcterms:created>
  <dcterms:modified xsi:type="dcterms:W3CDTF">2019-05-08T06:17:35Z</dcterms:modified>
</cp:coreProperties>
</file>