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3" r:id="rId6"/>
    <p:sldId id="264" r:id="rId7"/>
    <p:sldId id="265"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lnSpcReduction="10000"/>
          </a:bodyPr>
          <a:lstStyle/>
          <a:p>
            <a:r>
              <a:rPr lang="ar-IQ" b="1" dirty="0"/>
              <a:t>الفصل الرابع</a:t>
            </a:r>
            <a:endParaRPr lang="en-US" dirty="0"/>
          </a:p>
          <a:p>
            <a:r>
              <a:rPr lang="ar-IQ" b="1" dirty="0"/>
              <a:t>ادارة رأس المال المصرفي</a:t>
            </a:r>
            <a:endParaRPr lang="en-US" dirty="0"/>
          </a:p>
          <a:p>
            <a:r>
              <a:rPr lang="ar-IQ" b="1" dirty="0"/>
              <a:t>اولا: مفهوم رأس المال </a:t>
            </a:r>
            <a:endParaRPr lang="en-US" dirty="0"/>
          </a:p>
          <a:p>
            <a:pPr marL="0" indent="0" algn="just">
              <a:buNone/>
            </a:pPr>
            <a:r>
              <a:rPr lang="ar-IQ" dirty="0"/>
              <a:t>يفهم رأس المال على انه </a:t>
            </a:r>
            <a:r>
              <a:rPr lang="ar-SA" dirty="0"/>
              <a:t>شيئين مختلفين، الأول يعني ملكيتنا (</a:t>
            </a:r>
            <a:r>
              <a:rPr lang="en-US" dirty="0"/>
              <a:t>Our Property</a:t>
            </a:r>
            <a:r>
              <a:rPr lang="ar-SA" dirty="0"/>
              <a:t>) من السلع والمباني وأي ممتلكات تملكها مشروعاتنا الاقتصادية، أما المعنى الثاني فهو الموجودات المالية  ( </a:t>
            </a:r>
            <a:r>
              <a:rPr lang="en-US" dirty="0"/>
              <a:t>Financial Asset </a:t>
            </a:r>
            <a:r>
              <a:rPr lang="ar-SA" dirty="0"/>
              <a:t>) مبتدئين بالنقد (</a:t>
            </a:r>
            <a:r>
              <a:rPr lang="en-US" dirty="0"/>
              <a:t>Cash</a:t>
            </a:r>
            <a:r>
              <a:rPr lang="ar-SA" dirty="0"/>
              <a:t>) في صورة نقود في أيدينا والموجودات التي تدل على امتلاكنا ثروة (</a:t>
            </a:r>
            <a:r>
              <a:rPr lang="en-US" dirty="0"/>
              <a:t>Wealth  Titles Of</a:t>
            </a:r>
            <a:r>
              <a:rPr lang="ar-SA" dirty="0"/>
              <a:t>) ک(الأسهم والسندات) تأتي كلمة أموال بمعاني مختلفة وحددها كما يلي:  </a:t>
            </a:r>
            <a:endParaRPr lang="en-US" dirty="0"/>
          </a:p>
          <a:p>
            <a:pPr lvl="0" algn="just"/>
            <a:r>
              <a:rPr lang="ar-SA" dirty="0"/>
              <a:t>النقدية في الصندوق والأرصدة لدى المصرف.</a:t>
            </a:r>
            <a:endParaRPr lang="en-US" dirty="0"/>
          </a:p>
          <a:p>
            <a:pPr lvl="0" algn="just"/>
            <a:r>
              <a:rPr lang="ar-SA" dirty="0"/>
              <a:t>النقدية والاستثمارات قصيرة الأجل.</a:t>
            </a:r>
            <a:endParaRPr lang="en-US" dirty="0"/>
          </a:p>
          <a:p>
            <a:pPr lvl="0" algn="just"/>
            <a:r>
              <a:rPr lang="ar-SA" dirty="0"/>
              <a:t>صافي الأموال النقدية (الموجودات سريعة التحول إلى نقدية) وهي فضلا عن النقدية والاستثمارات قصيرة الأجل تضم حسابات المقبوضات مطروح من هذا المجموع حسابات المدفوعات .</a:t>
            </a:r>
            <a:endParaRPr lang="en-US" dirty="0"/>
          </a:p>
          <a:p>
            <a:pPr lvl="0" algn="just"/>
            <a:r>
              <a:rPr lang="ar-SA" dirty="0"/>
              <a:t>صافي رأس المال العامل وهو (صافي الموجودات المتداولة أي الموجودات المتداولة مطروح منها المطلوبات المتداولة).</a:t>
            </a:r>
            <a:endParaRPr lang="en-US" dirty="0"/>
          </a:p>
          <a:p>
            <a:pPr algn="just"/>
            <a:r>
              <a:rPr lang="ar-SA" dirty="0" smtClean="0"/>
              <a:t>جميع </a:t>
            </a:r>
            <a:r>
              <a:rPr lang="ar-SA" dirty="0"/>
              <a:t>الموارد المالية بغض النظر عن مصدرها ان كان داخليا أم خارجيا.</a:t>
            </a:r>
            <a:endParaRPr lang="en-US" dirty="0"/>
          </a:p>
          <a:p>
            <a:pPr marL="0" indent="0" algn="just">
              <a:buNone/>
            </a:pPr>
            <a:r>
              <a:rPr lang="ar-SA" b="1" dirty="0"/>
              <a:t>ويمكن تعريف</a:t>
            </a:r>
            <a:r>
              <a:rPr lang="ar-SA" dirty="0"/>
              <a:t> رأس المال عموما بأنه الفرق بين الموجودات والمطلوبات في أي منشأة, ومن المتفق عليه أن هناك مفهومين لرأس المال احدهما رأس المال المدفوع ، وثانيهما يتسع ليشمل جميع حقوق المساهمين المعلنة وغير المعلنة  أي إن المفهوم الواسع لرأس المال يشتمل على رأس المال المدفوع والاحتياطيات والأرباح المحتجزة، وهن يسمى بحقوق المالكين.</a:t>
            </a: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8991" y="122829"/>
            <a:ext cx="10535621" cy="6100549"/>
          </a:xfrm>
        </p:spPr>
        <p:txBody>
          <a:bodyPr/>
          <a:lstStyle/>
          <a:p>
            <a:r>
              <a:rPr lang="ar-SA" b="1" dirty="0"/>
              <a:t>ثانيا: أهمية رأس المال المصرفي </a:t>
            </a:r>
            <a:endParaRPr lang="en-US" dirty="0"/>
          </a:p>
          <a:p>
            <a:pPr marL="0" indent="0" algn="just">
              <a:buNone/>
            </a:pPr>
            <a:r>
              <a:rPr lang="ar-SA" dirty="0" smtClean="0"/>
              <a:t>يلعب </a:t>
            </a:r>
            <a:r>
              <a:rPr lang="ar-SA" dirty="0"/>
              <a:t>رأس مال المصارف دورا </a:t>
            </a:r>
            <a:r>
              <a:rPr lang="ar-SA" dirty="0" err="1"/>
              <a:t>ﻤﻫﻤﴼ</a:t>
            </a:r>
            <a:r>
              <a:rPr lang="ar-SA" dirty="0"/>
              <a:t> في المحافظة على سلامة ومتانة وضع المصارف وسلامة الأنظمة المصرفية بشكل عام، إذ انه يمثل الجدار أو الحاجز الذي يمنع أي خسائر غير متوقعة يمكن أن يتعرض لها المصرف من أن تطال أموال المودعين، فالمصارف بشكل عام تعمل في بيئة تكتنفها درجة عالية من عدم التأكد الأمر الذي ينشأ عنه تعريضها لمخاطر عدة تشمل بشكل رئيس المخاطر الائتمانية ومخاطر السوق والمخاطر التشغيلية.</a:t>
            </a:r>
            <a:endParaRPr lang="en-US" dirty="0"/>
          </a:p>
          <a:p>
            <a:pPr marL="0" indent="0" algn="just">
              <a:buNone/>
            </a:pPr>
            <a:r>
              <a:rPr lang="ar-SA" dirty="0"/>
              <a:t>ويختلف دور رأس المال في المنشآت الاقتصادية غير المصرفية عنه في </a:t>
            </a:r>
            <a:r>
              <a:rPr lang="ar-SA" dirty="0" err="1"/>
              <a:t>المنشات</a:t>
            </a:r>
            <a:r>
              <a:rPr lang="ar-SA" dirty="0"/>
              <a:t> المصرفية ،حيث تنصب المهمة الأساسية في </a:t>
            </a:r>
            <a:r>
              <a:rPr lang="ar-SA" dirty="0" err="1"/>
              <a:t>المنشات</a:t>
            </a:r>
            <a:r>
              <a:rPr lang="ar-SA" dirty="0"/>
              <a:t> غير المصرفية (المنشآت الصناعية والتجارية والخدمية) على تمويل وشراء المباني والآلات والمعدات اللازمة للمشروع في العمليات الإنتاجية كهدف أولي، ثم حماية حقوق الدائنين قصيرة وطويلة الأجل كهدف ثانوي، وتنعكس هذه الصورة بالنسبة لدور رأس المال في </a:t>
            </a:r>
            <a:r>
              <a:rPr lang="ar-SA" dirty="0" err="1"/>
              <a:t>المنشات</a:t>
            </a:r>
            <a:r>
              <a:rPr lang="ar-SA" dirty="0"/>
              <a:t> المصرفية، إذ يشكل رأس المال خط الدفاع الأول لحماية أموال الدائنين تجاه أي خسارة أو عارض خارجي قد تتعرض له المنشأة المصرفية، في حين يكون دور رأس المال في تمويل و شراء الموجودات الثابتة ثانويا. ولذلك يفترض في رأس المال المصرفي أن يكون </a:t>
            </a:r>
            <a:r>
              <a:rPr lang="ar-SA" dirty="0" err="1"/>
              <a:t>مدفوﻋﴼ</a:t>
            </a:r>
            <a:r>
              <a:rPr lang="ar-SA" dirty="0"/>
              <a:t> بالكامل </a:t>
            </a:r>
            <a:r>
              <a:rPr lang="ar-SA" dirty="0" err="1"/>
              <a:t>ومتاﺤﴼ</a:t>
            </a:r>
            <a:r>
              <a:rPr lang="ar-SA" dirty="0"/>
              <a:t> للتصرف به عند الحاجة. </a:t>
            </a:r>
            <a:endParaRPr lang="ar-IQ" dirty="0" smtClean="0"/>
          </a:p>
          <a:p>
            <a:pPr marL="0" indent="0" algn="just">
              <a:buNone/>
            </a:pPr>
            <a:r>
              <a:rPr lang="ar-SA" dirty="0"/>
              <a:t>كما وان توسيع رأس المال يفيد في دعم مركز المصرف في إتاحة فرصة اكبر للاقتراض من البنك المركزي عند </a:t>
            </a:r>
            <a:r>
              <a:rPr lang="ar-SA" dirty="0" err="1"/>
              <a:t>الحاجة،إلا</a:t>
            </a:r>
            <a:r>
              <a:rPr lang="ar-SA" dirty="0"/>
              <a:t> إن هذه الغاية يمكن تحقيقها بواسطة الاحتياطيات الاختيارية ، إذ يتعين عدم المغالاة في حجم رأس مال المصرف وذلك حتى لا يشجع إدارته على التعجل والدخول في مشروعات اكبر من قدراتهم الفنية من اجل الحصول على عائد يتناسب مع الحجم الكبير من رأس المال المدفوع مما قد يؤدي إلى نتائج عكسية.</a:t>
            </a:r>
            <a:endParaRPr lang="en-US" dirty="0"/>
          </a:p>
          <a:p>
            <a:pPr marL="0" indent="0" algn="just">
              <a:buNone/>
            </a:pPr>
            <a:endParaRPr lang="ar-IQ" dirty="0"/>
          </a:p>
        </p:txBody>
      </p:sp>
    </p:spTree>
    <p:extLst>
      <p:ext uri="{BB962C8B-B14F-4D97-AF65-F5344CB8AC3E}">
        <p14:creationId xmlns:p14="http://schemas.microsoft.com/office/powerpoint/2010/main" val="38682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4084" y="300251"/>
            <a:ext cx="9880528" cy="5610971"/>
          </a:xfrm>
        </p:spPr>
        <p:txBody>
          <a:bodyPr/>
          <a:lstStyle/>
          <a:p>
            <a:pPr marL="0" indent="0">
              <a:buNone/>
            </a:pPr>
            <a:r>
              <a:rPr lang="ar-IQ" b="1" dirty="0"/>
              <a:t>ثالثا : وظائف رأس المال </a:t>
            </a:r>
            <a:r>
              <a:rPr lang="ar-SA" b="1" dirty="0"/>
              <a:t>المصرفي</a:t>
            </a:r>
            <a:endParaRPr lang="en-US" dirty="0"/>
          </a:p>
          <a:p>
            <a:r>
              <a:rPr lang="ar-SA" dirty="0"/>
              <a:t>1- المساعدة على تنظيم المصرف وتمكينه من شراء الأراضي والمباني والمعدات والأثاث، فضلا عن استخدام رأس المال في نشاطات المصرف المختلفة.</a:t>
            </a:r>
            <a:endParaRPr lang="en-US" dirty="0"/>
          </a:p>
          <a:p>
            <a:r>
              <a:rPr lang="ar-SA" dirty="0"/>
              <a:t>2- زيادة ثقة الزبائن بالمصرف وتزداد هذه الثقة من خلال تلبية طلبات الزبائن في أوقات الركود الاقتصادي .</a:t>
            </a:r>
            <a:endParaRPr lang="en-US" dirty="0"/>
          </a:p>
          <a:p>
            <a:r>
              <a:rPr lang="ar-SA" dirty="0"/>
              <a:t>3- تقديم الأموال لنمو المصرف وتطوير أنشطته الجديدة وبرامجه </a:t>
            </a:r>
            <a:r>
              <a:rPr lang="ar-IQ" dirty="0"/>
              <a:t>.</a:t>
            </a:r>
            <a:endParaRPr lang="en-US" dirty="0"/>
          </a:p>
          <a:p>
            <a:r>
              <a:rPr lang="ar-SA" dirty="0"/>
              <a:t>4- زيادة قدرة المصرف على استيعاب </a:t>
            </a:r>
            <a:r>
              <a:rPr lang="ar-SA" dirty="0" err="1"/>
              <a:t>الخسائر،أي</a:t>
            </a:r>
            <a:r>
              <a:rPr lang="ar-SA" dirty="0"/>
              <a:t> امتصاص الخسائر العاملة أو التشغيلية ، إذ إن رأس المال يعتبر </a:t>
            </a:r>
            <a:r>
              <a:rPr lang="ar-SA" dirty="0" err="1"/>
              <a:t>عنصرﴽ</a:t>
            </a:r>
            <a:r>
              <a:rPr lang="ar-SA" dirty="0"/>
              <a:t> </a:t>
            </a:r>
            <a:r>
              <a:rPr lang="ar-SA" dirty="0" err="1"/>
              <a:t>حيوﻴﴼ</a:t>
            </a:r>
            <a:r>
              <a:rPr lang="ar-SA" dirty="0"/>
              <a:t> من عناصر توفير الحماية للمودعين من أي خسائر قد تحدث نتيجة انخفاض أسعار الأوراق المالية أو الفشل في تحصيل بعض القروض.</a:t>
            </a:r>
            <a:endParaRPr lang="en-US" dirty="0"/>
          </a:p>
          <a:p>
            <a:r>
              <a:rPr lang="ar-SA" dirty="0"/>
              <a:t>5- إن لرأس المال وظيفة تشغيلية ، إذ إن السلطات المالية (المصارف المركزية) لن تمنح أي ترخيص ممارسة المهنة لأي مصرف ما لم يتوافر لدى هذا المصرف حد أدنى من رأس المال كشرط على إجازة </a:t>
            </a:r>
            <a:r>
              <a:rPr lang="ar-SA" dirty="0" err="1"/>
              <a:t>الممارسة.كما</a:t>
            </a:r>
            <a:r>
              <a:rPr lang="ar-SA" dirty="0"/>
              <a:t> أن المصارف التي تتمتع برأسمال ضخم تكون قادرة على زيادة قروضها وسلفياتها. </a:t>
            </a:r>
            <a:endParaRPr lang="en-US" dirty="0"/>
          </a:p>
          <a:p>
            <a:r>
              <a:rPr lang="ar-SA" dirty="0"/>
              <a:t>6- تمثيل المالكين في إدارة المصرف، وذلك لان مصدر رأس المال هو الذي يحدد تعيين أو انتخاب مجلس الإدارة</a:t>
            </a:r>
            <a:r>
              <a:rPr lang="ar-SA" dirty="0" smtClean="0"/>
              <a:t>.</a:t>
            </a:r>
            <a:endParaRPr lang="en-US" dirty="0"/>
          </a:p>
        </p:txBody>
      </p:sp>
    </p:spTree>
    <p:extLst>
      <p:ext uri="{BB962C8B-B14F-4D97-AF65-F5344CB8AC3E}">
        <p14:creationId xmlns:p14="http://schemas.microsoft.com/office/powerpoint/2010/main" val="305169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69493" y="259307"/>
            <a:ext cx="9935119" cy="5651915"/>
          </a:xfrm>
        </p:spPr>
        <p:txBody>
          <a:bodyPr/>
          <a:lstStyle/>
          <a:p>
            <a:pPr marL="0" indent="0">
              <a:buNone/>
            </a:pPr>
            <a:r>
              <a:rPr lang="ar-SA" b="1" dirty="0"/>
              <a:t>رابعا : مكونات رأس المال </a:t>
            </a:r>
            <a:r>
              <a:rPr lang="ar-SA" b="1" dirty="0" smtClean="0"/>
              <a:t>المصرفي</a:t>
            </a:r>
            <a:endParaRPr lang="ar-IQ" b="1" dirty="0"/>
          </a:p>
          <a:p>
            <a:pPr marL="0" indent="0" algn="just">
              <a:buNone/>
            </a:pPr>
            <a:r>
              <a:rPr lang="ar-SA" dirty="0"/>
              <a:t>ويعد رأس المال المصدر الأول الذي يعتمد عليه المصرف في أول نشاطه وهو أفضل المصادر وأكثرها ملاءمة لاحتياجات التمويل الاستثماري, ومن الضروري أن يكون رأس مال المصرف كافيا بدرجة تمكنه من مزاولة نشاطه، وان كبر حجم رأس المال يمكن المصرف من الاستثمار في مشروعات كبيرة نسبيا في بداية نشأته بما يسمح له من اكتساب الشهرة اللازمة لنجاحه لتحقيق أغراضه. اذ يعد رأس المال أفضل الموارد الراسخة التي يمكن توظيفها في مجال المساهمة المباشرة في المشروعات والقروض متوسطة وطويلة الأجل</a:t>
            </a:r>
            <a:r>
              <a:rPr lang="ar-SA" dirty="0" smtClean="0"/>
              <a:t>.</a:t>
            </a:r>
            <a:endParaRPr lang="ar-IQ" dirty="0" smtClean="0"/>
          </a:p>
          <a:p>
            <a:pPr marL="0" indent="0" algn="just">
              <a:buNone/>
            </a:pPr>
            <a:r>
              <a:rPr lang="ar-SA" b="1" dirty="0"/>
              <a:t>ويتكون رأس المال الممتلك من المكونات الأساسية التالية :</a:t>
            </a:r>
            <a:endParaRPr lang="en-US" dirty="0"/>
          </a:p>
          <a:p>
            <a:pPr marL="0" lvl="0" indent="0" algn="just">
              <a:buNone/>
            </a:pPr>
            <a:r>
              <a:rPr lang="ar-SA" b="1" dirty="0" smtClean="0"/>
              <a:t>رأس </a:t>
            </a:r>
            <a:r>
              <a:rPr lang="ar-SA" b="1" dirty="0"/>
              <a:t>المال المدفوع : </a:t>
            </a:r>
            <a:r>
              <a:rPr lang="ar-SA" dirty="0"/>
              <a:t>ويعد رأس المال المدفوع جزء من رأس المال الذي تطالب به المصارف من قبل السلطات الرقابية (البنك المركزي) ويدفعه المساهمون في حالة خسارة المصرف أو تصفيته بعد تسديد الالتزامات والديون كافة المترتبة على المصرف تجاه الدائنين.</a:t>
            </a:r>
            <a:r>
              <a:rPr lang="ar-SA" b="1" dirty="0"/>
              <a:t> </a:t>
            </a:r>
            <a:r>
              <a:rPr lang="ar-SA" dirty="0"/>
              <a:t>وتتمثل في رأس المال المدفوع الأموال التي يحصل عليها المصرف من أصحاب المشروع ويدفعه المساهمون عند بدأ تكوينه وأي إضافات أو تخفيضات قد تطرأ عليها في فترات لاحقة</a:t>
            </a:r>
            <a:r>
              <a:rPr lang="ar-SA" dirty="0" smtClean="0"/>
              <a:t>.</a:t>
            </a:r>
            <a:r>
              <a:rPr lang="ar-IQ" dirty="0" smtClean="0"/>
              <a:t> </a:t>
            </a:r>
            <a:r>
              <a:rPr lang="ar-SA" b="1" dirty="0"/>
              <a:t>ويتكون رأس المال المدفوع من المكونات الأساسية الآتية </a:t>
            </a:r>
            <a:r>
              <a:rPr lang="ar-SA" b="1" dirty="0" smtClean="0"/>
              <a:t>:</a:t>
            </a:r>
            <a:endParaRPr lang="ar-IQ" b="1" dirty="0" smtClean="0"/>
          </a:p>
          <a:p>
            <a:pPr marL="0" lvl="0" indent="0" algn="just">
              <a:buNone/>
            </a:pPr>
            <a:r>
              <a:rPr lang="en-US" dirty="0"/>
              <a:t> </a:t>
            </a:r>
            <a:r>
              <a:rPr lang="ar-SA" b="1" dirty="0"/>
              <a:t>1- الأسهم العادية </a:t>
            </a:r>
            <a:endParaRPr lang="ar-IQ" b="1" dirty="0" smtClean="0"/>
          </a:p>
          <a:p>
            <a:pPr marL="0" lvl="0" indent="0" algn="just">
              <a:buNone/>
            </a:pPr>
            <a:r>
              <a:rPr lang="ar-SA" b="1" dirty="0"/>
              <a:t>2- الأسهم الممتازة </a:t>
            </a:r>
            <a:endParaRPr lang="ar-IQ" b="1" dirty="0" smtClean="0"/>
          </a:p>
          <a:p>
            <a:pPr marL="0" lvl="0" indent="0" algn="just">
              <a:buNone/>
            </a:pPr>
            <a:r>
              <a:rPr lang="ar-IQ" b="1" dirty="0" smtClean="0"/>
              <a:t>3</a:t>
            </a:r>
            <a:r>
              <a:rPr lang="ar-SA" b="1" dirty="0" smtClean="0"/>
              <a:t>-الأرباح </a:t>
            </a:r>
            <a:r>
              <a:rPr lang="ar-SA" b="1" dirty="0"/>
              <a:t>المحتجزة </a:t>
            </a:r>
            <a:endParaRPr lang="ar-IQ" b="1" dirty="0" smtClean="0"/>
          </a:p>
          <a:p>
            <a:pPr marL="0" lvl="0" indent="0" algn="just">
              <a:buNone/>
            </a:pPr>
            <a:r>
              <a:rPr lang="ar-SA" b="1" dirty="0"/>
              <a:t>4-الاحتياطيات </a:t>
            </a:r>
            <a:endParaRPr lang="en-US" dirty="0"/>
          </a:p>
          <a:p>
            <a:pPr marL="0" indent="0" algn="just">
              <a:buNone/>
            </a:pPr>
            <a:endParaRPr lang="ar-IQ" b="1" dirty="0" smtClean="0"/>
          </a:p>
        </p:txBody>
      </p:sp>
    </p:spTree>
    <p:extLst>
      <p:ext uri="{BB962C8B-B14F-4D97-AF65-F5344CB8AC3E}">
        <p14:creationId xmlns:p14="http://schemas.microsoft.com/office/powerpoint/2010/main" val="159044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0310" y="518615"/>
            <a:ext cx="10044302" cy="5392607"/>
          </a:xfrm>
        </p:spPr>
        <p:txBody>
          <a:bodyPr>
            <a:normAutofit lnSpcReduction="10000"/>
          </a:bodyPr>
          <a:lstStyle/>
          <a:p>
            <a:r>
              <a:rPr lang="ar-SA" b="1" dirty="0"/>
              <a:t>خامسا : مفهوم كفاية رأس المال المصرفي : </a:t>
            </a:r>
            <a:endParaRPr lang="en-US" dirty="0"/>
          </a:p>
          <a:p>
            <a:pPr marL="0" indent="0" algn="just">
              <a:buNone/>
            </a:pPr>
            <a:r>
              <a:rPr lang="ar-SA" dirty="0"/>
              <a:t>تعني كفاية رأس المال (</a:t>
            </a:r>
            <a:r>
              <a:rPr lang="en-US" dirty="0"/>
              <a:t>capital adequacy</a:t>
            </a:r>
            <a:r>
              <a:rPr lang="ar-SA" dirty="0"/>
              <a:t> ) الطرق التي يستخدمها مالكو وإدارة المصرف في تحقيق نوع من التوازن بين المخاطر التي يتوقعها البنك وحجم رأس المال، ومن الناحية الفنية فان كفاية رأس المال أو </a:t>
            </a:r>
            <a:r>
              <a:rPr lang="ar-SA" dirty="0" err="1"/>
              <a:t>مثاليته</a:t>
            </a:r>
            <a:r>
              <a:rPr lang="ar-SA" dirty="0"/>
              <a:t> تعني رأس المال الذي يستطيع أن يقابل </a:t>
            </a:r>
            <a:r>
              <a:rPr lang="ar-SA" dirty="0" err="1"/>
              <a:t>المخاطر،ويؤدي</a:t>
            </a:r>
            <a:r>
              <a:rPr lang="ar-SA" dirty="0"/>
              <a:t> إلى جذب الودائع ويقود إلى ربحية المصرف ومن ثم نموه .وتحدد مفهوم كفاية رأس المال بكونه يمثل مقدار رأس المال الذي يكون مناسبا بحيث يستطيع المصرف من خلاله أداء وظائفه وأنشطته كافة دون أن يتعرض للخسارة أو التصفية , إذ إن خصوصية العمل المصرفي وسماته المرتبطة بأطراف متعددة ومتعارضة في الوقت نفسه، تبرز أهمية كفاية رأس المال المصرفي لتلك الأطراف، فإدارة المصرف تهتم بكفاية رأس المال بهدف جذب المودعين والمقرضين والمستثمرين، في حين يهتم المودعين بقوة المصرف </a:t>
            </a:r>
            <a:r>
              <a:rPr lang="ar-SA" dirty="0" err="1"/>
              <a:t>وملاءته،لحماية</a:t>
            </a:r>
            <a:r>
              <a:rPr lang="ar-SA" dirty="0"/>
              <a:t> ودائعهم من خلال نظرتهم إلى رأس المال والاحتياطيات مقارنة بحجم الودائع. لذا تسعى المصارف لجعل رأس مالها كافيا </a:t>
            </a:r>
            <a:r>
              <a:rPr lang="ar-SA" dirty="0" err="1"/>
              <a:t>وملائما،لقيامها</a:t>
            </a:r>
            <a:r>
              <a:rPr lang="ar-SA" dirty="0"/>
              <a:t> بأنشطتها المختلفة في مجال الإقراض والاستثمار وقبول </a:t>
            </a:r>
            <a:r>
              <a:rPr lang="ar-SA" dirty="0" err="1"/>
              <a:t>الودائع،فالمصارف</a:t>
            </a:r>
            <a:r>
              <a:rPr lang="ar-SA" dirty="0"/>
              <a:t> غالبا ترفع رأسمالها من اجل التوسع في الاستثمار لتكون قادرة على أقناع مالكي الأسهم بأنهم قادرون على دعم التوسع</a:t>
            </a:r>
            <a:r>
              <a:rPr lang="ar-SA" dirty="0" smtClean="0"/>
              <a:t>.</a:t>
            </a:r>
            <a:endParaRPr lang="ar-IQ" dirty="0" smtClean="0"/>
          </a:p>
          <a:p>
            <a:r>
              <a:rPr lang="ar-SA" b="1" dirty="0"/>
              <a:t>سادسا : أهمية كفاية رأس المال المصرفي : </a:t>
            </a:r>
            <a:endParaRPr lang="en-US" dirty="0"/>
          </a:p>
          <a:p>
            <a:pPr marL="0" indent="0" algn="just">
              <a:buNone/>
            </a:pPr>
            <a:r>
              <a:rPr lang="ar-SA" dirty="0"/>
              <a:t>تستند أهمية كفاية رأس المال إلى ضرورة تأمين الضمان والأمان الكافي لأصحاب الودائع والدائنين، مع المحافظة على عائد معقول للمساهمين، و بدأ مفهوم كفاية رأس المال ومعاييره يحتل أهمية متزايدة نظرا لتنامي فعاليات المصارف التجارية وتوسعه في الإقراض دون أن يصاحب ذلك زيادة متسقة في رأسمالها، وأدى ذلك التوسع وما نجم عنه من مخاطر إلى بروز أزمة الديون العالمية وتأثر العديد من المصارف العالمية بذلك، وقد دفعت هذه التطورات السلطات الرقابية نحو مزيد من التشدد في إجراءات الرقابة وتطوير أساليب ومعايير جديدة لها لمساعدة المنشآت المصرفية في تجنب الوصول إلى مرحلة الإخفاق</a:t>
            </a:r>
            <a:r>
              <a:rPr lang="ar-SA" dirty="0" smtClean="0"/>
              <a:t>.</a:t>
            </a:r>
            <a:endParaRPr lang="ar-IQ" dirty="0" smtClean="0"/>
          </a:p>
          <a:p>
            <a:pPr marL="0" indent="0" algn="just">
              <a:buNone/>
            </a:pPr>
            <a:endParaRPr lang="en-US" dirty="0"/>
          </a:p>
          <a:p>
            <a:pPr marL="0" indent="0">
              <a:buNone/>
            </a:pPr>
            <a:endParaRPr lang="ar-IQ" dirty="0"/>
          </a:p>
        </p:txBody>
      </p:sp>
    </p:spTree>
    <p:extLst>
      <p:ext uri="{BB962C8B-B14F-4D97-AF65-F5344CB8AC3E}">
        <p14:creationId xmlns:p14="http://schemas.microsoft.com/office/powerpoint/2010/main" val="188661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46663" y="382137"/>
            <a:ext cx="10057949" cy="5529085"/>
          </a:xfrm>
        </p:spPr>
        <p:txBody>
          <a:bodyPr/>
          <a:lstStyle/>
          <a:p>
            <a:r>
              <a:rPr lang="ar-SA" b="1" dirty="0"/>
              <a:t>سابعا : معايير قياس كفاءة رأس المال </a:t>
            </a:r>
            <a:r>
              <a:rPr lang="ar-SA" b="1" dirty="0" smtClean="0"/>
              <a:t>المصرفي</a:t>
            </a:r>
            <a:endParaRPr lang="en-US" dirty="0"/>
          </a:p>
          <a:p>
            <a:pPr marL="0" indent="0" algn="just">
              <a:buNone/>
            </a:pPr>
            <a:r>
              <a:rPr lang="ar-SA" dirty="0" smtClean="0"/>
              <a:t>يهدف </a:t>
            </a:r>
            <a:r>
              <a:rPr lang="ar-SA" dirty="0"/>
              <a:t>الاهتمام بمعايير كفاية رأس المال المصرفي إلى تحديد حجم رأس المال الذي يفي بمتطلبات مرغوبة، ويكون بذلك من المناسب الاحتفاظ به والمحافظة على مستواه لتجنب الوقوع في المخاطر , إذ لا يوجد هنالك معيار واحد امثل لكفاية رأس المال، حيث يختلف مستوى الكفاية المطلوبة لرأس المال من مصرف لآخر وفقا لحجم المصرف وطبيعة عملياته , وبما إن رأس المال المصرفي يمثل حاجزا واقيا أمام الخسائر التي يتعرض لها المصرف أثناء ممارسته لأنشطته ، لذا من الضروري الاسترشاد بعدة معايير يمكن من خلالها التعرف على مقدار رأس المال المناسب الذي ينبغي آن يكون كافيا ليدخل الأمان والطمأنينة لدى المودعين من ناحية والسلطات الرقابية من ناحية أخرى , فضلا عن بقية المتعاملين مع المصرف من المستثمرين في أسهم المصرف (أصحاب حقوق الملكية). إذ إن ارتفاع مؤشرات كفاية رأس المال المصرفي تعني ان المصرف مليء من الناحية المالية وذو قدرة على تلبية التزاماته تجاه زبائنه </a:t>
            </a:r>
            <a:r>
              <a:rPr lang="ar-SA" dirty="0" smtClean="0"/>
              <a:t>.</a:t>
            </a:r>
            <a:endParaRPr lang="ar-IQ" dirty="0" smtClean="0"/>
          </a:p>
          <a:p>
            <a:r>
              <a:rPr lang="ar-SA" b="1" dirty="0"/>
              <a:t>ثامنا : مؤشرات قياس رأس المال المصرفي </a:t>
            </a:r>
            <a:endParaRPr lang="en-US" dirty="0"/>
          </a:p>
          <a:p>
            <a:pPr marL="0" indent="0">
              <a:buNone/>
            </a:pPr>
            <a:r>
              <a:rPr lang="ar-IQ" b="1" dirty="0"/>
              <a:t>1</a:t>
            </a:r>
            <a:r>
              <a:rPr lang="ar-SA" b="1" dirty="0" smtClean="0"/>
              <a:t>-نسبة </a:t>
            </a:r>
            <a:r>
              <a:rPr lang="ar-SA" b="1" dirty="0"/>
              <a:t>رأس المال الممتلك إلى </a:t>
            </a:r>
            <a:r>
              <a:rPr lang="ar-SA" b="1" dirty="0" smtClean="0"/>
              <a:t>الودائع</a:t>
            </a:r>
            <a:endParaRPr lang="ar-IQ" b="1" dirty="0" smtClean="0"/>
          </a:p>
          <a:p>
            <a:pPr marL="0" indent="0">
              <a:buNone/>
            </a:pPr>
            <a:r>
              <a:rPr lang="ar-SA" b="1" dirty="0"/>
              <a:t>2-نسبة رأس المال الممتلك إلى مجموع الموجودات </a:t>
            </a:r>
            <a:endParaRPr lang="ar-IQ" b="1" dirty="0"/>
          </a:p>
          <a:p>
            <a:pPr marL="0" indent="0">
              <a:buNone/>
            </a:pPr>
            <a:r>
              <a:rPr lang="ar-SA" b="1" dirty="0"/>
              <a:t>3-نسبة رأس المال الممتلك إلى الموجودات ذات المخاطر</a:t>
            </a:r>
            <a:endParaRPr lang="en-US" dirty="0"/>
          </a:p>
          <a:p>
            <a:pPr marL="0" indent="0">
              <a:buNone/>
            </a:pPr>
            <a:r>
              <a:rPr lang="ar-IQ" b="1" dirty="0" smtClean="0"/>
              <a:t>4</a:t>
            </a:r>
            <a:r>
              <a:rPr lang="ar-SA" b="1" dirty="0" smtClean="0"/>
              <a:t>-معيار </a:t>
            </a:r>
            <a:r>
              <a:rPr lang="ar-SA" b="1" dirty="0"/>
              <a:t>رأس المال / الموجودات الموزونة بالمخاطر ( معيار كوك ) </a:t>
            </a:r>
            <a:endParaRPr lang="en-US" dirty="0"/>
          </a:p>
          <a:p>
            <a:pPr marL="0" indent="0">
              <a:buNone/>
            </a:pPr>
            <a:endParaRPr lang="en-US" dirty="0"/>
          </a:p>
          <a:p>
            <a:pPr marL="0" indent="0" algn="just">
              <a:buNone/>
            </a:pPr>
            <a:endParaRPr lang="ar-IQ" dirty="0"/>
          </a:p>
        </p:txBody>
      </p:sp>
    </p:spTree>
    <p:extLst>
      <p:ext uri="{BB962C8B-B14F-4D97-AF65-F5344CB8AC3E}">
        <p14:creationId xmlns:p14="http://schemas.microsoft.com/office/powerpoint/2010/main" val="906557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1322</Words>
  <Application>Microsoft Office PowerPoint</Application>
  <PresentationFormat>شاشة عريضة</PresentationFormat>
  <Paragraphs>49</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55</cp:revision>
  <dcterms:created xsi:type="dcterms:W3CDTF">2019-05-05T18:42:28Z</dcterms:created>
  <dcterms:modified xsi:type="dcterms:W3CDTF">2019-05-05T19:54:51Z</dcterms:modified>
</cp:coreProperties>
</file>