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65" r:id="rId3"/>
    <p:sldId id="266" r:id="rId4"/>
    <p:sldId id="267"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00251"/>
            <a:ext cx="10297236" cy="6005015"/>
          </a:xfrm>
        </p:spPr>
        <p:txBody>
          <a:bodyPr>
            <a:normAutofit fontScale="92500" lnSpcReduction="10000"/>
          </a:bodyPr>
          <a:lstStyle/>
          <a:p>
            <a:r>
              <a:rPr lang="ar-SA" b="1" dirty="0"/>
              <a:t>الفصل السابع</a:t>
            </a:r>
            <a:endParaRPr lang="en-US" dirty="0"/>
          </a:p>
          <a:p>
            <a:r>
              <a:rPr lang="ar-SA" b="1" dirty="0"/>
              <a:t>التحول من المصارف التقليدية </a:t>
            </a:r>
            <a:endParaRPr lang="en-US" dirty="0"/>
          </a:p>
          <a:p>
            <a:pPr algn="just"/>
            <a:r>
              <a:rPr lang="ar-SA" b="1" dirty="0"/>
              <a:t>الى المصارف الاسلامية</a:t>
            </a:r>
            <a:endParaRPr lang="en-US" dirty="0"/>
          </a:p>
          <a:p>
            <a:pPr algn="just"/>
            <a:r>
              <a:rPr lang="ar-SA" b="1" dirty="0"/>
              <a:t>اولا : مفهوم التحول من المصارف التقليدية الى المصارف الاسلامية      </a:t>
            </a:r>
            <a:endParaRPr lang="en-US" dirty="0"/>
          </a:p>
          <a:p>
            <a:pPr algn="just"/>
            <a:r>
              <a:rPr lang="ar-SA" dirty="0"/>
              <a:t>نعني بالتحول في هذه الكتاب </a:t>
            </a:r>
            <a:r>
              <a:rPr lang="ar-SA" dirty="0" err="1"/>
              <a:t>الإنتقال</a:t>
            </a:r>
            <a:r>
              <a:rPr lang="ar-SA" dirty="0"/>
              <a:t> من وضع الصيرفة التقليدية المبنية على سعر الفائدة إلى الصيرفة الإسلامية المبنية على مبدأ المشاركة </a:t>
            </a:r>
            <a:r>
              <a:rPr lang="ar-SA" dirty="0" err="1"/>
              <a:t>فى</a:t>
            </a:r>
            <a:r>
              <a:rPr lang="ar-SA" dirty="0"/>
              <a:t> الربح والخسارة , ويكمن عمل البنوك التقليدية </a:t>
            </a:r>
            <a:r>
              <a:rPr lang="ar-SA" dirty="0" err="1"/>
              <a:t>فى</a:t>
            </a:r>
            <a:r>
              <a:rPr lang="ar-SA" dirty="0"/>
              <a:t> التعامل بأنواع من المعاملات المصرفية المخالفة لأحكام الشريعة الإسلامية الغراء , وفى طليعتها التعامل بالربا , أما الوضع المطلوب التحول اليه فهو إبدال المعاملات المخالفة للشريعة بما أحله الله من معاملات مصرفية </a:t>
            </a:r>
            <a:r>
              <a:rPr lang="ar-SA" dirty="0" err="1"/>
              <a:t>تنطوى</a:t>
            </a:r>
            <a:r>
              <a:rPr lang="ar-SA" dirty="0"/>
              <a:t> على تحقيق العدل بين المتعاملين </a:t>
            </a:r>
            <a:r>
              <a:rPr lang="ar-SA" dirty="0" err="1"/>
              <a:t>فى</a:t>
            </a:r>
            <a:r>
              <a:rPr lang="ar-SA" dirty="0"/>
              <a:t> ضوء مقاصد الشريعة الاسلامية.</a:t>
            </a:r>
            <a:endParaRPr lang="en-US" dirty="0"/>
          </a:p>
          <a:p>
            <a:pPr algn="just"/>
            <a:r>
              <a:rPr lang="ar-SA" dirty="0"/>
              <a:t>    وقد تنعقد إرادة متخذي قرار التحول </a:t>
            </a:r>
            <a:r>
              <a:rPr lang="ar-SA" dirty="0" err="1"/>
              <a:t>بالإستمرار</a:t>
            </a:r>
            <a:r>
              <a:rPr lang="ar-SA" dirty="0"/>
              <a:t> قدما في خطة التحول حتى يتم التحول الكامل للبنك ( فروعا وإدارات ) وهو ما يسمى بالتحول الكلى , وقد يكتفى البعض الآخر بتحول بعض الفروع أو الإدارات أو تقديم بعض المنتجات المصرفية الإسلامية دون توافر النية على التحول الكامل وفق خطط محددة , وهو </a:t>
            </a:r>
            <a:r>
              <a:rPr lang="ar-SA" dirty="0" err="1"/>
              <a:t>مايسمى</a:t>
            </a:r>
            <a:r>
              <a:rPr lang="ar-SA" dirty="0"/>
              <a:t> بالتحول </a:t>
            </a:r>
            <a:r>
              <a:rPr lang="ar-SA" dirty="0" err="1"/>
              <a:t>الجزئى</a:t>
            </a:r>
            <a:r>
              <a:rPr lang="ar-SA" dirty="0"/>
              <a:t> , ولقد تعددت الآراء حول تعريف ظاهرة أسلمة المصارف التقليدية ( ظاهرة التحول . </a:t>
            </a:r>
            <a:endParaRPr lang="en-US" dirty="0"/>
          </a:p>
          <a:p>
            <a:pPr algn="just"/>
            <a:r>
              <a:rPr lang="ar-EG" b="1" dirty="0"/>
              <a:t>فعّرفها أحد الكتاب :</a:t>
            </a:r>
            <a:endParaRPr lang="en-US" dirty="0"/>
          </a:p>
          <a:p>
            <a:pPr algn="just"/>
            <a:r>
              <a:rPr lang="ar-EG" dirty="0"/>
              <a:t>"بأن الأصل الشرعي للتحول مستمد من مبدأ التوبة والرجوع إلى الله والإقلاع عن التعامل بالربا أخذا أو إعطاء , وذلك بأن توجد لدى البنك </a:t>
            </a:r>
            <a:r>
              <a:rPr lang="ar-EG" dirty="0" err="1"/>
              <a:t>التقليدى</a:t>
            </a:r>
            <a:r>
              <a:rPr lang="ar-EG" dirty="0"/>
              <a:t> رغبة صادقة </a:t>
            </a:r>
            <a:r>
              <a:rPr lang="ar-EG" dirty="0" err="1"/>
              <a:t>فى</a:t>
            </a:r>
            <a:r>
              <a:rPr lang="ar-EG" dirty="0"/>
              <a:t> التوبة إلى الله من خلال إيقاف التعاملات المصرفية </a:t>
            </a:r>
            <a:r>
              <a:rPr lang="ar-EG" dirty="0" err="1"/>
              <a:t>التى</a:t>
            </a:r>
            <a:r>
              <a:rPr lang="ar-EG" dirty="0"/>
              <a:t> بها مخالفات شرعية وإبدالها بالتعاملات المصرفية المطابقة لأحكام الشريعة الإسلامية</a:t>
            </a:r>
            <a:r>
              <a:rPr lang="ar-SA" dirty="0"/>
              <a:t>. </a:t>
            </a:r>
            <a:endParaRPr lang="ar-IQ" b="1" dirty="0"/>
          </a:p>
        </p:txBody>
      </p:sp>
    </p:spTree>
    <p:extLst>
      <p:ext uri="{BB962C8B-B14F-4D97-AF65-F5344CB8AC3E}">
        <p14:creationId xmlns:p14="http://schemas.microsoft.com/office/powerpoint/2010/main" val="287092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259307"/>
            <a:ext cx="10433713" cy="5608093"/>
          </a:xfrm>
        </p:spPr>
        <p:txBody>
          <a:bodyPr/>
          <a:lstStyle/>
          <a:p>
            <a:r>
              <a:rPr lang="ar-SA" b="1" dirty="0"/>
              <a:t>ثانيا: نشأة وتطور ظاهرة تحول المصارف للمصرفية الاسلامية:</a:t>
            </a:r>
            <a:endParaRPr lang="en-US" dirty="0"/>
          </a:p>
          <a:p>
            <a:pPr algn="just"/>
            <a:r>
              <a:rPr lang="ar-SA" dirty="0"/>
              <a:t>    </a:t>
            </a:r>
            <a:r>
              <a:rPr lang="ar-SA" dirty="0" err="1"/>
              <a:t>يأتى</a:t>
            </a:r>
            <a:r>
              <a:rPr lang="ar-SA" dirty="0"/>
              <a:t> البنك </a:t>
            </a:r>
            <a:r>
              <a:rPr lang="ar-SA" dirty="0" err="1"/>
              <a:t>الأهلى</a:t>
            </a:r>
            <a:r>
              <a:rPr lang="ar-SA" dirty="0"/>
              <a:t> </a:t>
            </a:r>
            <a:r>
              <a:rPr lang="ar-SA" dirty="0" err="1"/>
              <a:t>التجارى</a:t>
            </a:r>
            <a:r>
              <a:rPr lang="ar-SA" dirty="0"/>
              <a:t> </a:t>
            </a:r>
            <a:r>
              <a:rPr lang="ar-SA" dirty="0" err="1"/>
              <a:t>السعودى</a:t>
            </a:r>
            <a:r>
              <a:rPr lang="ar-SA" dirty="0"/>
              <a:t> </a:t>
            </a:r>
            <a:r>
              <a:rPr lang="ar-SA" dirty="0" err="1"/>
              <a:t>فى</a:t>
            </a:r>
            <a:r>
              <a:rPr lang="ar-SA" dirty="0"/>
              <a:t> مقدمة البنوك التقليدية بالسعودية </a:t>
            </a:r>
            <a:r>
              <a:rPr lang="ar-SA" dirty="0" err="1"/>
              <a:t>التى</a:t>
            </a:r>
            <a:r>
              <a:rPr lang="ar-SA" dirty="0"/>
              <a:t> نشطت </a:t>
            </a:r>
            <a:r>
              <a:rPr lang="ar-SA" dirty="0" err="1"/>
              <a:t>فى</a:t>
            </a:r>
            <a:r>
              <a:rPr lang="ar-SA" dirty="0"/>
              <a:t> تقديم المنتجات المصرفية الإسلامية, ففي عام 1987م تم إنشاء أول صندوق </a:t>
            </a:r>
            <a:r>
              <a:rPr lang="ar-SA" dirty="0" err="1"/>
              <a:t>إستثماري</a:t>
            </a:r>
            <a:r>
              <a:rPr lang="ar-SA" dirty="0"/>
              <a:t> يعمل وفقاً لأحكام الشريعة الإسلامية وهو صندوق </a:t>
            </a:r>
            <a:r>
              <a:rPr lang="ar-SA" dirty="0" err="1"/>
              <a:t>الأهلى</a:t>
            </a:r>
            <a:r>
              <a:rPr lang="ar-SA" dirty="0"/>
              <a:t> للمتاجرة في السلع العالمية وفق صيغة البيع بالمرابحة, ثم تلى ذلك قيام البنك بإنشاء أول فرع إسلامي له في عام 1990م , ونظراً للإقبال المتزايد على هذا الفرع قام البنك بإنشاء عدة فروع لتقديم الخدمات المصرفية الإسلامية, ومع التوسع في إنشاء الفروع الإسلامية قام عام 1992م بإنشاء إدارة مستقلة للإشراف على تلك الفروع التي تجاوز عددها 200  فرعاً إسلامياً </a:t>
            </a:r>
            <a:r>
              <a:rPr lang="ar-SA" dirty="0" err="1"/>
              <a:t>فى</a:t>
            </a:r>
            <a:r>
              <a:rPr lang="ar-SA" dirty="0"/>
              <a:t> منتصف عام 2005م موزعة على مختلف مدن المملكة.</a:t>
            </a:r>
            <a:endParaRPr lang="en-US" dirty="0"/>
          </a:p>
          <a:p>
            <a:pPr algn="just"/>
            <a:r>
              <a:rPr lang="ar-SA" dirty="0"/>
              <a:t>     وعلى أثر النجاح الذى حققه البنك </a:t>
            </a:r>
            <a:r>
              <a:rPr lang="ar-SA" dirty="0" err="1"/>
              <a:t>الأهلى</a:t>
            </a:r>
            <a:r>
              <a:rPr lang="ar-SA" dirty="0"/>
              <a:t> </a:t>
            </a:r>
            <a:r>
              <a:rPr lang="ar-SA" dirty="0" err="1"/>
              <a:t>فى</a:t>
            </a:r>
            <a:r>
              <a:rPr lang="ar-SA" dirty="0"/>
              <a:t> هذا المجال سارعت كافة البنوك التقليدية بالسعودية إلى تقديم المنتجات المصرفية الإسلامية سواء من خلال فروع  وإدارات متخصصة أو من خلال منتجات مصرفية تقدم جنبا الى جنب المنتجات التقليدية أو تكوين وإدارة محافظ وصناديق </a:t>
            </a:r>
            <a:r>
              <a:rPr lang="ar-SA" dirty="0" err="1"/>
              <a:t>إستثمار</a:t>
            </a:r>
            <a:r>
              <a:rPr lang="ar-SA" dirty="0"/>
              <a:t> متوافقة مع أحكام الشريعة الإسلامية .</a:t>
            </a:r>
            <a:endParaRPr lang="en-US" dirty="0"/>
          </a:p>
        </p:txBody>
      </p:sp>
    </p:spTree>
    <p:extLst>
      <p:ext uri="{BB962C8B-B14F-4D97-AF65-F5344CB8AC3E}">
        <p14:creationId xmlns:p14="http://schemas.microsoft.com/office/powerpoint/2010/main" val="248501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41194"/>
            <a:ext cx="10420066" cy="5526206"/>
          </a:xfrm>
        </p:spPr>
        <p:txBody>
          <a:bodyPr/>
          <a:lstStyle/>
          <a:p>
            <a:r>
              <a:rPr lang="ar-IQ" b="1" dirty="0"/>
              <a:t>رابعا: أوجه التشابه بين المصارف التقليدية والمصارف الإسلامية</a:t>
            </a:r>
            <a:endParaRPr lang="en-US" dirty="0"/>
          </a:p>
          <a:p>
            <a:pPr lvl="0" algn="just"/>
            <a:r>
              <a:rPr lang="ar-IQ" dirty="0"/>
              <a:t>تتفق المصارف الإسلامية مع المصارف التقليدية من حيث الاسم فكلاهما مصرف. </a:t>
            </a:r>
            <a:endParaRPr lang="en-US" dirty="0"/>
          </a:p>
          <a:p>
            <a:pPr lvl="0" algn="just"/>
            <a:r>
              <a:rPr lang="ar-IQ" dirty="0"/>
              <a:t>تتفق المصارف الإسلامية مع المصارف التقليدية من حيث الوظيفة إذ أن كليهما يعمل كوسيط مالي بين المدخرين والمستثمرين. </a:t>
            </a:r>
            <a:endParaRPr lang="en-US" dirty="0"/>
          </a:p>
          <a:p>
            <a:pPr lvl="0" algn="just"/>
            <a:r>
              <a:rPr lang="ar-IQ" dirty="0"/>
              <a:t>تتفق المصارف الإسلامية مع المصارف التقليدية بتقديمها مجموعة من الخدمات المتشابه مثل الحوالات والكمبيالات والصكوك السياحية وغيرها من الخدمات التقليدية.</a:t>
            </a:r>
            <a:endParaRPr lang="en-US" dirty="0"/>
          </a:p>
          <a:p>
            <a:pPr lvl="0" algn="just"/>
            <a:r>
              <a:rPr lang="ar-IQ" dirty="0"/>
              <a:t>تتفق المصارف الإسلامية مع المصارف التقليدية في الودائع الجارية المبنية على أساس القرض من دون فائدة إذ يتعهد المصرف بردها من دون زيادة أو نقصان مع ما يرافق هذه السلعة من خدمات كإصدار الشيكات واستخدام الات السحب النقدي وإصدار بطاقات الائتمان.</a:t>
            </a:r>
            <a:endParaRPr lang="en-US" dirty="0"/>
          </a:p>
          <a:p>
            <a:pPr lvl="0" algn="just"/>
            <a:r>
              <a:rPr lang="ar-IQ" dirty="0"/>
              <a:t>تتفق المصارف الإسلامية مع التقليدية في الاستثمار بالأسهم دون السندات. </a:t>
            </a:r>
            <a:endParaRPr lang="en-US" dirty="0"/>
          </a:p>
          <a:p>
            <a:pPr lvl="0" algn="just"/>
            <a:r>
              <a:rPr lang="ar-IQ" dirty="0"/>
              <a:t>تخضع المصارف الإسلامية والمصارف التقليدية الى رقابه البنك المركزي على حدا سواء. </a:t>
            </a:r>
            <a:endParaRPr lang="en-US" dirty="0"/>
          </a:p>
          <a:p>
            <a:pPr lvl="0" algn="just"/>
            <a:r>
              <a:rPr lang="ar-IQ" dirty="0"/>
              <a:t>تتشابه المصارف الإسلامية مع التقليدية بأن كليهما يسعى الى تحقيق الربح الناتج من المشاريع الاستثمارية فالعوائد المنخفضة تؤثر في القرارات الاستثمارية  لكلا النوعين </a:t>
            </a:r>
            <a:endParaRPr lang="en-US" dirty="0"/>
          </a:p>
          <a:p>
            <a:pPr marL="0" indent="0">
              <a:buNone/>
            </a:pPr>
            <a:endParaRPr lang="ar-IQ" dirty="0"/>
          </a:p>
        </p:txBody>
      </p:sp>
    </p:spTree>
    <p:extLst>
      <p:ext uri="{BB962C8B-B14F-4D97-AF65-F5344CB8AC3E}">
        <p14:creationId xmlns:p14="http://schemas.microsoft.com/office/powerpoint/2010/main" val="318059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101</TotalTime>
  <Words>541</Words>
  <Application>Microsoft Office PowerPoint</Application>
  <PresentationFormat>شاشة عريضة</PresentationFormat>
  <Paragraphs>28</Paragraphs>
  <Slides>5</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5</vt:i4>
      </vt:variant>
    </vt:vector>
  </HeadingPairs>
  <TitlesOfParts>
    <vt:vector size="8"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95</cp:revision>
  <dcterms:created xsi:type="dcterms:W3CDTF">2019-05-05T18:42:28Z</dcterms:created>
  <dcterms:modified xsi:type="dcterms:W3CDTF">2019-05-09T06:29:44Z</dcterms:modified>
</cp:coreProperties>
</file>