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61" r:id="rId4"/>
    <p:sldId id="262" r:id="rId5"/>
    <p:sldId id="263" r:id="rId6"/>
    <p:sldId id="264" r:id="rId7"/>
    <p:sldId id="265" r:id="rId8"/>
    <p:sldId id="260"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3582" y="423081"/>
            <a:ext cx="10481030" cy="5991367"/>
          </a:xfrm>
        </p:spPr>
        <p:txBody>
          <a:bodyPr>
            <a:normAutofit fontScale="85000" lnSpcReduction="20000"/>
          </a:bodyPr>
          <a:lstStyle/>
          <a:p>
            <a:r>
              <a:rPr lang="ar-IQ" b="1" dirty="0"/>
              <a:t>الفصل السابع</a:t>
            </a:r>
            <a:endParaRPr lang="en-US" dirty="0"/>
          </a:p>
          <a:p>
            <a:r>
              <a:rPr lang="ar-IQ" b="1" dirty="0"/>
              <a:t>العائد والمخاطرة المصرفية</a:t>
            </a:r>
            <a:endParaRPr lang="en-US" dirty="0"/>
          </a:p>
          <a:p>
            <a:pPr marL="0" indent="0">
              <a:buNone/>
            </a:pPr>
            <a:r>
              <a:rPr lang="ar-SA" b="1" dirty="0"/>
              <a:t>اولا : مفهوم المخاطرة المصرفية</a:t>
            </a:r>
            <a:endParaRPr lang="en-US" dirty="0"/>
          </a:p>
          <a:p>
            <a:pPr marL="0" indent="0" algn="just">
              <a:buNone/>
            </a:pPr>
            <a:r>
              <a:rPr lang="ar-SA" dirty="0"/>
              <a:t>تنظر النظرية الاقتصادية الكلاسيكية إلى العالم باعتباره مجموعة من الأفراد الذين يسعى كل منهم إلى تعظيم منافعه الخاصة به ، في ظل مجموعة من القيود التي تحكمه . وترى هذه النظرية أن المستثمرين " في الشركات المساهمة " يمكنهم التنويع بين مجالات الأعمال المختلفة  – عن طريق المتاجرة في الأوراق المالية –  لتحقيق المستويات المناسبة والمقبولة لهم من عنصري العائد والمخاطرة .</a:t>
            </a:r>
            <a:endParaRPr lang="en-US" dirty="0"/>
          </a:p>
          <a:p>
            <a:pPr marL="0" indent="0" algn="just">
              <a:buNone/>
            </a:pPr>
            <a:r>
              <a:rPr lang="ar-SA" dirty="0" smtClean="0"/>
              <a:t>ومن </a:t>
            </a:r>
            <a:r>
              <a:rPr lang="ar-SA" dirty="0"/>
              <a:t>الناحية الأخرى ، يعتقد بعض المديرين أن المساهمين يستخدمون المنشأة للاستثمار في مشروعات تحقق لهم عوائد عالية ، وبالتالي لا مانع من الدخول في مشروعات استثمارية ذات مخاطر مرتفعة طالما يصاحبها عوائد "متوقعة " عالية - ولذلك يجب على مديري الشركات - وهم الوكلاء </a:t>
            </a:r>
            <a:r>
              <a:rPr lang="en-US" dirty="0"/>
              <a:t>Agents</a:t>
            </a:r>
            <a:r>
              <a:rPr lang="ar-SA" dirty="0"/>
              <a:t> عن المساهمين - أن يركزوا على العوائد المتوقعة من الفرص الاستثمارية المتاحة أمامهم ، دون الاهتمام بإدارة المخاطر المالية ، لأن المساهمين يقومون بإدارة المخاطر المالية المصاحبة لاستثماراتهم بالمنشآت المختلفة . ووفقا لهذه الرؤية ترى النظرية أنه لا يوجد مبرر اقتصادي لقيام المنشأة بإدارة المخاطر المالية.</a:t>
            </a:r>
            <a:endParaRPr lang="en-US" dirty="0"/>
          </a:p>
          <a:p>
            <a:pPr marL="0" indent="0" algn="just">
              <a:buNone/>
            </a:pPr>
            <a:r>
              <a:rPr lang="ar-SA" dirty="0"/>
              <a:t>وتعتبر المخاطرة من الامور المهمة التي يجب ان تأخذها المصارف بنظر الاعتبار عند اتخاذها للقرارات المالية اذ هناك ثلاث حالات هي: </a:t>
            </a:r>
            <a:endParaRPr lang="en-US" dirty="0"/>
          </a:p>
          <a:p>
            <a:pPr algn="just"/>
            <a:r>
              <a:rPr lang="en-US" b="1" dirty="0"/>
              <a:t>1</a:t>
            </a:r>
            <a:r>
              <a:rPr lang="ar-SA" b="1" dirty="0"/>
              <a:t>- حالة التأكد (</a:t>
            </a:r>
            <a:r>
              <a:rPr lang="en-US" b="1" dirty="0"/>
              <a:t>Certainty </a:t>
            </a:r>
            <a:r>
              <a:rPr lang="ar-SA" b="1" dirty="0"/>
              <a:t>)</a:t>
            </a:r>
            <a:endParaRPr lang="en-US" dirty="0"/>
          </a:p>
          <a:p>
            <a:pPr marL="0" indent="0" algn="just">
              <a:buNone/>
            </a:pPr>
            <a:r>
              <a:rPr lang="ar-SA" dirty="0"/>
              <a:t>هي حالة يؤدي فيها اتخاذ قرار الى نتيجة واحدة معروفة ، أي أن صاحب القرار يعرف النتيجة التي سينتهي اليها قراره ، وتدعى هذه الحالة معرفة كاملة بالمستقبل. </a:t>
            </a:r>
            <a:endParaRPr lang="ar-IQ" dirty="0" smtClean="0"/>
          </a:p>
          <a:p>
            <a:pPr algn="just"/>
            <a:r>
              <a:rPr lang="ar-SA" b="1" dirty="0"/>
              <a:t>- حالة المخاطرة ( </a:t>
            </a:r>
            <a:r>
              <a:rPr lang="en-US" b="1" dirty="0"/>
              <a:t> Risk </a:t>
            </a:r>
            <a:r>
              <a:rPr lang="ar-SA" b="1" dirty="0"/>
              <a:t>)</a:t>
            </a:r>
            <a:endParaRPr lang="en-US" dirty="0"/>
          </a:p>
          <a:p>
            <a:pPr algn="just"/>
            <a:r>
              <a:rPr lang="ar-SA" dirty="0"/>
              <a:t>هي حالة يؤدي فيها اتخاذ القرار الى واحدة من مجموعة نتائج ممكنة وأن صاحب القرار يعرف احتمالات حدوث كل من هذه النتائج وتعتبر هذه الحالة معرفة جزئية بالمستقبل .</a:t>
            </a:r>
            <a:endParaRPr lang="en-US" dirty="0"/>
          </a:p>
          <a:p>
            <a:pPr algn="just"/>
            <a:r>
              <a:rPr lang="en-US" b="1" dirty="0"/>
              <a:t>3</a:t>
            </a:r>
            <a:r>
              <a:rPr lang="ar-SA" b="1" dirty="0"/>
              <a:t>- حالة عدم التأكد (</a:t>
            </a:r>
            <a:r>
              <a:rPr lang="en-US" b="1" dirty="0"/>
              <a:t>Uncertainty </a:t>
            </a:r>
            <a:r>
              <a:rPr lang="ar-SA" b="1" dirty="0"/>
              <a:t> )</a:t>
            </a:r>
            <a:endParaRPr lang="en-US" dirty="0"/>
          </a:p>
          <a:p>
            <a:pPr algn="just"/>
            <a:r>
              <a:rPr lang="ar-SA" dirty="0"/>
              <a:t>هي حالة يؤدي فيها اتخاذ القرار الى مجموعة من النتائج الممكنة ، لكن احتمالات حدوث كل منها غير معروفة كما أن أي تقدير للاحتمالات في هذه الحالة يكون غير ذي معنى وتوصف هذه الحالة بالجهل الكامل بالمستقبل .</a:t>
            </a:r>
            <a:endParaRPr lang="ar-IQ" dirty="0" smtClean="0"/>
          </a:p>
          <a:p>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60310" y="259307"/>
            <a:ext cx="10044302" cy="5651915"/>
          </a:xfrm>
        </p:spPr>
        <p:txBody>
          <a:bodyPr>
            <a:normAutofit fontScale="92500" lnSpcReduction="20000"/>
          </a:bodyPr>
          <a:lstStyle/>
          <a:p>
            <a:r>
              <a:rPr lang="ar-SA" b="1" dirty="0"/>
              <a:t>ثانيا: أنواع المخاطر </a:t>
            </a:r>
            <a:r>
              <a:rPr lang="ar-IQ" b="1" dirty="0"/>
              <a:t>: </a:t>
            </a:r>
            <a:endParaRPr lang="en-US" dirty="0"/>
          </a:p>
          <a:p>
            <a:r>
              <a:rPr lang="ar-SA" dirty="0"/>
              <a:t>تتكون المخاطر من ثلاث أنواع رئيسية وهي </a:t>
            </a:r>
            <a:r>
              <a:rPr lang="ar-SA" dirty="0" err="1"/>
              <a:t>كالأتي</a:t>
            </a:r>
            <a:r>
              <a:rPr lang="ar-SA" dirty="0"/>
              <a:t>:</a:t>
            </a:r>
            <a:endParaRPr lang="en-US" dirty="0"/>
          </a:p>
          <a:p>
            <a:pPr marL="0" indent="0">
              <a:buNone/>
            </a:pPr>
            <a:r>
              <a:rPr lang="ar-IQ" b="1" dirty="0"/>
              <a:t>1</a:t>
            </a:r>
            <a:r>
              <a:rPr lang="ar-SA" b="1" dirty="0" smtClean="0"/>
              <a:t>.المخاطر </a:t>
            </a:r>
            <a:r>
              <a:rPr lang="ar-SA" b="1" dirty="0"/>
              <a:t>النظامية</a:t>
            </a:r>
            <a:r>
              <a:rPr lang="ar-SA" dirty="0"/>
              <a:t> </a:t>
            </a:r>
            <a:endParaRPr lang="en-US" dirty="0"/>
          </a:p>
          <a:p>
            <a:pPr marL="0" indent="0" algn="just">
              <a:buNone/>
            </a:pPr>
            <a:r>
              <a:rPr lang="ar-SA" dirty="0" smtClean="0"/>
              <a:t>يعرف </a:t>
            </a:r>
            <a:r>
              <a:rPr lang="ar-SA" dirty="0"/>
              <a:t>المهتمين بالدراسات المالية المخاطرة النظامية (</a:t>
            </a:r>
            <a:r>
              <a:rPr lang="en-US" dirty="0"/>
              <a:t>Systematic Risk</a:t>
            </a:r>
            <a:r>
              <a:rPr lang="ar-SA" dirty="0"/>
              <a:t>) بأنها " نصيب كل الموجودات الحادثة (</a:t>
            </a:r>
            <a:r>
              <a:rPr lang="en-US" dirty="0"/>
              <a:t>occurrence</a:t>
            </a:r>
            <a:r>
              <a:rPr lang="ar-SA" dirty="0"/>
              <a:t>) في السوق بفعل عوامل مشتركة تؤثر في النظام الاقتصادي ككل. وتعرف المخاطرة النظامية بأنها المخاطر ذات السمة العامة التي تؤدي إلى تقلب العائد المتوقع لكافة الاستثمارات القائمة أو المقترحة في كافة القطاع , ولعل أهم الدوافع التي تجعل السلطات الرقابية تهتم بإدارة المخاطر هي الخاصية التي ينفرد بها القطاع المصرفي وهي المخاطر النظامية، أي عندما ينهار احد المصارف قد يؤدي ذلك إلى أزمة مصرفية تشمل القطاع المصرفي </a:t>
            </a:r>
            <a:r>
              <a:rPr lang="ar-SA" dirty="0" smtClean="0"/>
              <a:t>ككل</a:t>
            </a:r>
            <a:r>
              <a:rPr lang="ar-IQ" dirty="0" smtClean="0"/>
              <a:t>.</a:t>
            </a:r>
          </a:p>
          <a:p>
            <a:pPr marL="0" indent="0" algn="just">
              <a:buNone/>
            </a:pPr>
            <a:r>
              <a:rPr lang="ar-SA" b="1" dirty="0"/>
              <a:t>2. المخاطر </a:t>
            </a:r>
            <a:r>
              <a:rPr lang="ar-SA" b="1" dirty="0" err="1" smtClean="0"/>
              <a:t>اللانظامية</a:t>
            </a:r>
            <a:endParaRPr lang="ar-IQ" b="1" dirty="0"/>
          </a:p>
          <a:p>
            <a:pPr marL="0" indent="0" algn="just">
              <a:buNone/>
            </a:pPr>
            <a:r>
              <a:rPr lang="ar-SA" dirty="0" smtClean="0"/>
              <a:t>وهي </a:t>
            </a:r>
            <a:r>
              <a:rPr lang="ar-SA" dirty="0"/>
              <a:t>المخاطر ذات السمة الخاصة وتتمثل في تلك المخاطر التي يترتب عليها تقلب في العائد المتوقع لكافة الاستثمارات القائمة أو المقترحة الناتجة عن عوامل خاصة بمنشأة بعينها ، وعادة ما تسمى هذه المخاطرة بالمخاطرة الاستثنائية أو المخاطر </a:t>
            </a:r>
            <a:r>
              <a:rPr lang="ar-SA" dirty="0" err="1"/>
              <a:t>اللاسوقية</a:t>
            </a:r>
            <a:r>
              <a:rPr lang="ar-SA" dirty="0"/>
              <a:t> أو المخاطر التي يمكن تجنبها ، ويمكن للمستثمر التخلص من تلك المخاطرة بتنويع محفظة الأوراق المالية الخاصة به، فإذا كانت المنشأة التي يستثمر فيها أمواله تتعرض لمخاطرة معينة، فانه يمكن للمستثمر القيام ببيع جزء من الأسهم التي يملكها في تلك المنشأة واستخدام حصيلتها في شراء أسهم منشأة أخرى لا تتعرض إلى مثل هذه المخاطر ، ووفق نظرية تسعير الموجودات الرأسمالية (</a:t>
            </a:r>
            <a:r>
              <a:rPr lang="en-US" dirty="0"/>
              <a:t>CAPM</a:t>
            </a:r>
            <a:r>
              <a:rPr lang="ar-SA" dirty="0"/>
              <a:t>) فان المخاطر </a:t>
            </a:r>
            <a:r>
              <a:rPr lang="ar-SA" dirty="0" err="1"/>
              <a:t>اللانظامية</a:t>
            </a:r>
            <a:r>
              <a:rPr lang="ar-SA" dirty="0"/>
              <a:t> (</a:t>
            </a:r>
            <a:r>
              <a:rPr lang="en-US" dirty="0"/>
              <a:t>Unsystematic Risk</a:t>
            </a:r>
            <a:r>
              <a:rPr lang="ar-SA" dirty="0"/>
              <a:t>) لا ترتبط بعلاقة خطية مع العائد ولأنه يمكن استبعاد هذه المخاطر بالتنويع فلا يعوض المستثمر عن تحمله لهذه لمخاطر , وتضم المخاطر </a:t>
            </a:r>
            <a:r>
              <a:rPr lang="ar-SA" dirty="0" err="1"/>
              <a:t>اللانظامية</a:t>
            </a:r>
            <a:r>
              <a:rPr lang="ar-SA" dirty="0"/>
              <a:t> مخاطرة السيولة ومخاطر الائتمان ومخاطرة رأس </a:t>
            </a:r>
            <a:r>
              <a:rPr lang="ar-SA" dirty="0" smtClean="0"/>
              <a:t>المال</a:t>
            </a:r>
            <a:r>
              <a:rPr lang="ar-IQ" dirty="0" smtClean="0"/>
              <a:t>.</a:t>
            </a:r>
          </a:p>
          <a:p>
            <a:pPr marL="0" indent="0" algn="just">
              <a:buNone/>
            </a:pPr>
            <a:r>
              <a:rPr lang="ar-IQ" b="1" dirty="0" smtClean="0"/>
              <a:t>3.</a:t>
            </a:r>
            <a:r>
              <a:rPr lang="ar-SA" b="1" dirty="0" smtClean="0"/>
              <a:t>المخاطر </a:t>
            </a:r>
            <a:r>
              <a:rPr lang="ar-SA" b="1" dirty="0"/>
              <a:t>الكلية :-</a:t>
            </a:r>
            <a:endParaRPr lang="en-US" dirty="0"/>
          </a:p>
          <a:p>
            <a:pPr marL="0" indent="0">
              <a:buNone/>
            </a:pPr>
            <a:r>
              <a:rPr lang="ar-SA" dirty="0" smtClean="0"/>
              <a:t>تعرف </a:t>
            </a:r>
            <a:r>
              <a:rPr lang="ar-SA" dirty="0"/>
              <a:t>المخاطر الكلية (</a:t>
            </a:r>
            <a:r>
              <a:rPr lang="en-US" dirty="0"/>
              <a:t>Total Risk</a:t>
            </a:r>
            <a:r>
              <a:rPr lang="ar-SA" dirty="0"/>
              <a:t>) بأنها التباين الكلي في معدل العائد على الاستثمار في الأوراق المالية، أو في أي مجال استثماري أخر وان حاصل جمع المخاطر النظامية مع المخاطر </a:t>
            </a:r>
            <a:r>
              <a:rPr lang="ar-SA" dirty="0" err="1"/>
              <a:t>اللانظامية</a:t>
            </a:r>
            <a:r>
              <a:rPr lang="ar-SA" dirty="0"/>
              <a:t> سيشكل المخاطر الكلية. </a:t>
            </a:r>
            <a:endParaRPr lang="ar-IQ" dirty="0"/>
          </a:p>
        </p:txBody>
      </p:sp>
    </p:spTree>
    <p:extLst>
      <p:ext uri="{BB962C8B-B14F-4D97-AF65-F5344CB8AC3E}">
        <p14:creationId xmlns:p14="http://schemas.microsoft.com/office/powerpoint/2010/main" val="17345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37481" y="354842"/>
            <a:ext cx="10167131" cy="5556380"/>
          </a:xfrm>
        </p:spPr>
        <p:txBody>
          <a:bodyPr/>
          <a:lstStyle/>
          <a:p>
            <a:pPr marL="0" indent="0">
              <a:buNone/>
            </a:pPr>
            <a:r>
              <a:rPr lang="ar-SA" b="1" dirty="0"/>
              <a:t>ثالثا: تصنيف مخاطر العمل المصرفي:</a:t>
            </a:r>
            <a:endParaRPr lang="en-US" dirty="0"/>
          </a:p>
          <a:p>
            <a:pPr marL="0" indent="0">
              <a:buNone/>
            </a:pPr>
            <a:r>
              <a:rPr lang="ar-SA" b="1" dirty="0"/>
              <a:t>1- مخاطر السوق (</a:t>
            </a:r>
            <a:r>
              <a:rPr lang="en-US" b="1" dirty="0"/>
              <a:t>Market Risk</a:t>
            </a:r>
            <a:r>
              <a:rPr lang="ar-SA" b="1" dirty="0" smtClean="0"/>
              <a:t>)</a:t>
            </a:r>
            <a:endParaRPr lang="ar-IQ" b="1" dirty="0" smtClean="0"/>
          </a:p>
          <a:p>
            <a:pPr marL="0" indent="0">
              <a:buNone/>
            </a:pPr>
            <a:r>
              <a:rPr lang="ar-SA" b="1" dirty="0"/>
              <a:t>2-مخاطر تقلب أسعار الأوراق المالية </a:t>
            </a:r>
            <a:endParaRPr lang="en-US" dirty="0"/>
          </a:p>
          <a:p>
            <a:pPr marL="0" indent="0">
              <a:buNone/>
            </a:pPr>
            <a:r>
              <a:rPr lang="ar-SA" b="1" dirty="0"/>
              <a:t>3-مخاطر القوة الشرائية للنقود </a:t>
            </a:r>
            <a:endParaRPr lang="en-US" dirty="0"/>
          </a:p>
          <a:p>
            <a:pPr marL="0" indent="0">
              <a:buNone/>
            </a:pPr>
            <a:r>
              <a:rPr lang="ar-SA" b="1" dirty="0"/>
              <a:t>4-مخاطر التشغيل (</a:t>
            </a:r>
            <a:r>
              <a:rPr lang="en-US" b="1" dirty="0"/>
              <a:t>Operational Risk</a:t>
            </a:r>
            <a:r>
              <a:rPr lang="ar-SA" b="1" dirty="0"/>
              <a:t>) </a:t>
            </a:r>
            <a:endParaRPr lang="ar-IQ" b="1" dirty="0"/>
          </a:p>
          <a:p>
            <a:pPr marL="0" indent="0">
              <a:buNone/>
            </a:pPr>
            <a:r>
              <a:rPr lang="ar-SA" b="1" dirty="0"/>
              <a:t>5-مخاطر رأس المال (</a:t>
            </a:r>
            <a:r>
              <a:rPr lang="en-US" b="1" dirty="0"/>
              <a:t>Capital Risk</a:t>
            </a:r>
            <a:r>
              <a:rPr lang="ar-SA" b="1" dirty="0"/>
              <a:t>) </a:t>
            </a:r>
            <a:endParaRPr lang="ar-IQ" b="1" dirty="0"/>
          </a:p>
          <a:p>
            <a:pPr marL="0" indent="0">
              <a:buNone/>
            </a:pPr>
            <a:r>
              <a:rPr lang="ar-SA" b="1" dirty="0"/>
              <a:t>6-مخاطر السيولة (</a:t>
            </a:r>
            <a:r>
              <a:rPr lang="en-US" b="1" dirty="0"/>
              <a:t>Liquidity Risk</a:t>
            </a:r>
            <a:r>
              <a:rPr lang="ar-SA" b="1" dirty="0"/>
              <a:t>) </a:t>
            </a:r>
            <a:endParaRPr lang="ar-IQ" b="1" dirty="0"/>
          </a:p>
          <a:p>
            <a:pPr marL="0" indent="0">
              <a:buNone/>
            </a:pPr>
            <a:r>
              <a:rPr lang="ar-SA" b="1" dirty="0"/>
              <a:t>7-مخاطر تسوية معاملات النقد الأجنبي</a:t>
            </a:r>
            <a:endParaRPr lang="en-US" dirty="0"/>
          </a:p>
          <a:p>
            <a:pPr marL="0" indent="0">
              <a:buNone/>
            </a:pPr>
            <a:r>
              <a:rPr lang="ar-SA" b="1" dirty="0"/>
              <a:t>8- المخاطر الائتمانية (</a:t>
            </a:r>
            <a:r>
              <a:rPr lang="en-US" b="1" dirty="0"/>
              <a:t>Credit Risk</a:t>
            </a:r>
            <a:r>
              <a:rPr lang="ar-SA" b="1" dirty="0"/>
              <a:t>) </a:t>
            </a:r>
            <a:endParaRPr lang="ar-IQ" b="1" dirty="0"/>
          </a:p>
          <a:p>
            <a:pPr marL="0" indent="0">
              <a:buNone/>
            </a:pPr>
            <a:endParaRPr lang="en-US" dirty="0"/>
          </a:p>
        </p:txBody>
      </p:sp>
    </p:spTree>
    <p:extLst>
      <p:ext uri="{BB962C8B-B14F-4D97-AF65-F5344CB8AC3E}">
        <p14:creationId xmlns:p14="http://schemas.microsoft.com/office/powerpoint/2010/main" val="305494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89212" y="259307"/>
            <a:ext cx="8915400" cy="5651915"/>
          </a:xfrm>
        </p:spPr>
        <p:txBody>
          <a:bodyPr/>
          <a:lstStyle/>
          <a:p>
            <a:pPr marL="0" indent="0">
              <a:buNone/>
            </a:pPr>
            <a:r>
              <a:rPr lang="ar-SA" b="1" dirty="0"/>
              <a:t>رابعا : طرق قياس </a:t>
            </a:r>
            <a:r>
              <a:rPr lang="ar-SA" b="1" dirty="0" smtClean="0"/>
              <a:t>المخاطرة</a:t>
            </a:r>
            <a:endParaRPr lang="ar-IQ" b="1" dirty="0" smtClean="0"/>
          </a:p>
          <a:p>
            <a:pPr marL="0" indent="0" algn="just">
              <a:buNone/>
            </a:pPr>
            <a:r>
              <a:rPr lang="ar-SA" dirty="0"/>
              <a:t>تتعدد طرق قياس المخاطرة ولكن على وفق نموذج تسعير الموجودات الرأسمالية (</a:t>
            </a:r>
            <a:r>
              <a:rPr lang="en-US" dirty="0"/>
              <a:t>CAPM</a:t>
            </a:r>
            <a:r>
              <a:rPr lang="ar-SA" dirty="0"/>
              <a:t>) وتقاس المخاطرة النظامية من خلال معامل بيتا (</a:t>
            </a:r>
            <a:r>
              <a:rPr lang="en-US" dirty="0"/>
              <a:t>Beta Coefficient</a:t>
            </a:r>
            <a:r>
              <a:rPr lang="ar-SA" dirty="0"/>
              <a:t>) ، الذي يشير إلى معامل التغاير (التباين) في عائد الأوراق المالية في السوق , وعليه تقاس المخاطرة من خلال استخراج قيم المؤشرات الإحصائية ذات العلاقة وهي على النحو </a:t>
            </a:r>
            <a:r>
              <a:rPr lang="ar-SA" dirty="0" err="1"/>
              <a:t>الأتي</a:t>
            </a:r>
            <a:r>
              <a:rPr lang="ar-SA" dirty="0"/>
              <a:t>:</a:t>
            </a:r>
            <a:endParaRPr lang="en-US" dirty="0"/>
          </a:p>
          <a:p>
            <a:pPr algn="just"/>
            <a:r>
              <a:rPr lang="ar-SA" b="1" dirty="0"/>
              <a:t>معامل بيتا (</a:t>
            </a:r>
            <a:r>
              <a:rPr lang="en-US" b="1" dirty="0"/>
              <a:t>Beta Coefficient</a:t>
            </a:r>
            <a:r>
              <a:rPr lang="ar-SA" b="1" dirty="0"/>
              <a:t>) :  </a:t>
            </a:r>
            <a:r>
              <a:rPr lang="ar-SA" dirty="0" smtClean="0"/>
              <a:t>وهو </a:t>
            </a:r>
            <a:r>
              <a:rPr lang="ar-SA" dirty="0"/>
              <a:t>التباين المشترك </a:t>
            </a:r>
            <a:r>
              <a:rPr lang="ar-SA" dirty="0" err="1"/>
              <a:t>مابين</a:t>
            </a:r>
            <a:r>
              <a:rPr lang="ar-SA" dirty="0"/>
              <a:t> العائد على الورقة المالية (السهم) وعائد السوق , ويعرف معامل بيتا (</a:t>
            </a:r>
            <a:r>
              <a:rPr lang="en-US" dirty="0"/>
              <a:t>B</a:t>
            </a:r>
            <a:r>
              <a:rPr lang="ar-SA" dirty="0"/>
              <a:t>) بأنه مقياس إحصائي للمخاطر النظامية (</a:t>
            </a:r>
            <a:r>
              <a:rPr lang="en-US" dirty="0"/>
              <a:t>Systematic Risk</a:t>
            </a:r>
            <a:r>
              <a:rPr lang="ar-SA" dirty="0"/>
              <a:t>) وهي المخاطر الشائعة لجميع الأوراق المالية في السوق ، بمعنى إن معامل بيتا مقياس لتوافق حركة عوائد معينة مع عائد مجموعة من الأوراق المالية في السوق التي تشكل محفظة السوق .ويقاس معامل بيتا على وفق المعادلة التالية:</a:t>
            </a:r>
            <a:endParaRPr lang="en-US" dirty="0"/>
          </a:p>
          <a:p>
            <a:pPr algn="ctr"/>
            <a:r>
              <a:rPr lang="en-US" dirty="0"/>
              <a:t>B=COV (</a:t>
            </a:r>
            <a:r>
              <a:rPr lang="en-US" dirty="0" err="1"/>
              <a:t>Ri</a:t>
            </a:r>
            <a:r>
              <a:rPr lang="en-US" dirty="0"/>
              <a:t>, Rm)/ </a:t>
            </a:r>
            <a:r>
              <a:rPr lang="en-US" dirty="0">
                <a:sym typeface="Symbol" panose="05050102010706020507" pitchFamily="18" charset="2"/>
              </a:rPr>
              <a:t></a:t>
            </a:r>
            <a:r>
              <a:rPr lang="en-US" dirty="0"/>
              <a:t>² Rm</a:t>
            </a:r>
          </a:p>
          <a:p>
            <a:r>
              <a:rPr lang="ar-SA" dirty="0"/>
              <a:t>اذ ان :</a:t>
            </a:r>
            <a:endParaRPr lang="en-US" dirty="0"/>
          </a:p>
          <a:p>
            <a:r>
              <a:rPr lang="ar-SA" dirty="0"/>
              <a:t>(</a:t>
            </a:r>
            <a:r>
              <a:rPr lang="en-US" dirty="0"/>
              <a:t>B</a:t>
            </a:r>
            <a:r>
              <a:rPr lang="ar-SA" dirty="0"/>
              <a:t>) = معامل بيتا.</a:t>
            </a:r>
            <a:endParaRPr lang="en-US" dirty="0"/>
          </a:p>
          <a:p>
            <a:r>
              <a:rPr lang="en-US" dirty="0"/>
              <a:t>= COV (</a:t>
            </a:r>
            <a:r>
              <a:rPr lang="en-US" dirty="0" err="1"/>
              <a:t>Ri</a:t>
            </a:r>
            <a:r>
              <a:rPr lang="en-US" dirty="0"/>
              <a:t>, Rm)</a:t>
            </a:r>
            <a:r>
              <a:rPr lang="ar-SA" dirty="0"/>
              <a:t> التباين المشترك بين عائد المصرف وعائد السوق.</a:t>
            </a:r>
            <a:endParaRPr lang="en-US" dirty="0"/>
          </a:p>
          <a:p>
            <a:r>
              <a:rPr lang="en-US" dirty="0">
                <a:sym typeface="Symbol" panose="05050102010706020507" pitchFamily="18" charset="2"/>
              </a:rPr>
              <a:t></a:t>
            </a:r>
            <a:r>
              <a:rPr lang="en-US" dirty="0"/>
              <a:t>² Rm</a:t>
            </a:r>
            <a:r>
              <a:rPr lang="ar-SA" dirty="0"/>
              <a:t> = التباين لعائد محفظة السوق</a:t>
            </a:r>
            <a:endParaRPr lang="en-US" dirty="0"/>
          </a:p>
        </p:txBody>
      </p:sp>
    </p:spTree>
    <p:extLst>
      <p:ext uri="{BB962C8B-B14F-4D97-AF65-F5344CB8AC3E}">
        <p14:creationId xmlns:p14="http://schemas.microsoft.com/office/powerpoint/2010/main" val="2467523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19367" y="382137"/>
            <a:ext cx="10085245" cy="5529085"/>
          </a:xfrm>
        </p:spPr>
        <p:txBody>
          <a:bodyPr/>
          <a:lstStyle/>
          <a:p>
            <a:pPr marL="0" indent="0">
              <a:buNone/>
            </a:pPr>
            <a:r>
              <a:rPr lang="ar-SA" b="1" dirty="0"/>
              <a:t>خامسا : مفهوم العائد وطرق قياسه</a:t>
            </a:r>
            <a:endParaRPr lang="en-US" dirty="0"/>
          </a:p>
          <a:p>
            <a:pPr algn="just"/>
            <a:r>
              <a:rPr lang="ar-SA" dirty="0"/>
              <a:t> في الاقتصاديات التي تحركها قوى السوق من المتوقع أن يسفر دور المصارف في مجال الوساطة المالية عن عائدات تكفي لتغطية المصروفات المتكررة وتوفير احتياطات كافية، مما يسفر عن ربح صافي يسهم في زيادة رأس المال ورفع قيمة الأرباح. فقيام المصارف بالاستثمار المالي التي توظف في شراء موجودات مالية متماثلة بالأسهم والسندات وغيرها لتعطي </a:t>
            </a:r>
            <a:r>
              <a:rPr lang="ar-SA" dirty="0" err="1"/>
              <a:t>إرباحا</a:t>
            </a:r>
            <a:r>
              <a:rPr lang="ar-SA" dirty="0"/>
              <a:t> للمستثمرين مع المحافظة على رأس المال .</a:t>
            </a:r>
            <a:endParaRPr lang="en-US" dirty="0"/>
          </a:p>
          <a:p>
            <a:pPr algn="just"/>
            <a:r>
              <a:rPr lang="ar-SA" dirty="0" smtClean="0"/>
              <a:t>والهدف </a:t>
            </a:r>
            <a:r>
              <a:rPr lang="ar-SA" dirty="0"/>
              <a:t>من القيام بهذه الأنشطة الاستثمارية من قبل المصارف هو "الحصول على عوائد أو حصة في موجودات معينة(أسهم) مع المحافظة على رأس المال وتحمل درجة مقبولة من المخاطرة" , وهناك عدة تعريفات لمصطلح (العائد) تعكس رؤية ووجهات نظر الباحثين المختلفة حول هذا المفهوم: ففي قاموس (المورد) قد تم ترجمة مفهوم العائد (</a:t>
            </a:r>
            <a:r>
              <a:rPr lang="en-US" dirty="0"/>
              <a:t>Return</a:t>
            </a:r>
            <a:r>
              <a:rPr lang="ar-SA" dirty="0"/>
              <a:t>) وتفسيره إلى اللغة العربية بان العائد" هو الذي يغل أي يعود على صاحبه بربح معين" , </a:t>
            </a:r>
            <a:r>
              <a:rPr lang="ar-SA" dirty="0" smtClean="0"/>
              <a:t>وعرف </a:t>
            </a:r>
            <a:r>
              <a:rPr lang="ar-SA" dirty="0"/>
              <a:t>العائد بأنه "القيمة الناجمة عن استخدام الموجودات </a:t>
            </a:r>
            <a:r>
              <a:rPr lang="ar-SA" dirty="0" smtClean="0"/>
              <a:t>والاستثمارات</a:t>
            </a:r>
            <a:r>
              <a:rPr lang="ar-IQ" dirty="0" smtClean="0"/>
              <a:t>.</a:t>
            </a:r>
          </a:p>
          <a:p>
            <a:pPr algn="just"/>
            <a:r>
              <a:rPr lang="ar-SA" dirty="0"/>
              <a:t>ويعرف العائد أيضا على انه  صافي الربح بعد الضرائب بالمفهوم المحاسبي أو صافي التدفقات النقدية بعد الضرائب وقبل الاستهلاك بمفهوم التدفقات النقدية , إلا أن العائد في حقيقة الأمر يأخذ قبل احتساب الضريبة ، فالضريبة هي تحصيل حاصل قد تزيد أو تنقص </a:t>
            </a:r>
            <a:r>
              <a:rPr lang="ar-SA" dirty="0" err="1"/>
              <a:t>وﻓﻗﴼ</a:t>
            </a:r>
            <a:r>
              <a:rPr lang="ar-SA" dirty="0"/>
              <a:t> للعائد المتحقق</a:t>
            </a:r>
            <a:r>
              <a:rPr lang="ar-SA" dirty="0" smtClean="0"/>
              <a:t>.</a:t>
            </a:r>
            <a:endParaRPr lang="ar-IQ" dirty="0" smtClean="0"/>
          </a:p>
          <a:p>
            <a:pPr algn="just"/>
            <a:r>
              <a:rPr lang="ar-SA" b="1" dirty="0"/>
              <a:t>أنواع العائد : </a:t>
            </a:r>
            <a:r>
              <a:rPr lang="ar-SA" dirty="0"/>
              <a:t>ويمكن تقسيم العائد إلى عدة تقسيمات منها </a:t>
            </a:r>
            <a:r>
              <a:rPr lang="ar-SA" dirty="0" smtClean="0"/>
              <a:t>:</a:t>
            </a:r>
            <a:endParaRPr lang="ar-IQ" dirty="0" smtClean="0"/>
          </a:p>
          <a:p>
            <a:pPr algn="just">
              <a:buAutoNum type="arabicParenBoth"/>
            </a:pPr>
            <a:r>
              <a:rPr lang="ar-SA" dirty="0" smtClean="0"/>
              <a:t>العائد </a:t>
            </a:r>
            <a:r>
              <a:rPr lang="ar-SA" dirty="0"/>
              <a:t>الرأسمالي </a:t>
            </a:r>
            <a:endParaRPr lang="ar-IQ" dirty="0" smtClean="0"/>
          </a:p>
          <a:p>
            <a:pPr algn="just">
              <a:buAutoNum type="arabicParenBoth"/>
            </a:pPr>
            <a:r>
              <a:rPr lang="ar-SA" b="1" dirty="0" smtClean="0"/>
              <a:t>العائد </a:t>
            </a:r>
            <a:r>
              <a:rPr lang="ar-SA" b="1" dirty="0" err="1"/>
              <a:t>الايرادي</a:t>
            </a:r>
            <a:r>
              <a:rPr lang="ar-SA" b="1" dirty="0"/>
              <a:t> (المتحقق</a:t>
            </a:r>
            <a:r>
              <a:rPr lang="ar-SA" b="1" dirty="0" smtClean="0"/>
              <a:t>)</a:t>
            </a:r>
            <a:endParaRPr lang="ar-IQ" b="1" dirty="0" smtClean="0"/>
          </a:p>
          <a:p>
            <a:pPr algn="just">
              <a:buAutoNum type="arabicParenBoth"/>
            </a:pPr>
            <a:endParaRPr lang="ar-IQ" dirty="0"/>
          </a:p>
        </p:txBody>
      </p:sp>
    </p:spTree>
    <p:extLst>
      <p:ext uri="{BB962C8B-B14F-4D97-AF65-F5344CB8AC3E}">
        <p14:creationId xmlns:p14="http://schemas.microsoft.com/office/powerpoint/2010/main" val="12931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5719" y="313899"/>
            <a:ext cx="10098893" cy="5597323"/>
          </a:xfrm>
        </p:spPr>
        <p:txBody>
          <a:bodyPr>
            <a:normAutofit fontScale="77500" lnSpcReduction="20000"/>
          </a:bodyPr>
          <a:lstStyle/>
          <a:p>
            <a:r>
              <a:rPr lang="ar-SA" b="1" dirty="0"/>
              <a:t>طرق قياس </a:t>
            </a:r>
            <a:r>
              <a:rPr lang="ar-SA" b="1" dirty="0" smtClean="0"/>
              <a:t>العائد</a:t>
            </a:r>
            <a:endParaRPr lang="ar-IQ" dirty="0" smtClean="0"/>
          </a:p>
          <a:p>
            <a:pPr marL="0" indent="0">
              <a:buNone/>
            </a:pPr>
            <a:r>
              <a:rPr lang="ar-SA" b="1" dirty="0"/>
              <a:t>1- معدل العائد المتحقق (الفعلي) </a:t>
            </a:r>
            <a:endParaRPr lang="ar-IQ" b="1" dirty="0" smtClean="0"/>
          </a:p>
          <a:p>
            <a:pPr marL="0" indent="0">
              <a:buNone/>
            </a:pPr>
            <a:r>
              <a:rPr lang="ar-SA" b="1" dirty="0"/>
              <a:t>2-معدل العائد المتوقع        </a:t>
            </a:r>
            <a:r>
              <a:rPr lang="en-US" b="1" dirty="0" err="1"/>
              <a:t>ERj</a:t>
            </a:r>
            <a:endParaRPr lang="en-US" dirty="0"/>
          </a:p>
          <a:p>
            <a:pPr marL="0" indent="0">
              <a:buNone/>
            </a:pPr>
            <a:r>
              <a:rPr lang="ar-SA" b="1" dirty="0"/>
              <a:t>3-معدل العائد المطلوب </a:t>
            </a:r>
            <a:r>
              <a:rPr lang="en-US" b="1" dirty="0"/>
              <a:t>RR </a:t>
            </a:r>
            <a:endParaRPr lang="en-US" dirty="0"/>
          </a:p>
          <a:p>
            <a:pPr marL="0" indent="0">
              <a:buNone/>
            </a:pPr>
            <a:r>
              <a:rPr lang="ar-SA" b="1" dirty="0"/>
              <a:t>سادسا : العلاقة بين العائد والمخاطرة</a:t>
            </a:r>
            <a:endParaRPr lang="en-US" dirty="0"/>
          </a:p>
          <a:p>
            <a:r>
              <a:rPr lang="ar-SA" dirty="0"/>
              <a:t>تسعى المصارف إلى تحقيق المبادلة (</a:t>
            </a:r>
            <a:r>
              <a:rPr lang="en-US" dirty="0"/>
              <a:t> Trade-Off </a:t>
            </a:r>
            <a:r>
              <a:rPr lang="ar-SA" dirty="0"/>
              <a:t>) بين العائد والمخاطرة من العمليات المصرفية بما يؤدي إلى تعظيم العائد وتدنيه المخاطر, إذ تتم المفاضلة بين البدائل الاستثمارية من خلال بعدي المخاطرة و العائد والمعبر عنها ، في العائد المطلوب في معادلة نموذج تسعير الموجودات الرأسمالية , إذ يحتسب معدل العائد على الاستثمار لكل مشروع باختيار المشاريع التي تعطي أعلى عائد على الاستثمار من خلال، أبعاد المخاطرة والعائد والزمن .</a:t>
            </a:r>
            <a:endParaRPr lang="en-US" dirty="0"/>
          </a:p>
          <a:p>
            <a:r>
              <a:rPr lang="ar-SA" b="1" dirty="0"/>
              <a:t>تقييم أداء  قرارات الاستثمار وفقا لما يلي :</a:t>
            </a:r>
            <a:endParaRPr lang="en-US" dirty="0"/>
          </a:p>
          <a:p>
            <a:r>
              <a:rPr lang="ar-SA" dirty="0"/>
              <a:t>1 . إذا كان العائد المتحقق للمصرف يساوي العائد المطلوب فان تقييم الأداء يكون اعتيادي. </a:t>
            </a:r>
            <a:endParaRPr lang="en-US" dirty="0"/>
          </a:p>
          <a:p>
            <a:r>
              <a:rPr lang="ar-SA" dirty="0"/>
              <a:t>2 . وعندما يكون العائد المتحقق للمصرف اكبر من العائد المطلوب ، فان مستوى الأداء جيد.</a:t>
            </a:r>
            <a:endParaRPr lang="en-US" dirty="0"/>
          </a:p>
          <a:p>
            <a:r>
              <a:rPr lang="ar-SA" dirty="0"/>
              <a:t>3 . أما عندما يكون العائد المتحقق للمصرف اقل من العائد المطلوب، فان العائد ضعيف ومستوى أداء المصرف ضعيف.</a:t>
            </a:r>
            <a:endParaRPr lang="en-US" dirty="0"/>
          </a:p>
          <a:p>
            <a:r>
              <a:rPr lang="ar-SA" dirty="0"/>
              <a:t>وينشأ موضوع المبادلة بين المخاطرة و العائد من الأمور الأساسية التالية :</a:t>
            </a:r>
            <a:endParaRPr lang="en-US" dirty="0"/>
          </a:p>
          <a:p>
            <a:pPr lvl="0"/>
            <a:r>
              <a:rPr lang="ar-SA" dirty="0"/>
              <a:t>إن جميع المستثمرين لا يحبذون المخاطرة (</a:t>
            </a:r>
            <a:r>
              <a:rPr lang="en-US" dirty="0"/>
              <a:t>Risk Averse</a:t>
            </a:r>
            <a:r>
              <a:rPr lang="ar-SA" dirty="0"/>
              <a:t>).</a:t>
            </a:r>
            <a:endParaRPr lang="en-US" dirty="0"/>
          </a:p>
          <a:p>
            <a:pPr lvl="0"/>
            <a:r>
              <a:rPr lang="ar-SA" dirty="0"/>
              <a:t>إن درجة التخوف من المخاطرة مختلفة من شخص لأخر.</a:t>
            </a:r>
            <a:endParaRPr lang="en-US" dirty="0"/>
          </a:p>
          <a:p>
            <a:pPr lvl="0"/>
            <a:r>
              <a:rPr lang="ar-SA" dirty="0"/>
              <a:t>إن جميع المشاريع الاستثمارية لها مخاطرة وعوائد. </a:t>
            </a:r>
            <a:endParaRPr lang="en-US" dirty="0"/>
          </a:p>
          <a:p>
            <a:pPr lvl="0"/>
            <a:r>
              <a:rPr lang="ar-SA" dirty="0"/>
              <a:t>يبحث المستثمر عن المشاريع التي تحقق أعلى العوائد بأقل مستوى من المخاطرة، وفي حالة تساوي المخاطر بين البدائل الاستثمارية فان المستثمر يختار أعلاها عائد</a:t>
            </a:r>
            <a:r>
              <a:rPr lang="ar-IQ" dirty="0"/>
              <a:t>ﴽ </a:t>
            </a:r>
            <a:r>
              <a:rPr lang="ar-SA" dirty="0"/>
              <a:t>، أما في حالة تساوي العوائد بين البدائل فان المستثمر يختار أدناها مخاطرة. </a:t>
            </a:r>
            <a:endParaRPr lang="en-US" dirty="0"/>
          </a:p>
          <a:p>
            <a:r>
              <a:rPr lang="ar-SA" dirty="0"/>
              <a:t>ويرتبط عنصر العائد والمخاطرة معا في علاقة طردية بمعنى انه كلما ارتفع طموح المستثمر لتحقيق عائد على استثماره ،لذا يجب أن يعد نفسه لتحمل درجات أعلى من المخاطرة، والعكس صحيح .</a:t>
            </a:r>
            <a:endParaRPr lang="en-US" dirty="0"/>
          </a:p>
          <a:p>
            <a:pPr marL="0" indent="0">
              <a:buNone/>
            </a:pPr>
            <a:endParaRPr lang="ar-IQ" b="1" dirty="0" smtClean="0"/>
          </a:p>
        </p:txBody>
      </p:sp>
    </p:spTree>
    <p:extLst>
      <p:ext uri="{BB962C8B-B14F-4D97-AF65-F5344CB8AC3E}">
        <p14:creationId xmlns:p14="http://schemas.microsoft.com/office/powerpoint/2010/main" val="89954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106</TotalTime>
  <Words>1335</Words>
  <Application>Microsoft Office PowerPoint</Application>
  <PresentationFormat>شاشة عريضة</PresentationFormat>
  <Paragraphs>69</Paragraphs>
  <Slides>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8</vt:i4>
      </vt:variant>
    </vt:vector>
  </HeadingPairs>
  <TitlesOfParts>
    <vt:vector size="14" baseType="lpstr">
      <vt:lpstr>Arial</vt:lpstr>
      <vt:lpstr>Century Gothic</vt:lpstr>
      <vt:lpstr>Symbol</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93</cp:revision>
  <dcterms:created xsi:type="dcterms:W3CDTF">2019-05-05T18:42:28Z</dcterms:created>
  <dcterms:modified xsi:type="dcterms:W3CDTF">2019-05-05T20:36:34Z</dcterms:modified>
</cp:coreProperties>
</file>