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38" r:id="rId1"/>
  </p:sldMasterIdLst>
  <p:sldIdLst>
    <p:sldId id="256" r:id="rId2"/>
    <p:sldId id="265" r:id="rId3"/>
    <p:sldId id="266" r:id="rId4"/>
    <p:sldId id="267" r:id="rId5"/>
    <p:sldId id="268" r:id="rId6"/>
    <p:sldId id="269" r:id="rId7"/>
    <p:sldId id="260" r:id="rId8"/>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4FC7CC-D0CD-4AA0-A90A-CAB369774D34}" type="slidenum">
              <a:rPr lang="ar-IQ" smtClean="0"/>
              <a:t>‹#›</a:t>
            </a:fld>
            <a:endParaRPr lang="ar-IQ"/>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67518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83496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537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8252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142705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66177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05/09/1440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64078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05/09/1440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44393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05/09/1440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2047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851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202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ar-IQ"/>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4FC7CC-D0CD-4AA0-A90A-CAB369774D34}" type="slidenum">
              <a:rPr lang="ar-IQ" smtClean="0"/>
              <a:t>‹#›</a:t>
            </a:fld>
            <a:endParaRPr lang="ar-IQ"/>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9533671"/>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a:t>
            </a:r>
            <a:r>
              <a:rPr lang="ar-IQ" sz="3200" b="1" dirty="0" smtClean="0">
                <a:solidFill>
                  <a:srgbClr val="FF0000"/>
                </a:solidFill>
              </a:rPr>
              <a:t>المصارف الاسلامية</a:t>
            </a:r>
            <a:r>
              <a:rPr lang="ar-IQ" sz="3200" b="1" dirty="0">
                <a:solidFill>
                  <a:srgbClr val="FF0000"/>
                </a:solidFill>
              </a:rPr>
              <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300251"/>
            <a:ext cx="10297236" cy="5567149"/>
          </a:xfrm>
        </p:spPr>
        <p:txBody>
          <a:bodyPr>
            <a:normAutofit/>
          </a:bodyPr>
          <a:lstStyle/>
          <a:p>
            <a:r>
              <a:rPr lang="ar-SA" b="1" dirty="0"/>
              <a:t>الفصل السادس</a:t>
            </a:r>
            <a:endParaRPr lang="en-US" dirty="0"/>
          </a:p>
          <a:p>
            <a:r>
              <a:rPr lang="ar-SA" b="1" dirty="0"/>
              <a:t>خدمات المصارف </a:t>
            </a:r>
            <a:r>
              <a:rPr lang="ar-SA" b="1" dirty="0" smtClean="0"/>
              <a:t>الإسلامية</a:t>
            </a:r>
            <a:endParaRPr lang="ar-IQ" b="1" dirty="0" smtClean="0"/>
          </a:p>
          <a:p>
            <a:pPr algn="just"/>
            <a:r>
              <a:rPr lang="ar-SA" b="1" dirty="0"/>
              <a:t>أولاً: الوديعة المصرفية في المصرف الاسلامي</a:t>
            </a:r>
            <a:endParaRPr lang="en-US" dirty="0"/>
          </a:p>
          <a:p>
            <a:pPr marL="0" indent="0" algn="just">
              <a:buNone/>
            </a:pPr>
            <a:r>
              <a:rPr lang="ar-SA" dirty="0"/>
              <a:t>وهي معاملة تقوم عليها المصارف تجاريةً كانت، أو إسلامية، طرفاها: المصرف، والزبون، وفيها يقوم المصرف بتقبل ما يقدمه الزبائن باسم الوديعة، وسنتكلم عليها من خلال الاتي</a:t>
            </a:r>
            <a:r>
              <a:rPr lang="ar-SA" dirty="0" smtClean="0"/>
              <a:t>:</a:t>
            </a:r>
            <a:endParaRPr lang="en-US" dirty="0"/>
          </a:p>
          <a:p>
            <a:pPr algn="just"/>
            <a:r>
              <a:rPr lang="ar-SA" b="1" dirty="0"/>
              <a:t>(أ)  تعريف الوديعة : </a:t>
            </a:r>
            <a:endParaRPr lang="ar-IQ" dirty="0"/>
          </a:p>
          <a:p>
            <a:pPr marL="0" indent="0" algn="just">
              <a:buNone/>
            </a:pPr>
            <a:r>
              <a:rPr lang="ar-SA" dirty="0" smtClean="0"/>
              <a:t>وقد </a:t>
            </a:r>
            <a:r>
              <a:rPr lang="ar-SA" dirty="0"/>
              <a:t>عرفت الوديعة المصرفية بأنها:  (النقود التي يعهد بها الأفراد، أو الهيئات إلى البنك، على أن يتعهد الأخير بردها، أو برد مبلغٍ مساوٍ لها إلى المودِع، أو إلى شخصٍ آخر معين، لدى الطلب، أو بالشروط المتفق عليها</a:t>
            </a:r>
            <a:r>
              <a:rPr lang="ar-SA" dirty="0" smtClean="0"/>
              <a:t>).</a:t>
            </a:r>
            <a:endParaRPr lang="en-US" dirty="0"/>
          </a:p>
          <a:p>
            <a:pPr algn="just"/>
            <a:r>
              <a:rPr lang="ar-SA" dirty="0"/>
              <a:t>(ب) أقسامها: وتنقسم الوديعة المصرفية إلى قسمين: </a:t>
            </a:r>
            <a:endParaRPr lang="en-US" dirty="0"/>
          </a:p>
          <a:p>
            <a:pPr marL="0" indent="0" algn="just">
              <a:buNone/>
            </a:pPr>
            <a:r>
              <a:rPr lang="ar-SA" dirty="0"/>
              <a:t>الأول: وديعة جارية "تحت الطلب"، وفيها يمتلك البنك المبالغ المودعة، ويكون للمودع أن يطلب استردادها في أي وقت، ولا يأخذ صاحبها عوضاً "فائدة" من البنك مقابلها.</a:t>
            </a:r>
            <a:endParaRPr lang="en-US" dirty="0"/>
          </a:p>
          <a:p>
            <a:pPr marL="0" indent="0" algn="just">
              <a:buNone/>
            </a:pPr>
            <a:r>
              <a:rPr lang="ar-SA" dirty="0"/>
              <a:t>الثاني: وديعة لأجل، وهذه يجرى اتفاقٌ بين البنك، وصاحبها بأن لا يستردها، أو شيئاً منها إلا بعد أجلٍ معين، ومقابل ذلك يعطي البنك صاحبها عوضاً "فائدة" يناسب أجلها.</a:t>
            </a:r>
            <a:endParaRPr lang="en-US" dirty="0"/>
          </a:p>
          <a:p>
            <a:endParaRPr lang="ar-IQ" b="1" dirty="0"/>
          </a:p>
        </p:txBody>
      </p:sp>
    </p:spTree>
    <p:extLst>
      <p:ext uri="{BB962C8B-B14F-4D97-AF65-F5344CB8AC3E}">
        <p14:creationId xmlns:p14="http://schemas.microsoft.com/office/powerpoint/2010/main" val="2870923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272955"/>
            <a:ext cx="10433713" cy="5882185"/>
          </a:xfrm>
        </p:spPr>
        <p:txBody>
          <a:bodyPr/>
          <a:lstStyle/>
          <a:p>
            <a:pPr marL="0" indent="0" algn="just">
              <a:buNone/>
            </a:pPr>
            <a:r>
              <a:rPr lang="ar-SA" b="1" dirty="0"/>
              <a:t>ج - تخريجها "تكييفها": الوديعة المصرفية بنوعيها تتميز بالآتي:  </a:t>
            </a:r>
            <a:endParaRPr lang="en-US" dirty="0"/>
          </a:p>
          <a:p>
            <a:pPr algn="just"/>
            <a:r>
              <a:rPr lang="ar-SA" dirty="0"/>
              <a:t>(1) أن المصرف يمتلكها.		</a:t>
            </a:r>
            <a:endParaRPr lang="en-US" dirty="0"/>
          </a:p>
          <a:p>
            <a:pPr algn="just"/>
            <a:r>
              <a:rPr lang="ar-SA" dirty="0"/>
              <a:t>(2) ثم إنه تبعاً لذلك يتصرف فيها.</a:t>
            </a:r>
            <a:endParaRPr lang="en-US" dirty="0"/>
          </a:p>
          <a:p>
            <a:pPr algn="just"/>
            <a:r>
              <a:rPr lang="ar-SA" dirty="0"/>
              <a:t>(3) ثم إنه تبعاً لذلك يضمن رد مثلها لصاحبها بكل حال.</a:t>
            </a:r>
            <a:endParaRPr lang="en-US" dirty="0"/>
          </a:p>
          <a:p>
            <a:pPr algn="just"/>
            <a:r>
              <a:rPr lang="ar-SA" dirty="0"/>
              <a:t>وهذه الخصائص لا تكون للوديعة، لكنها من خصائص القرض، وعليه: فإن الوديعة المصرفية قرضٌ في حقيقتها، وإن سميت وديعة.</a:t>
            </a:r>
            <a:endParaRPr lang="en-US" dirty="0"/>
          </a:p>
          <a:p>
            <a:pPr marL="0" indent="0" algn="just">
              <a:buNone/>
            </a:pPr>
            <a:r>
              <a:rPr lang="ar-SA" dirty="0"/>
              <a:t>د- حكمها: وإذْ كانت الوديعة المصرفية قرضاً في حقيقتها، فإنها تكون رباً عند أخذ فائدة عليها، ومعلوم أن الربا حرامٌ، من كبائر الذنوب</a:t>
            </a:r>
            <a:r>
              <a:rPr lang="ar-SA" dirty="0" smtClean="0"/>
              <a:t>.</a:t>
            </a:r>
            <a:endParaRPr lang="ar-IQ" dirty="0" smtClean="0"/>
          </a:p>
          <a:p>
            <a:pPr marL="0" indent="0" algn="just">
              <a:buNone/>
            </a:pPr>
            <a:endParaRPr lang="en-US" dirty="0"/>
          </a:p>
          <a:p>
            <a:pPr marL="0" indent="0">
              <a:buNone/>
            </a:pPr>
            <a:endParaRPr lang="ar-IQ" dirty="0"/>
          </a:p>
        </p:txBody>
      </p:sp>
    </p:spTree>
    <p:extLst>
      <p:ext uri="{BB962C8B-B14F-4D97-AF65-F5344CB8AC3E}">
        <p14:creationId xmlns:p14="http://schemas.microsoft.com/office/powerpoint/2010/main" val="2455325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313899"/>
            <a:ext cx="10420066" cy="5553501"/>
          </a:xfrm>
        </p:spPr>
        <p:txBody>
          <a:bodyPr>
            <a:normAutofit fontScale="85000" lnSpcReduction="20000"/>
          </a:bodyPr>
          <a:lstStyle/>
          <a:p>
            <a:r>
              <a:rPr lang="ar-SA" b="1" dirty="0"/>
              <a:t>ثانياً: القرض بفائدة</a:t>
            </a:r>
            <a:r>
              <a:rPr lang="ar-SA" dirty="0"/>
              <a:t> </a:t>
            </a:r>
            <a:r>
              <a:rPr lang="ar-SA" b="1" dirty="0"/>
              <a:t>مشروطة</a:t>
            </a:r>
            <a:r>
              <a:rPr lang="ar-SA" dirty="0"/>
              <a:t> </a:t>
            </a:r>
            <a:endParaRPr lang="en-US" dirty="0"/>
          </a:p>
          <a:p>
            <a:pPr algn="just"/>
            <a:r>
              <a:rPr lang="ar-SA" dirty="0"/>
              <a:t>القرض بفائدة مشروطة في أصل العقد من أعمال البنوك التجارية، بل هو أساس عملها، وسنتكلم عليه من خلال ما يلي:-</a:t>
            </a:r>
            <a:endParaRPr lang="en-US" dirty="0"/>
          </a:p>
          <a:p>
            <a:pPr algn="just"/>
            <a:r>
              <a:rPr lang="ar-SA" dirty="0"/>
              <a:t>أ- 	صورته: وصورته أن المصرف وهو المقرض يتفق مع شخص هو المقترض، على أن يقرضه البنك مائة ألف </a:t>
            </a:r>
            <a:r>
              <a:rPr lang="ar-SA" dirty="0" err="1"/>
              <a:t>ديانر</a:t>
            </a:r>
            <a:r>
              <a:rPr lang="ar-SA" dirty="0"/>
              <a:t> مثلاً إلى أجل معين، وليكن سنة، بفائدة معينة، مقابل هذا الأجل، حسب سعر الفائدة السائد وقت العقد.</a:t>
            </a:r>
            <a:endParaRPr lang="en-US" dirty="0"/>
          </a:p>
          <a:p>
            <a:pPr algn="just"/>
            <a:r>
              <a:rPr lang="ar-SA" dirty="0"/>
              <a:t>ب- 	أقسامه: ينقسم القرض باعتبار الفائدة إلى قسمين، هما قسما الفائدة، وهما: </a:t>
            </a:r>
            <a:endParaRPr lang="en-US" dirty="0"/>
          </a:p>
          <a:p>
            <a:pPr marL="0" lvl="0" indent="0" algn="justLow">
              <a:buNone/>
            </a:pPr>
            <a:r>
              <a:rPr lang="ar-SA" dirty="0" smtClean="0"/>
              <a:t>الفائدة </a:t>
            </a:r>
            <a:r>
              <a:rPr lang="ar-SA" dirty="0"/>
              <a:t>المشروطة في أصل عقد القرض لقاء الأجل المحدد </a:t>
            </a:r>
            <a:br>
              <a:rPr lang="ar-SA" dirty="0"/>
            </a:br>
            <a:r>
              <a:rPr lang="ar-SA" dirty="0"/>
              <a:t>للوفاء به.  </a:t>
            </a:r>
            <a:endParaRPr lang="en-US" dirty="0"/>
          </a:p>
          <a:p>
            <a:pPr lvl="0" algn="just"/>
            <a:r>
              <a:rPr lang="ar-SA" dirty="0"/>
              <a:t>الفائدة التي تستحق لاحقاً لقاء تأخير الوفاء عن أجله المحدد وباعتبار طرقه ينقسم القرض إلى قسمين : </a:t>
            </a:r>
            <a:endParaRPr lang="en-US" dirty="0"/>
          </a:p>
          <a:p>
            <a:pPr lvl="0" algn="just"/>
            <a:r>
              <a:rPr lang="ar-SA" dirty="0"/>
              <a:t>القرض المباشر، وفيه يدخل المصرف مع الزبون في عقد القرض مباشرة .</a:t>
            </a:r>
            <a:endParaRPr lang="en-US" dirty="0"/>
          </a:p>
          <a:p>
            <a:pPr lvl="0" algn="just"/>
            <a:r>
              <a:rPr lang="ar-SA" dirty="0"/>
              <a:t>القرض غير المباشر، وفيه لا يدخل البنك مع الزبون في عقد القرض مباشرة، بل يكون ذلك بعد دخوله في معاملة أو تعهد سابق عليه، يكون طريقاً إليه، مثل: "الاعتماد البسيط"، والاعتماد المستندي"، و"بطاقة الائتمان"، وغيرها من أعمال الخدمات التي غايتها التسويق للائتمان، ولا يكون البنك مقرضاً بمجرد هذه الخدمات، وإنما يكون مقرضاً للعميل بإبرام عقد القرض .</a:t>
            </a:r>
            <a:endParaRPr lang="en-US" dirty="0"/>
          </a:p>
          <a:p>
            <a:pPr algn="just"/>
            <a:r>
              <a:rPr lang="ar-SA" dirty="0"/>
              <a:t>جـ- تخريجه:  والقرض بفائدة ليس قرضاً في حقيقته، لكنه ربا، فإن القرض الشرعي يعرف بأنه: (دفع مال إلى الغير، لينتفع به، ويرد بدله ويشترط في البدل المماثلة، فإن الزيادة المشروطة في القرض رباً بالإجماع فإذا لم يرد مثله، بل أكثر منه لم يكن قرضاً، وصار بهذه الزيادة ربا، سواءً أكانت الزيادة مشروطة في أصل العقد، أم اشترطت عند حلول الأجل، وعجز المدين. </a:t>
            </a:r>
            <a:endParaRPr lang="en-US" dirty="0"/>
          </a:p>
          <a:p>
            <a:pPr algn="just"/>
            <a:r>
              <a:rPr lang="ar-SA" dirty="0"/>
              <a:t> </a:t>
            </a:r>
            <a:endParaRPr lang="en-US" dirty="0"/>
          </a:p>
          <a:p>
            <a:pPr algn="just"/>
            <a:r>
              <a:rPr lang="ar-SA" dirty="0"/>
              <a:t>د- حكمه: وإذْ كان ربا، فإنه محرم، لأن الربا من كبائر الذنوب.</a:t>
            </a:r>
            <a:endParaRPr lang="ar-IQ" dirty="0"/>
          </a:p>
        </p:txBody>
      </p:sp>
    </p:spTree>
    <p:extLst>
      <p:ext uri="{BB962C8B-B14F-4D97-AF65-F5344CB8AC3E}">
        <p14:creationId xmlns:p14="http://schemas.microsoft.com/office/powerpoint/2010/main" val="1272668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191069"/>
            <a:ext cx="10406418" cy="5676331"/>
          </a:xfrm>
        </p:spPr>
        <p:txBody>
          <a:bodyPr/>
          <a:lstStyle/>
          <a:p>
            <a:pPr marL="0" indent="0">
              <a:buNone/>
            </a:pPr>
            <a:r>
              <a:rPr lang="ar-SA" b="1" dirty="0"/>
              <a:t>ثالثاً: </a:t>
            </a:r>
            <a:r>
              <a:rPr lang="ar-SA" b="1" dirty="0" smtClean="0"/>
              <a:t>الاعتماد </a:t>
            </a:r>
            <a:r>
              <a:rPr lang="ar-SA" b="1" dirty="0"/>
              <a:t>البسيط </a:t>
            </a:r>
            <a:endParaRPr lang="en-US" dirty="0"/>
          </a:p>
          <a:p>
            <a:pPr algn="just"/>
            <a:r>
              <a:rPr lang="ar-SA" dirty="0"/>
              <a:t>وهو: (عقد يلتزم المصرف بمقتضاه أن يضع تحت تصرف عميله مبلغاً معيناً من النقود، أو أي أداة من أدوات الائتمان، ويكون للزبون حق الاستفادة من ذلك دفعة واحدة، أو على دفعات معينة).</a:t>
            </a:r>
            <a:endParaRPr lang="en-US" dirty="0"/>
          </a:p>
          <a:p>
            <a:pPr algn="just"/>
            <a:r>
              <a:rPr lang="ar-SA" dirty="0"/>
              <a:t>ولا يكون الزبون مديناً للبنك بمجرد هذا العقد، لكن بعد حصوله على القرض. </a:t>
            </a:r>
            <a:endParaRPr lang="en-US" dirty="0"/>
          </a:p>
          <a:p>
            <a:pPr marL="0" indent="0" algn="just">
              <a:buNone/>
            </a:pPr>
            <a:r>
              <a:rPr lang="ar-SA" b="1" dirty="0"/>
              <a:t>رابعاً: الاعتماد المستندي</a:t>
            </a:r>
            <a:endParaRPr lang="en-US" dirty="0"/>
          </a:p>
          <a:p>
            <a:pPr algn="just"/>
            <a:r>
              <a:rPr lang="ar-SA" dirty="0"/>
              <a:t>وهو: (تعهد صادر من المصرف بالدفع عن الزبون لصالح طرف ثالث، بشروط معينة، مبينة في التعهد), وهذه المعاملة يحتاج إليها في التجارة الدولية، إذ يكون المصرف وسيطاً بين المصدِّر في بلد أجنبي، والمستورد في بلد البنك، ويكون دفع البنك للمصدِّر مشروطاً بتسليم مستندات البضاعة إلى المصرف. </a:t>
            </a:r>
            <a:endParaRPr lang="en-US" dirty="0"/>
          </a:p>
          <a:p>
            <a:pPr algn="just"/>
            <a:r>
              <a:rPr lang="ar-SA" dirty="0"/>
              <a:t>ولا يكون المصرف مقرضاً للزبون بمجرد هذا التعهد، لكن بدفعه المبلغ للمصدر , والمصرف الإسلامي لا يمول الزبون من خلال الاعتماد المستندي على وجه القرض بفائدة، بل على وجه المشاركة، أو نحوها من العقود المشروعة. </a:t>
            </a:r>
            <a:endParaRPr lang="ar-IQ" dirty="0"/>
          </a:p>
        </p:txBody>
      </p:sp>
    </p:spTree>
    <p:extLst>
      <p:ext uri="{BB962C8B-B14F-4D97-AF65-F5344CB8AC3E}">
        <p14:creationId xmlns:p14="http://schemas.microsoft.com/office/powerpoint/2010/main" val="2623994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177421"/>
            <a:ext cx="10447361" cy="5689979"/>
          </a:xfrm>
        </p:spPr>
        <p:txBody>
          <a:bodyPr>
            <a:normAutofit fontScale="92500" lnSpcReduction="20000"/>
          </a:bodyPr>
          <a:lstStyle/>
          <a:p>
            <a:r>
              <a:rPr lang="ar-SA" b="1" dirty="0"/>
              <a:t>خامساً: بطاقة الائتمان </a:t>
            </a:r>
            <a:endParaRPr lang="en-US" dirty="0"/>
          </a:p>
          <a:p>
            <a:r>
              <a:rPr lang="ar-SA" dirty="0"/>
              <a:t>وهي من الأعمال التي ابتكرتها البنوك التجارية، وتمارسها البنوك الإسلامية أيضاً، على نحو يوافق منهجها، وسنتكلم عليها من خلال الآتي: 				</a:t>
            </a:r>
            <a:endParaRPr lang="en-US" dirty="0"/>
          </a:p>
          <a:p>
            <a:r>
              <a:rPr lang="ar-SA" dirty="0"/>
              <a:t>أ- </a:t>
            </a:r>
            <a:r>
              <a:rPr lang="ar-SA" b="1" dirty="0"/>
              <a:t>تعريفها</a:t>
            </a:r>
            <a:r>
              <a:rPr lang="ar-SA" dirty="0"/>
              <a:t>: وهي: (مستند يعطيه مصدره لشخص طبيعي، أو اعتباري، بناء على عقد بينهما، يمكنه من سحب النقود، وشراء السلع، والخدمات، ممن يعتمد المستند، دون دفع الثمن حالاً، لتضمنه التزام المصدر بالدفع).</a:t>
            </a:r>
            <a:endParaRPr lang="en-US" dirty="0"/>
          </a:p>
          <a:p>
            <a:r>
              <a:rPr lang="ar-SA" b="1" dirty="0"/>
              <a:t>ب- فائدتها لحاملها "الزبون": </a:t>
            </a:r>
            <a:endParaRPr lang="en-US" dirty="0"/>
          </a:p>
          <a:p>
            <a:pPr lvl="0"/>
            <a:r>
              <a:rPr lang="ar-SA" dirty="0"/>
              <a:t>أنه يستحق بموجبها قرضاً من البنك إما على هيئة الوفاء بما عليه من حقوق "ديون" ناتجة عن </a:t>
            </a:r>
            <a:r>
              <a:rPr lang="ar-SA" dirty="0" err="1"/>
              <a:t>تعاملة</a:t>
            </a:r>
            <a:r>
              <a:rPr lang="ar-SA" dirty="0"/>
              <a:t> بهذه البطاقة، أو على هيئة نقد يحصل عليه الزبون في حال سحبه على المكشوف بواسطتها. </a:t>
            </a:r>
            <a:endParaRPr lang="en-US" dirty="0"/>
          </a:p>
          <a:p>
            <a:r>
              <a:rPr lang="ar-SA" b="1" dirty="0"/>
              <a:t>جـ- فائدتها للمصرف : ويستفيد منها المصرف "مصدرها" فوائد منها: </a:t>
            </a:r>
            <a:endParaRPr lang="en-US" dirty="0"/>
          </a:p>
          <a:p>
            <a:pPr lvl="0" algn="just"/>
            <a:r>
              <a:rPr lang="ar-SA" dirty="0"/>
              <a:t>توظيف المصرف أمواله من خلالها بالائتمان.</a:t>
            </a:r>
            <a:endParaRPr lang="en-US" dirty="0"/>
          </a:p>
          <a:p>
            <a:pPr lvl="0" algn="just"/>
            <a:r>
              <a:rPr lang="ar-SA" dirty="0"/>
              <a:t>كسب عدد كبير من العملاء حاملي بطاقته الصادرة عنه.</a:t>
            </a:r>
            <a:endParaRPr lang="en-US" dirty="0"/>
          </a:p>
          <a:p>
            <a:pPr lvl="0" algn="just"/>
            <a:r>
              <a:rPr lang="ar-SA" dirty="0"/>
              <a:t>فتح المتعاملين بها –إن كانوا حامليها، أو التجار الذين يقبلون التعامل بها- حساباً جارياً لدى المصرف "مصدرها" لتسوية ما يتم بواسطتها من معاملة.</a:t>
            </a:r>
            <a:endParaRPr lang="en-US" dirty="0"/>
          </a:p>
          <a:p>
            <a:pPr lvl="0" algn="just"/>
            <a:r>
              <a:rPr lang="ar-SA" dirty="0"/>
              <a:t>ما يحصله البنك "مصدرها" من عوائد من خلالها على هيئة رسوم، وعمولة، وفوائد، وفرق في سعر الصرف، وهذه العوائد كبيرة جداً بالنظر إلى أعباء البطاقة، بل كبيرة بالنظر إلى ما يحصله البنك من الائتمان من غير هذه البطاقة، حيث تبين من خلال دراسة أجريت على بطاقة الائتمان أن عائد البنك منها يصل إلى ما يقارب 150%. </a:t>
            </a:r>
            <a:endParaRPr lang="en-US" dirty="0"/>
          </a:p>
          <a:p>
            <a:pPr marL="0" indent="0">
              <a:buNone/>
            </a:pPr>
            <a:endParaRPr lang="ar-IQ" dirty="0"/>
          </a:p>
        </p:txBody>
      </p:sp>
    </p:spTree>
    <p:extLst>
      <p:ext uri="{BB962C8B-B14F-4D97-AF65-F5344CB8AC3E}">
        <p14:creationId xmlns:p14="http://schemas.microsoft.com/office/powerpoint/2010/main" val="1484412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TM10001105[[fn=اقتصاص]]</Template>
  <TotalTime>97</TotalTime>
  <Words>418</Words>
  <Application>Microsoft Office PowerPoint</Application>
  <PresentationFormat>شاشة عريضة</PresentationFormat>
  <Paragraphs>51</Paragraphs>
  <Slides>7</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7</vt:i4>
      </vt:variant>
    </vt:vector>
  </HeadingPairs>
  <TitlesOfParts>
    <vt:vector size="10" baseType="lpstr">
      <vt:lpstr>Franklin Gothic Book</vt:lpstr>
      <vt:lpstr>Tahoma</vt:lpstr>
      <vt:lpstr>Crop</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89</cp:revision>
  <dcterms:created xsi:type="dcterms:W3CDTF">2019-05-05T18:42:28Z</dcterms:created>
  <dcterms:modified xsi:type="dcterms:W3CDTF">2019-05-09T06:23:21Z</dcterms:modified>
</cp:coreProperties>
</file>