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65" r:id="rId3"/>
    <p:sldId id="266" r:id="rId4"/>
    <p:sldId id="260" r:id="rId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00251"/>
            <a:ext cx="10297236" cy="6005015"/>
          </a:xfrm>
        </p:spPr>
        <p:txBody>
          <a:bodyPr>
            <a:normAutofit fontScale="92500" lnSpcReduction="10000"/>
          </a:bodyPr>
          <a:lstStyle/>
          <a:p>
            <a:pPr algn="just"/>
            <a:r>
              <a:rPr lang="ar-SA" b="1" dirty="0"/>
              <a:t>سادساً: خصم الأوراق التجارية: </a:t>
            </a:r>
            <a:r>
              <a:rPr lang="ar-SA" dirty="0"/>
              <a:t>وهو من أعمال المصارف التجارية التي تمارس من خلاله الائتمان، وسنتكلم عليه من خلال الآتي:</a:t>
            </a:r>
            <a:endParaRPr lang="en-US" dirty="0"/>
          </a:p>
          <a:p>
            <a:pPr algn="just"/>
            <a:r>
              <a:rPr lang="ar-SA" dirty="0"/>
              <a:t>أ- 	المقصود بالورقة التجارية: وهي (صكوك محررة وفق أشكال معينة، قابلة للتداول، بالطرق التجارية، وتمثل حقاً، بمبلغ معين من النقود، يستحق الوفاء لدى </a:t>
            </a:r>
            <a:r>
              <a:rPr lang="ar-SA" dirty="0" err="1"/>
              <a:t>الإطلاع</a:t>
            </a:r>
            <a:r>
              <a:rPr lang="ar-SA" dirty="0"/>
              <a:t>، أو بعد أجل قصير، وجرى العرف بقبولها كأداة للوفاء).</a:t>
            </a:r>
            <a:endParaRPr lang="en-US" dirty="0"/>
          </a:p>
          <a:p>
            <a:pPr algn="just"/>
            <a:r>
              <a:rPr lang="ar-SA" dirty="0"/>
              <a:t>والأوراق التجارية هي: الشيك، الكمبيالة، السند </a:t>
            </a:r>
            <a:r>
              <a:rPr lang="ar-SA" dirty="0" err="1"/>
              <a:t>الإذني</a:t>
            </a:r>
            <a:r>
              <a:rPr lang="ar-SA" dirty="0"/>
              <a:t> "لأمر"</a:t>
            </a:r>
            <a:endParaRPr lang="en-US" dirty="0"/>
          </a:p>
          <a:p>
            <a:pPr algn="just"/>
            <a:r>
              <a:rPr lang="ar-SA" dirty="0"/>
              <a:t>ب- 	التظهير: والمقصود بالتظهير هو أن يكتب المستفيد من الورقة التجارية على ظهرها ما يفيد نقل حقه فيها إلى طرف آخر.</a:t>
            </a:r>
            <a:endParaRPr lang="en-US" dirty="0"/>
          </a:p>
          <a:p>
            <a:pPr algn="just"/>
            <a:r>
              <a:rPr lang="ar-SA" dirty="0"/>
              <a:t>جـ- تعريف الحسم "الخصم": وهو: (تظهير الورقة التجارية التي لم يحل أجلها بعد إلى المصرف، تظهيراً ناقلاً للملكية، في مقابل أن يعجل المصرف قيمتها للمُظهِّر، بعد أن يخصم منها مبلغاً يتناسب مع الأجل الذي يحل عنده موعد استحقاقها)  </a:t>
            </a:r>
            <a:endParaRPr lang="en-US" dirty="0"/>
          </a:p>
          <a:p>
            <a:pPr algn="just"/>
            <a:r>
              <a:rPr lang="ar-SA" dirty="0"/>
              <a:t>د- فائدة الحسم: وفائدة الحسم بالنسبة إلى الزبون "المُظهِّر" هي: أنه يمنحه قرضاً من خلال تعجيل البنك قيمة الورقة التجارية له، في حين أنها في الأصل لا تستحق إلا بعد أجل.</a:t>
            </a:r>
            <a:endParaRPr lang="en-US" dirty="0"/>
          </a:p>
          <a:p>
            <a:pPr algn="just"/>
            <a:r>
              <a:rPr lang="ar-SA" dirty="0"/>
              <a:t>هـ- 	تخريج الحسم "الخصم": والحسم يخرَّج على أنه قرض، فإن المصرف يعجل لحامل الكمبيالة نقداً، ويأخذ عوضاً عنه نقداً مؤجلاً أكثر منه، هو مبلغ الكمبيالة المستحق عند حلول أجلها.</a:t>
            </a:r>
            <a:endParaRPr lang="en-US" dirty="0"/>
          </a:p>
          <a:p>
            <a:pPr algn="just"/>
            <a:r>
              <a:rPr lang="ar-SA" dirty="0"/>
              <a:t>وهذه الزيادة يتحول بها القرض إلى ربا، لانعدام المماثلة.	</a:t>
            </a:r>
            <a:endParaRPr lang="en-US" dirty="0"/>
          </a:p>
          <a:p>
            <a:pPr algn="just"/>
            <a:r>
              <a:rPr lang="ar-SA" dirty="0"/>
              <a:t>حكم الخصم: وإذ كان ربا، فإنه محرم شرعاً، لأن الربا من  كبائر الذنوب ويأخذ حكم الخصم كل دين مؤجل يبيعه مستحقه على طرف ثالث بثمن معجل أقل منه سواء كان مثبتاً بسند يمكن تظهيره أو لا.</a:t>
            </a:r>
            <a:endParaRPr lang="en-US" dirty="0"/>
          </a:p>
          <a:p>
            <a:pPr marL="0" indent="0">
              <a:buNone/>
            </a:pPr>
            <a:endParaRPr lang="ar-IQ" b="1" dirty="0"/>
          </a:p>
        </p:txBody>
      </p:sp>
    </p:spTree>
    <p:extLst>
      <p:ext uri="{BB962C8B-B14F-4D97-AF65-F5344CB8AC3E}">
        <p14:creationId xmlns:p14="http://schemas.microsoft.com/office/powerpoint/2010/main" val="287092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436727"/>
            <a:ext cx="10338179" cy="6018663"/>
          </a:xfrm>
        </p:spPr>
        <p:txBody>
          <a:bodyPr>
            <a:normAutofit/>
          </a:bodyPr>
          <a:lstStyle/>
          <a:p>
            <a:r>
              <a:rPr lang="ar-SA" b="1" dirty="0"/>
              <a:t>سابعاً:	 تداول الأسهم </a:t>
            </a:r>
            <a:endParaRPr lang="en-US" dirty="0"/>
          </a:p>
          <a:p>
            <a:pPr algn="just"/>
            <a:r>
              <a:rPr lang="ar-SA" dirty="0"/>
              <a:t>وهو من المعاملات التي تمارسها البنوك تجارية كانت أو إسلامية، فهي تمارسها على وجه السمسرة، والوساطة، بين المتداولين، وتأخذ مقابل ذلك عمولة وهي تمارسها على وجه التجارة، إذ تمتلك البنوك جزء من أسهم الشركات، وفق ما يسمح به النظام.</a:t>
            </a:r>
            <a:endParaRPr lang="en-US" dirty="0"/>
          </a:p>
          <a:p>
            <a:pPr algn="just"/>
            <a:r>
              <a:rPr lang="ar-SA" dirty="0" smtClean="0"/>
              <a:t>وسنتكلم </a:t>
            </a:r>
            <a:r>
              <a:rPr lang="ar-SA" dirty="0"/>
              <a:t>عن هذه المعاملة من خلال ما يلي:</a:t>
            </a:r>
            <a:endParaRPr lang="en-US" dirty="0"/>
          </a:p>
          <a:p>
            <a:pPr algn="just"/>
            <a:r>
              <a:rPr lang="ar-SA" dirty="0"/>
              <a:t>أ- 	تعريف السهم: وهو(يمثل حصة في رأس مال الشركة المساهمة).</a:t>
            </a:r>
            <a:endParaRPr lang="en-US" dirty="0"/>
          </a:p>
          <a:p>
            <a:pPr algn="just"/>
            <a:r>
              <a:rPr lang="ar-SA" dirty="0"/>
              <a:t>ب- 	تخريج السهم : السهم يمثل جزءاً شائعاً في الشركة المساهمة، فمن امتلكه فقد امتلك جزءاً منها، فكان بذلك شريكاً. </a:t>
            </a:r>
            <a:endParaRPr lang="en-US" dirty="0"/>
          </a:p>
          <a:p>
            <a:pPr algn="just"/>
            <a:r>
              <a:rPr lang="ar-SA" dirty="0"/>
              <a:t>جـ- 	حكم تداول الأسهم: وحكم تداول أسهم الشركات المساهمة مبني على ما تقوم به الشركة من عمل، وهي بهذا الاعتبار تنقسم إلى ثلاثة أقسام: الأول: شركات عملها مباح، فيجوز تداول أسهمها.</a:t>
            </a:r>
            <a:endParaRPr lang="en-US" dirty="0"/>
          </a:p>
          <a:p>
            <a:pPr algn="just"/>
            <a:r>
              <a:rPr lang="ar-SA" dirty="0"/>
              <a:t>الثاني: شركات عملها حرام، كالتي تتاجر بالربا، وكالتي تتجار بالخمر مثلاً، فهذه لا يجوز تداول أسهمها.</a:t>
            </a:r>
            <a:endParaRPr lang="en-US" dirty="0"/>
          </a:p>
          <a:p>
            <a:pPr algn="just"/>
            <a:r>
              <a:rPr lang="ar-SA" dirty="0" err="1"/>
              <a:t>الثالث:شركات</a:t>
            </a:r>
            <a:r>
              <a:rPr lang="ar-SA" dirty="0"/>
              <a:t> أصل عملها مباح، كالتي تمارس التجارة، أو الزراعة، أو الصناعة المشروعة، لكنها بجانب ذلك تمارس الربا، فهي تودع ما يفيض عندها من سيولة لدى البنوك بفائدة، وتقترض من البنوك بفائدة. </a:t>
            </a:r>
            <a:endParaRPr lang="ar-IQ" dirty="0"/>
          </a:p>
        </p:txBody>
      </p:sp>
    </p:spTree>
    <p:extLst>
      <p:ext uri="{BB962C8B-B14F-4D97-AF65-F5344CB8AC3E}">
        <p14:creationId xmlns:p14="http://schemas.microsoft.com/office/powerpoint/2010/main" val="340825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99</TotalTime>
  <Words>35</Words>
  <Application>Microsoft Office PowerPoint</Application>
  <PresentationFormat>شاشة عريضة</PresentationFormat>
  <Paragraphs>26</Paragraphs>
  <Slides>4</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4</vt:i4>
      </vt:variant>
    </vt:vector>
  </HeadingPairs>
  <TitlesOfParts>
    <vt:vector size="7"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91</cp:revision>
  <dcterms:created xsi:type="dcterms:W3CDTF">2019-05-05T18:42:28Z</dcterms:created>
  <dcterms:modified xsi:type="dcterms:W3CDTF">2019-05-09T06:26:50Z</dcterms:modified>
</cp:coreProperties>
</file>