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0" r:id="rId1"/>
  </p:sldMasterIdLst>
  <p:sldIdLst>
    <p:sldId id="256" r:id="rId2"/>
    <p:sldId id="257" r:id="rId3"/>
    <p:sldId id="261" r:id="rId4"/>
    <p:sldId id="262" r:id="rId5"/>
    <p:sldId id="263" r:id="rId6"/>
    <p:sldId id="260" r:id="rId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42719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5177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203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893022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8609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249833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972110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326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51565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56038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75157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01/09/1440</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63411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01/09/1440</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095010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01/09/1440</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25222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80650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3956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EE94FA-BC67-4CD9-A47B-9CB7C1E4D5AE}" type="datetimeFigureOut">
              <a:rPr lang="ar-IQ" smtClean="0"/>
              <a:t>01/09/1440</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4FC7CC-D0CD-4AA0-A90A-CAB369774D34}" type="slidenum">
              <a:rPr lang="ar-IQ" smtClean="0"/>
              <a:t>‹#›</a:t>
            </a:fld>
            <a:endParaRPr lang="ar-IQ"/>
          </a:p>
        </p:txBody>
      </p:sp>
    </p:spTree>
    <p:extLst>
      <p:ext uri="{BB962C8B-B14F-4D97-AF65-F5344CB8AC3E}">
        <p14:creationId xmlns:p14="http://schemas.microsoft.com/office/powerpoint/2010/main" val="11545735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إدارة المصارف</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23582" y="423081"/>
            <a:ext cx="10481030" cy="5991367"/>
          </a:xfrm>
        </p:spPr>
        <p:txBody>
          <a:bodyPr>
            <a:normAutofit fontScale="92500" lnSpcReduction="10000"/>
          </a:bodyPr>
          <a:lstStyle/>
          <a:p>
            <a:r>
              <a:rPr lang="ar-IQ" b="1" dirty="0"/>
              <a:t>الفصل السادس</a:t>
            </a:r>
            <a:endParaRPr lang="en-US" dirty="0"/>
          </a:p>
          <a:p>
            <a:r>
              <a:rPr lang="ar-IQ" b="1" dirty="0"/>
              <a:t>ادارة الاستثمار المصرفي</a:t>
            </a:r>
            <a:endParaRPr lang="en-US" dirty="0"/>
          </a:p>
          <a:p>
            <a:r>
              <a:rPr lang="ar-SA" b="1" dirty="0"/>
              <a:t>أولا . مفهوم الاستثمار </a:t>
            </a:r>
            <a:endParaRPr lang="en-US" dirty="0"/>
          </a:p>
          <a:p>
            <a:pPr algn="just"/>
            <a:r>
              <a:rPr lang="ar-SA" dirty="0"/>
              <a:t>	يعد الاستثمار أحد المفاهيم الحديثة في الدراسات المالية والمصرفية، والاستثمار لغة  يقصد به طلب الثمر من أصل المال ، والغاية من الاستثمار أنه وسيلة للحصول على الربح فهو ليس الربح . كما يمكن تعريف الاستثمار بأنه " التوظيف المنتج لرأس المال من خلال توجيه المدخرات نحو استثمارات مختلفة تؤدي الى </a:t>
            </a:r>
            <a:r>
              <a:rPr lang="ar-SA" dirty="0" err="1"/>
              <a:t>أشباع</a:t>
            </a:r>
            <a:r>
              <a:rPr lang="ar-SA" dirty="0"/>
              <a:t> الحاجات الاقتصادية للمجتمع وزيادة رفاهية " . </a:t>
            </a:r>
            <a:endParaRPr lang="en-US" dirty="0"/>
          </a:p>
          <a:p>
            <a:pPr algn="just"/>
            <a:r>
              <a:rPr lang="ar-SA" dirty="0"/>
              <a:t>	من التعريف أعلاه يتضح أن الاستثمار يمثل الركيزة الاساسية لتحقيق التراكم الرأسمالي الذي يعتبر الاساس لأي تقدم اقتصادي وهو المسؤول عن عملية الابداع</a:t>
            </a:r>
            <a:r>
              <a:rPr lang="en-US" dirty="0"/>
              <a:t> ( Innovation ) </a:t>
            </a:r>
            <a:r>
              <a:rPr lang="ar-SA" dirty="0"/>
              <a:t> والتحول الاقتصادي ، مما جعل متخذي القرارات يولون الاستثمار اهتماما كبيرا انطلاقا من دوره البارز في عملية التنمية الاقتصادية .</a:t>
            </a:r>
            <a:endParaRPr lang="en-US" dirty="0"/>
          </a:p>
          <a:p>
            <a:pPr algn="just"/>
            <a:r>
              <a:rPr lang="ar-SA" dirty="0"/>
              <a:t>أن أدوات الاستثمار تشير في العموم الى الموجودات المالية   </a:t>
            </a:r>
            <a:r>
              <a:rPr lang="en-US" dirty="0"/>
              <a:t>Financial Assets </a:t>
            </a:r>
            <a:r>
              <a:rPr lang="ar-SA" dirty="0"/>
              <a:t> التي تمثل مطلوبات على مصدري هذه الموجودات المالية ، أو يشار أليها  بأنها تمثل الاوراق المالية القابلة للتسويق </a:t>
            </a:r>
            <a:r>
              <a:rPr lang="en-US" dirty="0"/>
              <a:t> Marketable Securities</a:t>
            </a:r>
            <a:r>
              <a:rPr lang="ar-SA" dirty="0"/>
              <a:t> التي هي موجودات مالية قابلة للتداول بسهولة وبكلفة رخيصة في أسواق منظمة </a:t>
            </a:r>
            <a:r>
              <a:rPr lang="en-US" dirty="0"/>
              <a:t>Organized Markets  </a:t>
            </a:r>
            <a:r>
              <a:rPr lang="ar-SA" dirty="0"/>
              <a:t> . </a:t>
            </a:r>
            <a:endParaRPr lang="en-US" dirty="0"/>
          </a:p>
          <a:p>
            <a:pPr algn="just"/>
            <a:r>
              <a:rPr lang="ar-SA" dirty="0"/>
              <a:t>ويمكن التمييز بين أدوات الاستثمار من حيث كونها مباشرة وغير مباشرة ، فالاستثمار المباشر هو القيام بعمليات بيع وشراء الاوراق المالية مباشرة من قبل المستثمر أي أنها تحقق الملكية المباشرة </a:t>
            </a:r>
            <a:r>
              <a:rPr lang="ar-SA" dirty="0" err="1"/>
              <a:t>للاوراق</a:t>
            </a:r>
            <a:r>
              <a:rPr lang="ar-SA" dirty="0"/>
              <a:t> المالية </a:t>
            </a:r>
            <a:r>
              <a:rPr lang="en-US" dirty="0"/>
              <a:t> Direct ownership </a:t>
            </a:r>
            <a:r>
              <a:rPr lang="ar-SA" dirty="0"/>
              <a:t>مثل امتلاك الاسهم والسندات من قبل شخص معين طبيعي أم مؤسسي ، أما الاستثمار غير المباشر فهو يمثل الملكية غير المباشر </a:t>
            </a:r>
            <a:r>
              <a:rPr lang="en-US" dirty="0"/>
              <a:t>Indirect ownership</a:t>
            </a:r>
            <a:r>
              <a:rPr lang="ar-SA" dirty="0"/>
              <a:t> </a:t>
            </a:r>
            <a:r>
              <a:rPr lang="ar-SA" dirty="0" err="1"/>
              <a:t>للاوراق</a:t>
            </a:r>
            <a:r>
              <a:rPr lang="ar-SA" dirty="0"/>
              <a:t> المالية من خلال صناديق الاستثمار وحدات الثقة في المصارف شركات الاستثمار المالي ،           وأن المستثمرين الآن يتجهون بقوة نحو الاستثمار غير المباشر الذي يشير                الى شراء وبيع الحصص في الصناديق الاستثمارية المشتركة </a:t>
            </a:r>
            <a:r>
              <a:rPr lang="en-US" dirty="0"/>
              <a:t> Mutual Funds  </a:t>
            </a:r>
            <a:r>
              <a:rPr lang="ar-SA" dirty="0"/>
              <a:t>التي هي في الحقيقة تمسك محافظ من الاوراق المالية التي تدار من قبل أدارة متخصصة . </a:t>
            </a:r>
            <a:endParaRPr lang="en-US" dirty="0"/>
          </a:p>
          <a:p>
            <a:pPr marL="0" indent="0">
              <a:buNone/>
            </a:pPr>
            <a:endParaRPr lang="ar-IQ"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83140" y="368490"/>
            <a:ext cx="9921472" cy="5542732"/>
          </a:xfrm>
        </p:spPr>
        <p:txBody>
          <a:bodyPr/>
          <a:lstStyle/>
          <a:p>
            <a:pPr marL="0" indent="0">
              <a:buNone/>
            </a:pPr>
            <a:r>
              <a:rPr lang="ar-SA" b="1" dirty="0"/>
              <a:t>ثانيا . أنواع </a:t>
            </a:r>
            <a:r>
              <a:rPr lang="ar-SA" b="1" dirty="0" smtClean="0"/>
              <a:t>المستثمرين</a:t>
            </a:r>
            <a:endParaRPr lang="ar-IQ" b="1" dirty="0"/>
          </a:p>
          <a:p>
            <a:pPr marL="0" indent="0">
              <a:buNone/>
            </a:pPr>
            <a:r>
              <a:rPr lang="ar-SA" b="1" dirty="0"/>
              <a:t>يمكن تصنيف أنواع المستثمرين الى تصنيفين أساسيين : </a:t>
            </a:r>
            <a:endParaRPr lang="en-US" dirty="0"/>
          </a:p>
          <a:p>
            <a:pPr marL="0" indent="0">
              <a:buNone/>
            </a:pPr>
            <a:r>
              <a:rPr lang="ar-SA" b="1" dirty="0"/>
              <a:t>1 . المستثمرين الاشخاص </a:t>
            </a:r>
            <a:endParaRPr lang="en-US" dirty="0"/>
          </a:p>
          <a:p>
            <a:pPr marL="0" indent="0">
              <a:buNone/>
            </a:pPr>
            <a:r>
              <a:rPr lang="ar-SA" b="1" dirty="0"/>
              <a:t>2 . المستثمرين المؤسسيين </a:t>
            </a:r>
            <a:r>
              <a:rPr lang="en-US" b="1" dirty="0"/>
              <a:t>Institutional Investors </a:t>
            </a:r>
            <a:r>
              <a:rPr lang="ar-SA" b="1" dirty="0"/>
              <a:t> . </a:t>
            </a:r>
            <a:endParaRPr lang="en-US" dirty="0"/>
          </a:p>
          <a:p>
            <a:pPr marL="0" indent="0" algn="just">
              <a:buNone/>
            </a:pPr>
            <a:r>
              <a:rPr lang="ar-SA" b="1" dirty="0"/>
              <a:t>والنوع الثاني يتضمن أقسام الثقة في المصارف </a:t>
            </a:r>
            <a:r>
              <a:rPr lang="en-US" b="1" dirty="0"/>
              <a:t> Bank Trust Departments </a:t>
            </a:r>
            <a:r>
              <a:rPr lang="ar-SA" b="1" dirty="0"/>
              <a:t> والصناديق المشتركة </a:t>
            </a:r>
            <a:r>
              <a:rPr lang="en-US" b="1" dirty="0"/>
              <a:t>Mutual Funds </a:t>
            </a:r>
            <a:r>
              <a:rPr lang="ar-SA" b="1" dirty="0"/>
              <a:t> وغيرها . </a:t>
            </a:r>
            <a:endParaRPr lang="ar-IQ" b="1" dirty="0" smtClean="0"/>
          </a:p>
          <a:p>
            <a:r>
              <a:rPr lang="ar-SA" dirty="0"/>
              <a:t>ويمكن تلخيص الاختلافات بين المستثمرين الشخصيين والمؤسسيين في الآتي : </a:t>
            </a:r>
            <a:endParaRPr lang="en-US" dirty="0"/>
          </a:p>
          <a:p>
            <a:pPr algn="just"/>
            <a:r>
              <a:rPr lang="ar-SA" dirty="0"/>
              <a:t>1 . أن سلوك الاشخاص الاستثماري يكون وفق صفاتهم الشخصية بينما في الاستثمار المؤسسي فأن الاستثمارات يتم من قبل مجموعة من الاشخاص المتخصصين بشكل محافظ استثمارية . </a:t>
            </a:r>
            <a:endParaRPr lang="en-US" dirty="0"/>
          </a:p>
          <a:p>
            <a:pPr algn="just"/>
            <a:r>
              <a:rPr lang="ar-SA" dirty="0"/>
              <a:t>2 . أن هدف الاستثمار بالنسبة للأشخاص في تخصيص موجوداتهم يختلف عن أهداف المؤسسات بالنسبة لاستثماراتهم . </a:t>
            </a:r>
            <a:endParaRPr lang="en-US" dirty="0"/>
          </a:p>
          <a:p>
            <a:pPr algn="just"/>
            <a:r>
              <a:rPr lang="ar-SA" dirty="0"/>
              <a:t>3 . يتمتع الأشخاص بحرية أكبر في مجال الاستثمار ، بينما تخضع المؤسسات لقيود تنظيمية وقانونية عديدة . </a:t>
            </a:r>
            <a:endParaRPr lang="en-US" dirty="0"/>
          </a:p>
          <a:p>
            <a:pPr algn="just"/>
            <a:r>
              <a:rPr lang="ar-SA" dirty="0"/>
              <a:t>4 . تعد الضرائب أكثر الاعتبارات أهمية للمستثمرين الاشخاص غالبا بينما العديد من المؤسسات بعيدة عن هذا الاعتبار . </a:t>
            </a:r>
            <a:endParaRPr lang="en-US" dirty="0"/>
          </a:p>
          <a:p>
            <a:pPr marL="0" indent="0" algn="just">
              <a:buNone/>
            </a:pPr>
            <a:endParaRPr lang="en-US" dirty="0"/>
          </a:p>
        </p:txBody>
      </p:sp>
    </p:spTree>
    <p:extLst>
      <p:ext uri="{BB962C8B-B14F-4D97-AF65-F5344CB8AC3E}">
        <p14:creationId xmlns:p14="http://schemas.microsoft.com/office/powerpoint/2010/main" val="1297981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69242" y="259307"/>
            <a:ext cx="10235370" cy="5651915"/>
          </a:xfrm>
        </p:spPr>
        <p:txBody>
          <a:bodyPr/>
          <a:lstStyle/>
          <a:p>
            <a:r>
              <a:rPr lang="ar-IQ" b="1" dirty="0"/>
              <a:t>ثالثا: السياسة الاستثمارية  </a:t>
            </a:r>
            <a:endParaRPr lang="en-US" dirty="0"/>
          </a:p>
          <a:p>
            <a:pPr algn="just"/>
            <a:r>
              <a:rPr lang="ar-IQ" dirty="0"/>
              <a:t>تعرف السياسة الاستثمارية بأنها مجموعة من القواعد والتعليمات التي تضعها الادارة العليا في المؤسسات الاستثمارية لتحقيق أعلى الارباح والمشكلة التي تواجه المصارف التجارية هي عدم امكانية تحقيق الموازنة بين السيولة والربحية والامان . أن حساب الاستثمارات في المصارف يرتفع وينخفض أي أنه يؤثر ويتأثر في النقد ، القروض ، الودائع عندما يكون هنالك فائض في النقد يضاف الى رصيد الاستثمارات لغرض استثمارها وعندما ينخفض النقد فأن ادارة المصرف تقوم ببيع جزء من الاستثمارات لغرض توفير السيولة. </a:t>
            </a:r>
            <a:r>
              <a:rPr lang="ar-IQ" dirty="0" smtClean="0"/>
              <a:t>اما </a:t>
            </a:r>
            <a:r>
              <a:rPr lang="ar-IQ" dirty="0"/>
              <a:t>بالنسبة الى القروض فأن الاستثمارات ترتفع وتنخفض تبعا" لذلك ،عندما يكون الطلب على القروض </a:t>
            </a:r>
            <a:r>
              <a:rPr lang="ar-IQ" dirty="0" err="1"/>
              <a:t>عاليا"فأن</a:t>
            </a:r>
            <a:r>
              <a:rPr lang="ar-IQ" dirty="0"/>
              <a:t> رصيد الاستثمارات يقل أما إذا كان الطلب على القروض ضعيفا" فأن رصيد الاستثمارات يرتفع ،وهذا يعني أن علاقة الاستثمارات مع القروض علاقة عكسية أما بالنسبة للودائع والتي تعتبر المصدر الأساسي لتمويل المصرف أذا لم تكن كافية فإدارة المصرف تقوم برهن مجموعة من الأوراق المالية لغرض الحصول على الأموال.</a:t>
            </a:r>
            <a:endParaRPr lang="en-US" dirty="0"/>
          </a:p>
          <a:p>
            <a:r>
              <a:rPr lang="ar-DZ" b="1" dirty="0"/>
              <a:t>رابعا : مجالات </a:t>
            </a:r>
            <a:r>
              <a:rPr lang="ar-DZ" b="1" dirty="0" err="1"/>
              <a:t>الإستثمار</a:t>
            </a:r>
            <a:r>
              <a:rPr lang="ar-DZ" b="1" dirty="0"/>
              <a:t> </a:t>
            </a:r>
            <a:endParaRPr lang="en-US" dirty="0"/>
          </a:p>
          <a:p>
            <a:pPr marL="0" indent="0" algn="just">
              <a:buNone/>
            </a:pPr>
            <a:r>
              <a:rPr lang="ar-DZ" dirty="0"/>
              <a:t>يقصد بمجال </a:t>
            </a:r>
            <a:r>
              <a:rPr lang="ar-DZ" dirty="0" err="1"/>
              <a:t>الإستثمار</a:t>
            </a:r>
            <a:r>
              <a:rPr lang="ar-DZ" dirty="0"/>
              <a:t> نوع أو طبيعة النشاط </a:t>
            </a:r>
            <a:r>
              <a:rPr lang="ar-DZ" dirty="0" err="1"/>
              <a:t>الإقتصادي</a:t>
            </a:r>
            <a:r>
              <a:rPr lang="ar-DZ" dirty="0"/>
              <a:t> الذي يوظف فيه المستثمر أمواله </a:t>
            </a:r>
            <a:r>
              <a:rPr lang="ar-DZ" dirty="0" err="1"/>
              <a:t>بقصدالحصول</a:t>
            </a:r>
            <a:r>
              <a:rPr lang="ar-DZ" dirty="0"/>
              <a:t> على عائد. وبهذا المفهوم فإن معنى مجال </a:t>
            </a:r>
            <a:r>
              <a:rPr lang="ar-DZ" dirty="0" err="1"/>
              <a:t>الإستثمار</a:t>
            </a:r>
            <a:r>
              <a:rPr lang="ar-DZ" dirty="0"/>
              <a:t> أكثر شمولا من معنى أداة الاستثمارات ويمكن تبويب مجالات الاستثمار من زوايا مختلفة, ولكن من أهم هذه </a:t>
            </a:r>
            <a:r>
              <a:rPr lang="ar-DZ" dirty="0" err="1"/>
              <a:t>التبويبات</a:t>
            </a:r>
            <a:r>
              <a:rPr lang="ar-DZ" dirty="0"/>
              <a:t> المتعارف عليها نوعان هما:</a:t>
            </a:r>
            <a:endParaRPr lang="en-US" dirty="0"/>
          </a:p>
          <a:p>
            <a:pPr marL="0" indent="0" algn="just">
              <a:buNone/>
            </a:pPr>
            <a:r>
              <a:rPr lang="ar-DZ" b="1" dirty="0"/>
              <a:t>1- المعيار الجغرافي لمجالات </a:t>
            </a:r>
            <a:r>
              <a:rPr lang="ar-DZ" b="1" dirty="0" smtClean="0"/>
              <a:t>الاستثمار</a:t>
            </a:r>
            <a:endParaRPr lang="ar-IQ" b="1" dirty="0"/>
          </a:p>
          <a:p>
            <a:pPr marL="0" indent="0" algn="just">
              <a:buNone/>
            </a:pPr>
            <a:r>
              <a:rPr lang="ar-DZ" b="1" dirty="0"/>
              <a:t>2- المعيار النوعي لمجال </a:t>
            </a:r>
            <a:r>
              <a:rPr lang="ar-DZ" b="1" dirty="0" err="1" smtClean="0"/>
              <a:t>الإستثمار</a:t>
            </a:r>
            <a:endParaRPr lang="en-US" dirty="0"/>
          </a:p>
        </p:txBody>
      </p:sp>
    </p:spTree>
    <p:extLst>
      <p:ext uri="{BB962C8B-B14F-4D97-AF65-F5344CB8AC3E}">
        <p14:creationId xmlns:p14="http://schemas.microsoft.com/office/powerpoint/2010/main" val="1841307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10185" y="163773"/>
            <a:ext cx="10194427" cy="5747449"/>
          </a:xfrm>
        </p:spPr>
        <p:txBody>
          <a:bodyPr/>
          <a:lstStyle/>
          <a:p>
            <a:pPr marL="0" indent="0">
              <a:buNone/>
            </a:pPr>
            <a:r>
              <a:rPr lang="ar-IQ" b="1" dirty="0"/>
              <a:t>خامسا : تقسم </a:t>
            </a:r>
            <a:r>
              <a:rPr lang="ar-IQ" b="1" dirty="0" smtClean="0"/>
              <a:t>الاستثمارات </a:t>
            </a:r>
            <a:r>
              <a:rPr lang="ar-IQ" b="1" dirty="0"/>
              <a:t>في المصارف العراقية</a:t>
            </a:r>
            <a:r>
              <a:rPr lang="ar-IQ" b="1" dirty="0" smtClean="0"/>
              <a:t>:</a:t>
            </a:r>
          </a:p>
          <a:p>
            <a:pPr algn="just"/>
            <a:r>
              <a:rPr lang="ar-IQ" dirty="0"/>
              <a:t>أ-الاستثمارات في الاوراق المالية قصيرة الأجل المحلية وتتثمل في أمكانية تحويلها الى نقد وبسرعة خلال سنة أو أقل من أنواعها:</a:t>
            </a:r>
            <a:endParaRPr lang="en-US" dirty="0"/>
          </a:p>
          <a:p>
            <a:pPr marL="0" indent="0" algn="just">
              <a:buNone/>
            </a:pPr>
            <a:r>
              <a:rPr lang="ar-IQ" dirty="0"/>
              <a:t>1</a:t>
            </a:r>
            <a:r>
              <a:rPr lang="ar-IQ" dirty="0" smtClean="0"/>
              <a:t>- </a:t>
            </a:r>
            <a:r>
              <a:rPr lang="ar-IQ" dirty="0"/>
              <a:t>حوالات الخزينة وهي الحوالات التي تصدرها الدولة(وزارة المالية) لتمويل العجز في ميزان المدفوعات وتقسم إلى قسمين الطليقة: وهي الحوالات التي يشتريها المصرف  لغرض الاستثمار والقسم الثاني المجمدة: هي الحوالات التي يجب على المصرف الاحتفاظ بها </a:t>
            </a:r>
            <a:r>
              <a:rPr lang="ar-IQ" dirty="0" err="1"/>
              <a:t>كأحتياطيات</a:t>
            </a:r>
            <a:r>
              <a:rPr lang="ar-IQ" dirty="0"/>
              <a:t> قانونية للودائع .</a:t>
            </a:r>
            <a:endParaRPr lang="en-US" dirty="0"/>
          </a:p>
          <a:p>
            <a:pPr algn="just" rtl="0"/>
            <a:r>
              <a:rPr lang="ar-IQ" dirty="0"/>
              <a:t>2- السندات الحكومية التي تصدرها الدولة وتكون مضمونة من قبلها.</a:t>
            </a:r>
            <a:endParaRPr lang="en-US" dirty="0"/>
          </a:p>
          <a:p>
            <a:pPr algn="just"/>
            <a:r>
              <a:rPr lang="ar-IQ" dirty="0"/>
              <a:t>ب-الاستثمارات في الاوراق المالية طويلة الأجل المحلية وهي الأوراق المالية التي تستثمر لمدة أكثر من سنة وتشمل الأسهم والاستثمارات الأخرى التي يمتلكها المصرف.</a:t>
            </a:r>
            <a:endParaRPr lang="en-US" dirty="0"/>
          </a:p>
          <a:p>
            <a:pPr algn="just"/>
            <a:r>
              <a:rPr lang="ar-IQ" dirty="0"/>
              <a:t>ج-الاستثمارات في الأوراق المالية الخارجية وتشمل كافة الاوراق </a:t>
            </a:r>
            <a:r>
              <a:rPr lang="ar-IQ" dirty="0" err="1"/>
              <a:t>الماليه</a:t>
            </a:r>
            <a:r>
              <a:rPr lang="ar-IQ" dirty="0"/>
              <a:t> الصادرة خارج العراق وتكون أما قصيرة</a:t>
            </a:r>
            <a:r>
              <a:rPr lang="ar-IQ" b="1" dirty="0"/>
              <a:t> </a:t>
            </a:r>
            <a:r>
              <a:rPr lang="ar-IQ" dirty="0"/>
              <a:t>الأمد مثل الودائع الاجل في الخارج, السندات والقروض مع جهات خارج </a:t>
            </a:r>
            <a:r>
              <a:rPr lang="ar-IQ" dirty="0" err="1"/>
              <a:t>العراق,الاستثمارات</a:t>
            </a:r>
            <a:r>
              <a:rPr lang="ar-IQ" dirty="0"/>
              <a:t> لدى المكاتب خارجية ,مسحوبات الفروع </a:t>
            </a:r>
            <a:r>
              <a:rPr lang="ar-IQ" dirty="0" err="1"/>
              <a:t>الخارجية,اذونات</a:t>
            </a:r>
            <a:r>
              <a:rPr lang="ar-IQ" dirty="0"/>
              <a:t> الخزينة (فروع المصرف خارج العراق) </a:t>
            </a:r>
            <a:r>
              <a:rPr lang="ar-IQ" dirty="0" err="1"/>
              <a:t>أوتكون</a:t>
            </a:r>
            <a:r>
              <a:rPr lang="ar-IQ" dirty="0"/>
              <a:t> الاستثمارات طويلة الأمد </a:t>
            </a:r>
            <a:r>
              <a:rPr lang="ar-IQ" dirty="0" err="1"/>
              <a:t>متمثله</a:t>
            </a:r>
            <a:r>
              <a:rPr lang="ar-IQ" dirty="0"/>
              <a:t> في المساهمة في رؤوس الأموال المصارف الخارجية أو المساهمة في رؤوس  اموال الشركات العربية </a:t>
            </a:r>
            <a:r>
              <a:rPr lang="ar-IQ" dirty="0" err="1"/>
              <a:t>أو،سندات</a:t>
            </a:r>
            <a:r>
              <a:rPr lang="ar-IQ" dirty="0"/>
              <a:t> وقروض مع جهات خارج العراق أو استثمارات في رؤوس أموال </a:t>
            </a:r>
            <a:r>
              <a:rPr lang="ar-IQ"/>
              <a:t>فروع </a:t>
            </a:r>
            <a:r>
              <a:rPr lang="ar-IQ" smtClean="0"/>
              <a:t>خارجية</a:t>
            </a:r>
            <a:r>
              <a:rPr lang="ar-IQ" dirty="0"/>
              <a:t>.</a:t>
            </a:r>
            <a:endParaRPr lang="en-US" dirty="0"/>
          </a:p>
        </p:txBody>
      </p:sp>
    </p:spTree>
    <p:extLst>
      <p:ext uri="{BB962C8B-B14F-4D97-AF65-F5344CB8AC3E}">
        <p14:creationId xmlns:p14="http://schemas.microsoft.com/office/powerpoint/2010/main" val="2288766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82</TotalTime>
  <Words>484</Words>
  <Application>Microsoft Office PowerPoint</Application>
  <PresentationFormat>شاشة عريضة</PresentationFormat>
  <Paragraphs>38</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Century Gothic</vt:lpstr>
      <vt:lpstr>Tahoma</vt:lpstr>
      <vt:lpstr>Wingdings 3</vt:lpstr>
      <vt:lpstr>ربطة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77</cp:revision>
  <dcterms:created xsi:type="dcterms:W3CDTF">2019-05-05T18:42:28Z</dcterms:created>
  <dcterms:modified xsi:type="dcterms:W3CDTF">2019-05-05T20:11:43Z</dcterms:modified>
</cp:coreProperties>
</file>