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79" r:id="rId4"/>
    <p:sldId id="280" r:id="rId5"/>
    <p:sldId id="29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140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BD4AC-45D6-4D38-B6CA-43D92B0192BD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E7481-EF57-4E95-91E8-E72AC31C53B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781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DBFE2040-8F3A-4B80-B09B-CB7E7AF06964}" type="slidenum">
              <a:rPr lang="ar-SA" altLang="en-US" smtClean="0">
                <a:cs typeface="Arial" pitchFamily="34" charset="0"/>
              </a:rPr>
              <a:pPr/>
              <a:t>3</a:t>
            </a:fld>
            <a:endParaRPr lang="en-US" alt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642928CB-45D9-4DD1-9FAA-E63BCA947B00}" type="slidenum">
              <a:rPr lang="ar-SA" altLang="en-US" smtClean="0">
                <a:cs typeface="Arial" pitchFamily="34" charset="0"/>
              </a:rPr>
              <a:pPr/>
              <a:t>4</a:t>
            </a:fld>
            <a:endParaRPr lang="en-US" altLang="en-US" dirty="0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525FF7E-FFA8-48B7-9091-8A1E3C81D04B}" type="slidenum">
              <a:rPr lang="ar-SA" altLang="en-US" smtClean="0">
                <a:cs typeface="Arial" pitchFamily="34" charset="0"/>
              </a:rPr>
              <a:pPr/>
              <a:t>5</a:t>
            </a:fld>
            <a:endParaRPr lang="en-US" alt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03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0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244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dirty="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179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dirty="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14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8699989" y="280989"/>
            <a:ext cx="281354" cy="555625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12"/>
          <p:cNvSpPr/>
          <p:nvPr/>
        </p:nvSpPr>
        <p:spPr>
          <a:xfrm>
            <a:off x="8699989" y="1"/>
            <a:ext cx="281354" cy="3016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501662" y="6367464"/>
            <a:ext cx="681597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 rtl="0" eaLnBrk="1" hangingPunct="1">
              <a:defRPr/>
            </a:pPr>
            <a:r>
              <a:rPr lang="en-US" altLang="en-US" sz="1600" smtClean="0">
                <a:solidFill>
                  <a:schemeClr val="bg1"/>
                </a:solidFill>
                <a:latin typeface="Calibri" pitchFamily="34" charset="0"/>
              </a:rPr>
              <a:t>[        ]</a:t>
            </a:r>
          </a:p>
        </p:txBody>
      </p:sp>
      <p:cxnSp>
        <p:nvCxnSpPr>
          <p:cNvPr id="7" name="Straight Connector 11"/>
          <p:cNvCxnSpPr/>
          <p:nvPr userDrawn="1"/>
        </p:nvCxnSpPr>
        <p:spPr>
          <a:xfrm>
            <a:off x="383931" y="830263"/>
            <a:ext cx="8581292" cy="63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1pPr>
            <a:lvl2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2pPr>
            <a:lvl3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3pPr>
            <a:lvl4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4pPr>
            <a:lvl5pPr algn="r">
              <a:buFont typeface="Arial" pitchFamily="34" charset="0"/>
              <a:buNone/>
              <a:defRPr>
                <a:solidFill>
                  <a:srgbClr val="013E3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 dirty="0" smtClean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92515" y="6356351"/>
            <a:ext cx="445477" cy="365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E69E032-EDF1-45D4-A809-BCE832571CA7}" type="slidenum">
              <a:rPr lang="ar-SA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944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72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0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20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7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66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62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6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3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5B7DE-5DC8-4A30-82A6-8F652CEE3FC0}" type="datetimeFigureOut">
              <a:rPr lang="en-US" smtClean="0"/>
              <a:t>4/2/2019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DABAA-6B27-4CE4-98EC-E36CE65F4E3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12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  <p:sldLayoutId id="214748367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848872" cy="33123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>
              <a:lnSpc>
                <a:spcPct val="115000"/>
              </a:lnSpc>
            </a:pP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محاضرات مادة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محاسبة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المتوسطة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لطلبة المرحلة الثا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ني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ة </a:t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قسم المحاسبة </a:t>
            </a:r>
            <a:b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الفصل ال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ثاني</a:t>
            </a:r>
            <a:r>
              <a:rPr lang="ar-IQ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 </a:t>
            </a:r>
            <a:r>
              <a:rPr lang="ar-S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الكشوفات المالية (1)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65618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</a:t>
            </a:r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.د. بشرى </a:t>
            </a:r>
            <a:r>
              <a:rPr lang="ar-SA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فاضل خضير الطائي</a:t>
            </a:r>
            <a:endParaRPr lang="ar-IQ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جامعة بغداد </a:t>
            </a:r>
          </a:p>
          <a:p>
            <a:r>
              <a:rPr lang="ar-IQ" sz="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كلية الإدارة والاقتصاد – قسم المحاسبة</a:t>
            </a:r>
          </a:p>
          <a:p>
            <a:endParaRPr lang="ar-IQ" sz="28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51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79712" y="228600"/>
            <a:ext cx="4392488" cy="1112168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ar-SA" altLang="en-US" sz="3200" b="1" dirty="0" smtClean="0">
                <a:solidFill>
                  <a:schemeClr val="tx1"/>
                </a:solidFill>
              </a:rPr>
              <a:t>كشف الدخل</a:t>
            </a:r>
            <a:endParaRPr lang="en-US" alt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540" y="1423882"/>
            <a:ext cx="8280920" cy="493724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rtl="1"/>
            <a:endParaRPr lang="ar-SA" sz="2400" dirty="0" smtClean="0">
              <a:solidFill>
                <a:schemeClr val="tx1"/>
              </a:solidFill>
            </a:endParaRPr>
          </a:p>
          <a:p>
            <a:pPr algn="just" rtl="1"/>
            <a:r>
              <a:rPr lang="ar-SA" sz="2400" dirty="0" smtClean="0">
                <a:solidFill>
                  <a:schemeClr val="tx1"/>
                </a:solidFill>
              </a:rPr>
              <a:t>هو </a:t>
            </a:r>
            <a:r>
              <a:rPr lang="ar-SA" sz="2400" dirty="0">
                <a:solidFill>
                  <a:schemeClr val="tx1"/>
                </a:solidFill>
              </a:rPr>
              <a:t>عبارة عن كشف أو تقرير أو بيان يهدف إلى التعرف على إيرادات ومصروفات </a:t>
            </a:r>
            <a:r>
              <a:rPr lang="ar-SA" sz="2400" dirty="0" smtClean="0">
                <a:solidFill>
                  <a:schemeClr val="tx1"/>
                </a:solidFill>
              </a:rPr>
              <a:t>الشركة </a:t>
            </a:r>
            <a:r>
              <a:rPr lang="ar-SA" sz="2400" dirty="0">
                <a:solidFill>
                  <a:schemeClr val="tx1"/>
                </a:solidFill>
              </a:rPr>
              <a:t>خلال فترة زمنية معينة، وذلك بهدف التوصل إلى نتيجة أعمال المنشأة من ربح أو خسارة.</a:t>
            </a:r>
            <a:endParaRPr lang="en-US" sz="2400" dirty="0">
              <a:solidFill>
                <a:schemeClr val="tx1"/>
              </a:solidFill>
            </a:endParaRPr>
          </a:p>
          <a:p>
            <a:pPr rtl="1"/>
            <a:r>
              <a:rPr lang="ar-SA" sz="2400" dirty="0">
                <a:solidFill>
                  <a:schemeClr val="tx1"/>
                </a:solidFill>
              </a:rPr>
              <a:t> </a:t>
            </a:r>
            <a:endParaRPr lang="en-US" sz="2400" dirty="0">
              <a:solidFill>
                <a:schemeClr val="tx1"/>
              </a:solidFill>
            </a:endParaRPr>
          </a:p>
          <a:p>
            <a:pPr algn="just" rtl="1"/>
            <a:r>
              <a:rPr lang="ar-SA" sz="2400" b="1" dirty="0" smtClean="0">
                <a:solidFill>
                  <a:schemeClr val="tx1"/>
                </a:solidFill>
              </a:rPr>
              <a:t>ويستند</a:t>
            </a:r>
            <a:r>
              <a:rPr lang="ar-SA" sz="2400" b="1" dirty="0">
                <a:solidFill>
                  <a:schemeClr val="tx1"/>
                </a:solidFill>
              </a:rPr>
              <a:t>:</a:t>
            </a:r>
            <a:r>
              <a:rPr lang="ar-SA" sz="2400" dirty="0">
                <a:solidFill>
                  <a:schemeClr val="tx1"/>
                </a:solidFill>
              </a:rPr>
              <a:t> </a:t>
            </a:r>
            <a:r>
              <a:rPr lang="ar-SA" sz="2400" dirty="0" smtClean="0">
                <a:solidFill>
                  <a:schemeClr val="tx1"/>
                </a:solidFill>
              </a:rPr>
              <a:t>كشف الدخل </a:t>
            </a:r>
            <a:r>
              <a:rPr lang="ar-SA" sz="2400" dirty="0">
                <a:solidFill>
                  <a:schemeClr val="tx1"/>
                </a:solidFill>
              </a:rPr>
              <a:t>على مقابلة إيرادات </a:t>
            </a:r>
            <a:r>
              <a:rPr lang="ar-SA" sz="2400" dirty="0" smtClean="0">
                <a:solidFill>
                  <a:schemeClr val="tx1"/>
                </a:solidFill>
              </a:rPr>
              <a:t>الشركة </a:t>
            </a:r>
            <a:r>
              <a:rPr lang="ar-SA" sz="2400" dirty="0">
                <a:solidFill>
                  <a:schemeClr val="tx1"/>
                </a:solidFill>
              </a:rPr>
              <a:t>بالمصروفات والأعباء التي ساهمت في تحقيق تلك الإيرادات. وتكون نتيجة هذه المقابلة هو ما تحققه </a:t>
            </a:r>
            <a:r>
              <a:rPr lang="ar-SA" sz="2400" dirty="0" smtClean="0">
                <a:solidFill>
                  <a:schemeClr val="tx1"/>
                </a:solidFill>
              </a:rPr>
              <a:t>الشركة من صافي </a:t>
            </a:r>
            <a:r>
              <a:rPr lang="ar-SA" sz="2400" dirty="0">
                <a:solidFill>
                  <a:schemeClr val="tx1"/>
                </a:solidFill>
              </a:rPr>
              <a:t>ربح أو خسارة.</a:t>
            </a:r>
            <a:endParaRPr lang="en-US" sz="2400" dirty="0">
              <a:solidFill>
                <a:schemeClr val="tx1"/>
              </a:solidFill>
            </a:endParaRPr>
          </a:p>
          <a:p>
            <a:pPr marL="457200" lvl="0" indent="-457200" algn="just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ar-SA" sz="24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 algn="just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ar-SA" sz="24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 algn="just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ar-SA" sz="2400" dirty="0" smtClean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 algn="just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ar-SA" sz="24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0" indent="-457200" algn="just" rtl="1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ar-SA" sz="240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r-SA" sz="2400" dirty="0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IQ" sz="13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Arial" pitchFamily="34" charset="0"/>
              </a:rPr>
              <a:t>	</a:t>
            </a: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0" y="401107"/>
            <a:ext cx="184731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114675" algn="l"/>
              </a:tabLst>
            </a:pPr>
            <a:endParaRPr kumimoji="0" lang="ar-IQ" sz="1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11467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979712" y="1444079"/>
            <a:ext cx="428674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311467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39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92515" y="6376989"/>
            <a:ext cx="44547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7A0F52D1-FDF0-4C3C-86BC-6000DC5A498F}" type="slidenum">
              <a:rPr lang="ar-SA" altLang="en-US" sz="1200" smtClean="0">
                <a:solidFill>
                  <a:schemeClr val="bg1"/>
                </a:solidFill>
              </a:rPr>
              <a:pPr/>
              <a:t>3</a:t>
            </a:fld>
            <a:endParaRPr lang="en-US" altLang="en-US" sz="1200" dirty="0" smtClean="0">
              <a:solidFill>
                <a:schemeClr val="bg1"/>
              </a:solidFill>
            </a:endParaRPr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451339" y="908051"/>
            <a:ext cx="8374674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sx="999" sy="999" algn="ctr" rotWithShape="0">
              <a:srgbClr val="808080"/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rtl="1">
              <a:spcBef>
                <a:spcPct val="50000"/>
              </a:spcBef>
            </a:pPr>
            <a:r>
              <a:rPr lang="ar-SA" sz="2800" b="1" dirty="0">
                <a:solidFill>
                  <a:schemeClr val="tx1"/>
                </a:solidFill>
              </a:rPr>
              <a:t>المعادلات المستخدمة لإعداد </a:t>
            </a:r>
            <a:r>
              <a:rPr lang="ar-SA" sz="2800" b="1" dirty="0" smtClean="0">
                <a:solidFill>
                  <a:schemeClr val="tx1"/>
                </a:solidFill>
              </a:rPr>
              <a:t>كشف </a:t>
            </a:r>
            <a:r>
              <a:rPr lang="ar-SA" sz="2800" b="1" dirty="0">
                <a:solidFill>
                  <a:schemeClr val="tx1"/>
                </a:solidFill>
              </a:rPr>
              <a:t>الدخل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1339" y="1641476"/>
            <a:ext cx="8374674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 rtl="1">
              <a:defRPr/>
            </a:pPr>
            <a:endParaRPr lang="ar-SA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lvl="0" algn="just" rtl="1"/>
            <a:r>
              <a:rPr lang="ar-SA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1-  </a:t>
            </a:r>
            <a:r>
              <a:rPr lang="ar-SA" b="1" dirty="0"/>
              <a:t>صافي المبيعات = المبيعات -</a:t>
            </a:r>
            <a:r>
              <a:rPr lang="en-US" b="1" dirty="0" smtClean="0"/>
              <a:t>} </a:t>
            </a:r>
            <a:r>
              <a:rPr lang="ar-SA" b="1" dirty="0" smtClean="0"/>
              <a:t> </a:t>
            </a:r>
            <a:r>
              <a:rPr lang="ar-SA" b="1" dirty="0"/>
              <a:t>مردودات المبيعات +مسموحات المبيعات +الخصم المسموح </a:t>
            </a:r>
            <a:r>
              <a:rPr lang="ar-SA" b="1" dirty="0" smtClean="0"/>
              <a:t>به</a:t>
            </a:r>
            <a:r>
              <a:rPr lang="en-US" b="1" dirty="0" smtClean="0"/>
              <a:t> {</a:t>
            </a:r>
            <a:endParaRPr lang="en-US" dirty="0"/>
          </a:p>
          <a:p>
            <a:pPr algn="just" rtl="1"/>
            <a:r>
              <a:rPr lang="ar-SA" b="1" dirty="0" smtClean="0"/>
              <a:t>2- صافي </a:t>
            </a:r>
            <a:r>
              <a:rPr lang="ar-SA" b="1" dirty="0"/>
              <a:t>المشتريات = </a:t>
            </a:r>
            <a:r>
              <a:rPr lang="en-US" b="1" dirty="0"/>
              <a:t>}</a:t>
            </a:r>
            <a:r>
              <a:rPr lang="ar-SA" b="1" dirty="0"/>
              <a:t> المشتريات + مصروفات المشتريات </a:t>
            </a:r>
            <a:r>
              <a:rPr lang="en-US" b="1" dirty="0"/>
              <a:t>{</a:t>
            </a:r>
            <a:r>
              <a:rPr lang="ar-SA" b="1" dirty="0"/>
              <a:t>-</a:t>
            </a:r>
            <a:r>
              <a:rPr lang="en-US" b="1" dirty="0"/>
              <a:t>}</a:t>
            </a:r>
            <a:r>
              <a:rPr lang="ar-SA" b="1" dirty="0"/>
              <a:t> مردودات المشتريات + مسموحات المشتريات + الخصم المكتسب</a:t>
            </a:r>
            <a:r>
              <a:rPr lang="en-US" b="1" dirty="0"/>
              <a:t>{</a:t>
            </a:r>
            <a:endParaRPr lang="en-US" dirty="0"/>
          </a:p>
          <a:p>
            <a:pPr algn="just" rtl="1"/>
            <a:r>
              <a:rPr lang="ar-SA" b="1" dirty="0" smtClean="0"/>
              <a:t>3- كلفة </a:t>
            </a:r>
            <a:r>
              <a:rPr lang="ar-SA" b="1" dirty="0"/>
              <a:t>البضاعة </a:t>
            </a:r>
            <a:r>
              <a:rPr lang="ar-SA" b="1" dirty="0" smtClean="0"/>
              <a:t>المعدة </a:t>
            </a:r>
            <a:r>
              <a:rPr lang="ar-SA" b="1" dirty="0"/>
              <a:t>للبيع = بضاعة أول المدة + صافي المشتريات</a:t>
            </a:r>
            <a:endParaRPr lang="en-US" dirty="0"/>
          </a:p>
          <a:p>
            <a:pPr lvl="0" algn="just" rtl="1"/>
            <a:r>
              <a:rPr lang="ar-SA" b="1" dirty="0" smtClean="0"/>
              <a:t>4- كلفة </a:t>
            </a:r>
            <a:r>
              <a:rPr lang="ar-SA" b="1" dirty="0"/>
              <a:t>البضاعة المباعة = </a:t>
            </a:r>
            <a:r>
              <a:rPr lang="ar-SA" b="1" dirty="0" smtClean="0"/>
              <a:t>كلفة </a:t>
            </a:r>
            <a:r>
              <a:rPr lang="ar-SA" b="1" dirty="0"/>
              <a:t>البضاعة </a:t>
            </a:r>
            <a:r>
              <a:rPr lang="ar-SA" b="1" dirty="0" smtClean="0"/>
              <a:t>المعدة </a:t>
            </a:r>
            <a:r>
              <a:rPr lang="ar-SA" b="1" dirty="0"/>
              <a:t>للبيع – بضاعة آخر المدة</a:t>
            </a:r>
            <a:endParaRPr lang="en-US" dirty="0"/>
          </a:p>
          <a:p>
            <a:pPr lvl="0" algn="just" rtl="1"/>
            <a:r>
              <a:rPr lang="ar-SA" b="1" dirty="0" smtClean="0"/>
              <a:t>5- مجمل </a:t>
            </a:r>
            <a:r>
              <a:rPr lang="ar-SA" b="1" dirty="0"/>
              <a:t>الربح = صافي المبيعات </a:t>
            </a:r>
            <a:r>
              <a:rPr lang="ar-SA" b="1" dirty="0" smtClean="0"/>
              <a:t>– كلفة </a:t>
            </a:r>
            <a:r>
              <a:rPr lang="ar-SA" b="1" dirty="0"/>
              <a:t>البضاعة </a:t>
            </a:r>
            <a:r>
              <a:rPr lang="ar-SA" b="1" dirty="0" smtClean="0"/>
              <a:t>المباعة</a:t>
            </a:r>
          </a:p>
          <a:p>
            <a:pPr lvl="0" algn="just" rtl="1"/>
            <a:r>
              <a:rPr lang="ar-SA" b="1" dirty="0" smtClean="0"/>
              <a:t>6- المصاريف التشغيلية= المصاريف التسويقية+ المصاريف الادارية</a:t>
            </a:r>
          </a:p>
          <a:p>
            <a:pPr lvl="0" algn="just" rtl="1"/>
            <a:r>
              <a:rPr lang="ar-SA" b="1" dirty="0" smtClean="0"/>
              <a:t>7- صافي الربح التشغيلي </a:t>
            </a:r>
            <a:r>
              <a:rPr lang="ar-SA" b="1" dirty="0"/>
              <a:t>= مجمل الربح </a:t>
            </a:r>
            <a:r>
              <a:rPr lang="ar-SA" b="1" dirty="0" smtClean="0"/>
              <a:t>– المصاريف التشغيلية</a:t>
            </a:r>
          </a:p>
          <a:p>
            <a:pPr lvl="0" algn="just" rtl="1"/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8- صافي الربح قبل الضريبة= صافي الربح التشغيلي + ايرادات اخرى – مصاريف اخرى</a:t>
            </a:r>
          </a:p>
          <a:p>
            <a:pPr lvl="0" algn="just" rtl="1"/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9- مبلغ الضريبة= صافي الربح قبل الضريبة × نسبة الضريبة</a:t>
            </a:r>
          </a:p>
          <a:p>
            <a:pPr lvl="0" algn="just" rtl="1"/>
            <a:r>
              <a:rPr lang="ar-SA" b="1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10- صافي الربح بعد الضريبة= صافي الربح قبل الضريبة – مبلغ الضريبة</a:t>
            </a:r>
            <a:endParaRPr lang="en-US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598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 bwMode="auto">
          <a:xfrm>
            <a:off x="4592515" y="6376989"/>
            <a:ext cx="445477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F7784632-3703-42E7-A2CB-81C409C34915}" type="slidenum">
              <a:rPr lang="ar-SA" altLang="en-US" sz="1200" smtClean="0">
                <a:solidFill>
                  <a:schemeClr val="bg1"/>
                </a:solidFill>
              </a:rPr>
              <a:pPr/>
              <a:t>4</a:t>
            </a:fld>
            <a:endParaRPr lang="en-US" altLang="en-US" sz="1200" dirty="0" smtClean="0">
              <a:solidFill>
                <a:schemeClr val="bg1"/>
              </a:solidFill>
            </a:endParaRPr>
          </a:p>
        </p:txBody>
      </p:sp>
      <p:sp>
        <p:nvSpPr>
          <p:cNvPr id="22532" name="Text Box 6"/>
          <p:cNvSpPr txBox="1">
            <a:spLocks noChangeArrowheads="1"/>
          </p:cNvSpPr>
          <p:nvPr/>
        </p:nvSpPr>
        <p:spPr bwMode="auto">
          <a:xfrm>
            <a:off x="451339" y="908050"/>
            <a:ext cx="8374674" cy="52322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2"/>
            </a:solidFill>
            <a:miter lim="800000"/>
            <a:headEnd/>
            <a:tailEnd/>
          </a:ln>
          <a:effectLst>
            <a:outerShdw sx="999" sy="999" algn="ctr" rotWithShape="0">
              <a:srgbClr val="808080"/>
            </a:outerShdw>
          </a:effectLst>
        </p:spPr>
        <p:txBody>
          <a:bodyPr>
            <a:spAutoFit/>
          </a:bodyPr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ar-SA" altLang="en-US" sz="2800" b="1" dirty="0" smtClean="0">
                <a:solidFill>
                  <a:schemeClr val="tx1"/>
                </a:solidFill>
              </a:rPr>
              <a:t>كشف الدخل في الشركات التجارية</a:t>
            </a:r>
            <a:endParaRPr lang="en-US" altLang="en-US" sz="2800" b="1" dirty="0">
              <a:solidFill>
                <a:schemeClr val="tx1"/>
              </a:solidFill>
            </a:endParaRPr>
          </a:p>
        </p:txBody>
      </p:sp>
      <p:sp>
        <p:nvSpPr>
          <p:cNvPr id="23557" name="Rectangle 2"/>
          <p:cNvSpPr>
            <a:spLocks noChangeArrowheads="1"/>
          </p:cNvSpPr>
          <p:nvPr/>
        </p:nvSpPr>
        <p:spPr bwMode="auto">
          <a:xfrm>
            <a:off x="650631" y="1773239"/>
            <a:ext cx="7776797" cy="3447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 rtl="1">
              <a:lnSpc>
                <a:spcPct val="80000"/>
              </a:lnSpc>
            </a:pPr>
            <a:endParaRPr lang="en-US" altLang="en-US" sz="2000" b="1" u="sng" dirty="0">
              <a:solidFill>
                <a:srgbClr val="FF33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260990"/>
              </p:ext>
            </p:extLst>
          </p:nvPr>
        </p:nvGraphicFramePr>
        <p:xfrm>
          <a:off x="2767226" y="1707838"/>
          <a:ext cx="3543606" cy="4861560"/>
        </p:xfrm>
        <a:graphic>
          <a:graphicData uri="http://schemas.openxmlformats.org/drawingml/2006/table">
            <a:tbl>
              <a:tblPr rtl="1" firstRow="1" firstCol="1" bandRow="1"/>
              <a:tblGrid>
                <a:gridCol w="1583221"/>
                <a:gridCol w="681685"/>
                <a:gridCol w="567189"/>
                <a:gridCol w="711511"/>
              </a:tblGrid>
              <a:tr h="16164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التفاصيل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مبالغ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مبالغ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مبالغ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المبيعات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مردودات المبيعات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الخصم المسموح به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مسموحات المبيعات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100" u="sng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= صافي المبيعات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كلفة البضاعة المعدة للبيع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بضاعة أول المدة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+ المشتريات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+ مصروفات المشتريات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مردودات المشتريات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مسموحات المشتريات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الخصم المكتسب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صافي المشتريات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= تكلفة البضاعة المتاحة للبيع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بضاعة آخر المدة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= تكلفة البضاعة المباعة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(×××)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مجمل الربح (الخسارة)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المصروفات تشغيلية: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مجموع المصروفات التسويقية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مجموع المصروفات الادارية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مجموع المصروفات التشغيلية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(×××)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= صافي الربح التشغيلي (الخسارة)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+ إيرادات اخرى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مصروفات اخرى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(×××)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= صافي الربح قبل الضريبة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××××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- مبلغ الضريبة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(×××)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= صافي الربح(الخسارة)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 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100" u="sng" dirty="0">
                          <a:effectLst/>
                          <a:latin typeface="Times New Roman"/>
                          <a:ea typeface="Times New Roman"/>
                          <a:cs typeface="Simplified Arabic"/>
                        </a:rPr>
                        <a:t>××××</a:t>
                      </a:r>
                      <a:endParaRPr lang="en-US" sz="9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6" marR="519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8" name="AutoShape 6"/>
          <p:cNvSpPr>
            <a:spLocks noChangeShapeType="1"/>
          </p:cNvSpPr>
          <p:nvPr/>
        </p:nvSpPr>
        <p:spPr bwMode="auto">
          <a:xfrm>
            <a:off x="3027363" y="1668463"/>
            <a:ext cx="36036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2892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C983C8CC-DE68-4C95-B527-BA200FC7656F}" type="slidenum">
              <a:rPr lang="ar-SA" altLang="en-US" sz="1200" smtClean="0">
                <a:solidFill>
                  <a:schemeClr val="bg1"/>
                </a:solidFill>
              </a:rPr>
              <a:pPr/>
              <a:t>5</a:t>
            </a:fld>
            <a:endParaRPr lang="en-US" altLang="en-US" sz="1200" smtClean="0">
              <a:solidFill>
                <a:schemeClr val="bg1"/>
              </a:solidFill>
            </a:endParaRPr>
          </a:p>
        </p:txBody>
      </p:sp>
      <p:sp>
        <p:nvSpPr>
          <p:cNvPr id="26628" name="Title 1"/>
          <p:cNvSpPr txBox="1">
            <a:spLocks/>
          </p:cNvSpPr>
          <p:nvPr/>
        </p:nvSpPr>
        <p:spPr bwMode="auto">
          <a:xfrm>
            <a:off x="251520" y="2276872"/>
            <a:ext cx="8214946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2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5pPr>
            <a:lvl6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6pPr>
            <a:lvl7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7pPr>
            <a:lvl8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8pPr>
            <a:lvl9pPr algn="r" eaLnBrk="0" fontAlgn="base" hangingPunct="0">
              <a:spcAft>
                <a:spcPct val="0"/>
              </a:spcAft>
              <a:buChar char="»"/>
              <a:defRPr sz="2000">
                <a:solidFill>
                  <a:srgbClr val="013E36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/>
            <a:r>
              <a:rPr lang="ar-SA" altLang="en-US" sz="4800" b="1" dirty="0">
                <a:solidFill>
                  <a:srgbClr val="C00000"/>
                </a:solidFill>
              </a:rPr>
              <a:t>مع تمنياتي </a:t>
            </a:r>
            <a:endParaRPr lang="ar-SA" altLang="en-US" sz="4800" b="1" dirty="0" smtClean="0">
              <a:solidFill>
                <a:srgbClr val="C00000"/>
              </a:solidFill>
            </a:endParaRPr>
          </a:p>
          <a:p>
            <a:pPr algn="ctr"/>
            <a:r>
              <a:rPr lang="ar-SA" altLang="en-US" sz="4800" b="1" dirty="0" smtClean="0">
                <a:solidFill>
                  <a:srgbClr val="C00000"/>
                </a:solidFill>
              </a:rPr>
              <a:t>للجميع </a:t>
            </a:r>
            <a:r>
              <a:rPr lang="ar-SA" altLang="en-US" sz="4800" b="1" dirty="0">
                <a:solidFill>
                  <a:srgbClr val="C00000"/>
                </a:solidFill>
              </a:rPr>
              <a:t>بالنجاح والتوفيق</a:t>
            </a:r>
          </a:p>
        </p:txBody>
      </p:sp>
    </p:spTree>
    <p:extLst>
      <p:ext uri="{BB962C8B-B14F-4D97-AF65-F5344CB8AC3E}">
        <p14:creationId xmlns:p14="http://schemas.microsoft.com/office/powerpoint/2010/main" val="387610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855</TotalTime>
  <Words>328</Words>
  <Application>Microsoft Office PowerPoint</Application>
  <PresentationFormat>On-screen Show (4:3)</PresentationFormat>
  <Paragraphs>148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محاضرات مادة المحاسبة المتوسطة لطلبة المرحلة الثانية  قسم المحاسبة  الفصل الثاني : الكشوفات المالية (1)</vt:lpstr>
      <vt:lpstr>كشف الدخل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تطوير القاعدة المحاسبية العراقية "1" على وفق متطلبات معيار الإبلاغ المالي الدولي  15 IFRS " الإيرادات من العقود من الزبائن" Develop the Iraqi Accounting Rule 1 According to the requirements of International Financial Reporting Standards IFRS 15 "Revenues from Contracts with Customers"</dc:title>
  <dc:creator>win7</dc:creator>
  <cp:lastModifiedBy>Dr. Bushra</cp:lastModifiedBy>
  <cp:revision>71</cp:revision>
  <dcterms:created xsi:type="dcterms:W3CDTF">2017-11-24T16:34:00Z</dcterms:created>
  <dcterms:modified xsi:type="dcterms:W3CDTF">2019-04-02T18:14:49Z</dcterms:modified>
</cp:coreProperties>
</file>