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91" r:id="rId4"/>
    <p:sldId id="292" r:id="rId5"/>
    <p:sldId id="293" r:id="rId6"/>
    <p:sldId id="29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40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BD4AC-45D6-4D38-B6CA-43D92B0192BD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E7481-EF57-4E95-91E8-E72AC31C53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781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525FF7E-FFA8-48B7-9091-8A1E3C81D04B}" type="slidenum">
              <a:rPr lang="ar-SA" altLang="en-US" smtClean="0">
                <a:cs typeface="Arial" pitchFamily="34" charset="0"/>
              </a:rPr>
              <a:pPr/>
              <a:t>6</a:t>
            </a:fld>
            <a:endParaRPr lang="en-US" alt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03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0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244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8699989" y="280989"/>
            <a:ext cx="281354" cy="5556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2"/>
          <p:cNvSpPr/>
          <p:nvPr/>
        </p:nvSpPr>
        <p:spPr>
          <a:xfrm>
            <a:off x="8699989" y="1"/>
            <a:ext cx="281354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4501662" y="6367464"/>
            <a:ext cx="681597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defRPr/>
            </a:pPr>
            <a:r>
              <a:rPr lang="en-US" altLang="en-US" sz="1600" smtClean="0">
                <a:solidFill>
                  <a:schemeClr val="bg1"/>
                </a:solidFill>
                <a:latin typeface="Calibri" pitchFamily="34" charset="0"/>
              </a:rPr>
              <a:t>[        ]</a:t>
            </a:r>
          </a:p>
        </p:txBody>
      </p:sp>
      <p:cxnSp>
        <p:nvCxnSpPr>
          <p:cNvPr id="7" name="Straight Connector 11"/>
          <p:cNvCxnSpPr/>
          <p:nvPr userDrawn="1"/>
        </p:nvCxnSpPr>
        <p:spPr>
          <a:xfrm>
            <a:off x="383931" y="830263"/>
            <a:ext cx="8581292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1pPr>
            <a:lvl2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2pPr>
            <a:lvl3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3pPr>
            <a:lvl4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4pPr>
            <a:lvl5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592515" y="6356351"/>
            <a:ext cx="445477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E69E032-EDF1-45D4-A809-BCE832571CA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94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72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201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32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37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66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6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96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23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12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848872" cy="33123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>
              <a:lnSpc>
                <a:spcPct val="115000"/>
              </a:lnSpc>
            </a:pP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محاضرات مادة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</a:t>
            </a: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محاسبة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المتوسطة</a:t>
            </a: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لطلبة المرحلة الثا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ني</a:t>
            </a: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ة </a:t>
            </a:r>
            <a:b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قسم المحاسبة </a:t>
            </a:r>
            <a:b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الفصل ال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ثاني</a:t>
            </a: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الكشوفات المالية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6561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</a:t>
            </a:r>
            <a:r>
              <a:rPr lang="ar-IQ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.د. بشرى </a:t>
            </a:r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فاضل خضير الطائي</a:t>
            </a:r>
            <a:endParaRPr lang="ar-IQ" sz="28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IQ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جامعة بغداد </a:t>
            </a:r>
          </a:p>
          <a:p>
            <a:r>
              <a:rPr lang="ar-IQ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كلية الإدارة والاقتصاد – قسم المحاسبة</a:t>
            </a:r>
          </a:p>
          <a:p>
            <a:endParaRPr lang="ar-IQ" sz="28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51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3549" y="228600"/>
            <a:ext cx="4392488" cy="111216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ar-SA" sz="3200" dirty="0">
                <a:solidFill>
                  <a:schemeClr val="tx1"/>
                </a:solidFill>
              </a:rPr>
              <a:t>قائمة المركز المالي</a:t>
            </a:r>
            <a:endParaRPr lang="en-US" alt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540" y="1444079"/>
            <a:ext cx="8280920" cy="493724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rtl="1"/>
            <a:endParaRPr lang="ar-SA" sz="2400" dirty="0" smtClean="0">
              <a:solidFill>
                <a:schemeClr val="tx1"/>
              </a:solidFill>
            </a:endParaRPr>
          </a:p>
          <a:p>
            <a:pPr algn="just" rtl="1"/>
            <a:r>
              <a:rPr lang="ar-SA" sz="2400" dirty="0" smtClean="0">
                <a:solidFill>
                  <a:schemeClr val="tx1"/>
                </a:solidFill>
              </a:rPr>
              <a:t> * هي قائمة تفصح </a:t>
            </a:r>
            <a:r>
              <a:rPr lang="ar-SA" sz="2400" dirty="0">
                <a:solidFill>
                  <a:schemeClr val="tx1"/>
                </a:solidFill>
              </a:rPr>
              <a:t>قائمة المركز المالي عن المركز المالي للمنشأة في تاريخ معين.</a:t>
            </a:r>
          </a:p>
          <a:p>
            <a:pPr algn="just" rtl="1"/>
            <a:r>
              <a:rPr lang="ar-SA" sz="2400" dirty="0" smtClean="0">
                <a:solidFill>
                  <a:schemeClr val="tx1"/>
                </a:solidFill>
              </a:rPr>
              <a:t> * هي </a:t>
            </a:r>
            <a:r>
              <a:rPr lang="ar-SA" sz="2400" dirty="0">
                <a:solidFill>
                  <a:schemeClr val="tx1"/>
                </a:solidFill>
              </a:rPr>
              <a:t>تقرير يوضح المعلومات الخاصة بقيمة استثمارات </a:t>
            </a:r>
            <a:r>
              <a:rPr lang="ar-SA" sz="2400" dirty="0" smtClean="0">
                <a:solidFill>
                  <a:schemeClr val="tx1"/>
                </a:solidFill>
              </a:rPr>
              <a:t>الشركة الممتثلة في الموجودات </a:t>
            </a:r>
            <a:r>
              <a:rPr lang="ar-SA" sz="2400" dirty="0">
                <a:solidFill>
                  <a:schemeClr val="tx1"/>
                </a:solidFill>
              </a:rPr>
              <a:t>ومصادر هذه الاستثمارات </a:t>
            </a:r>
            <a:r>
              <a:rPr lang="ar-SA" sz="2400" dirty="0" smtClean="0">
                <a:solidFill>
                  <a:schemeClr val="tx1"/>
                </a:solidFill>
              </a:rPr>
              <a:t>الممتثلة </a:t>
            </a:r>
            <a:r>
              <a:rPr lang="ar-SA" sz="2400" dirty="0">
                <a:solidFill>
                  <a:schemeClr val="tx1"/>
                </a:solidFill>
              </a:rPr>
              <a:t>في </a:t>
            </a:r>
            <a:r>
              <a:rPr lang="ar-SA" sz="2400" dirty="0" smtClean="0">
                <a:solidFill>
                  <a:schemeClr val="tx1"/>
                </a:solidFill>
              </a:rPr>
              <a:t>المطلوبات </a:t>
            </a:r>
            <a:r>
              <a:rPr lang="ar-SA" sz="2400" dirty="0">
                <a:solidFill>
                  <a:schemeClr val="tx1"/>
                </a:solidFill>
              </a:rPr>
              <a:t>وحقوق الملكية.</a:t>
            </a:r>
          </a:p>
          <a:p>
            <a:pPr algn="just" rtl="1"/>
            <a:r>
              <a:rPr lang="ar-SA" sz="2400" dirty="0" smtClean="0">
                <a:solidFill>
                  <a:schemeClr val="tx1"/>
                </a:solidFill>
              </a:rPr>
              <a:t>* هي </a:t>
            </a:r>
            <a:r>
              <a:rPr lang="ar-SA" sz="2400" dirty="0">
                <a:solidFill>
                  <a:schemeClr val="tx1"/>
                </a:solidFill>
              </a:rPr>
              <a:t>ملخصاً تاريخياً لكل من </a:t>
            </a:r>
            <a:r>
              <a:rPr lang="ar-SA" sz="2400" dirty="0" smtClean="0">
                <a:solidFill>
                  <a:schemeClr val="tx1"/>
                </a:solidFill>
              </a:rPr>
              <a:t>الموجودات والمطلوبات </a:t>
            </a:r>
            <a:r>
              <a:rPr lang="ar-SA" sz="2400" dirty="0">
                <a:solidFill>
                  <a:schemeClr val="tx1"/>
                </a:solidFill>
              </a:rPr>
              <a:t>وكذلك حقوق الملكية.</a:t>
            </a:r>
          </a:p>
          <a:p>
            <a:pPr algn="just" rtl="1"/>
            <a:r>
              <a:rPr lang="ar-SA" sz="2400" dirty="0" smtClean="0">
                <a:solidFill>
                  <a:schemeClr val="tx1"/>
                </a:solidFill>
              </a:rPr>
              <a:t>* هي </a:t>
            </a:r>
            <a:r>
              <a:rPr lang="ar-SA" sz="2400" dirty="0">
                <a:solidFill>
                  <a:schemeClr val="tx1"/>
                </a:solidFill>
              </a:rPr>
              <a:t>تقريرًا تاريخيًا نظرا لأنها تعكس الآثار التراكمية للأحداث والعمليات التي تمت في الماضي.</a:t>
            </a:r>
          </a:p>
          <a:p>
            <a:pPr marL="457200" lvl="0" indent="-457200" algn="just" rtl="1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ar-SA" sz="24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0" indent="-457200" algn="just" rtl="1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ar-SA" sz="24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0" indent="-457200" algn="just" rtl="1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ar-SA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ar-SA" sz="2400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3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	</a:t>
            </a: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0" y="401107"/>
            <a:ext cx="184731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114675" algn="l"/>
              </a:tabLst>
            </a:pPr>
            <a:endParaRPr kumimoji="0" lang="ar-IQ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11467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31"/>
          <p:cNvSpPr>
            <a:spLocks noChangeArrowheads="1"/>
          </p:cNvSpPr>
          <p:nvPr/>
        </p:nvSpPr>
        <p:spPr bwMode="auto">
          <a:xfrm>
            <a:off x="1979712" y="1444079"/>
            <a:ext cx="428674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11467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23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ar-SA" dirty="0">
              <a:cs typeface="+mj-cs"/>
            </a:endParaRPr>
          </a:p>
          <a:p>
            <a:pPr marL="0" indent="0" algn="just" rtl="1">
              <a:buNone/>
            </a:pPr>
            <a:r>
              <a:rPr lang="ar-SA" sz="3400" dirty="0">
                <a:cs typeface="+mj-cs"/>
              </a:rPr>
              <a:t>تساهم قائمة المركز المالي في عملية التقرير المالي من خلال تقديم الأسس الخاصة بكل </a:t>
            </a:r>
            <a:r>
              <a:rPr lang="ar-SA" sz="3400" dirty="0" smtClean="0">
                <a:cs typeface="+mj-cs"/>
              </a:rPr>
              <a:t>من:</a:t>
            </a:r>
            <a:endParaRPr lang="ar-SA" sz="3400" dirty="0">
              <a:cs typeface="+mj-cs"/>
            </a:endParaRPr>
          </a:p>
          <a:p>
            <a:pPr marL="0" indent="0" algn="just" rtl="1">
              <a:buNone/>
            </a:pPr>
            <a:r>
              <a:rPr lang="ar-SA" sz="3400" dirty="0">
                <a:cs typeface="+mj-cs"/>
              </a:rPr>
              <a:t>1ـ حساب معدلات العائد على الاستثمار.</a:t>
            </a:r>
          </a:p>
          <a:p>
            <a:pPr marL="0" indent="0" algn="just" rtl="1">
              <a:buNone/>
            </a:pPr>
            <a:r>
              <a:rPr lang="ar-SA" sz="3400" dirty="0">
                <a:cs typeface="+mj-cs"/>
              </a:rPr>
              <a:t>2ـ تقييم هيكل رأس المال في المنشأة.</a:t>
            </a:r>
          </a:p>
          <a:p>
            <a:pPr marL="0" indent="0" algn="just" rtl="1">
              <a:buNone/>
            </a:pPr>
            <a:r>
              <a:rPr lang="ar-SA" sz="3400" dirty="0">
                <a:cs typeface="+mj-cs"/>
              </a:rPr>
              <a:t>3ـ تقدير درجة السيولة والمرونة المالية في المنشأة</a:t>
            </a:r>
            <a:r>
              <a:rPr lang="ar-SA" sz="3400" dirty="0" smtClean="0">
                <a:cs typeface="+mj-cs"/>
              </a:rPr>
              <a:t>.</a:t>
            </a:r>
          </a:p>
          <a:p>
            <a:pPr marL="0" indent="0" algn="just" rtl="1">
              <a:buNone/>
            </a:pPr>
            <a:endParaRPr lang="ar-SA" sz="3400" dirty="0">
              <a:cs typeface="+mj-cs"/>
            </a:endParaRPr>
          </a:p>
          <a:p>
            <a:pPr marL="0" indent="0" algn="just" rtl="1">
              <a:buNone/>
            </a:pPr>
            <a:r>
              <a:rPr lang="ar-SA" sz="3400" dirty="0">
                <a:cs typeface="+mj-cs"/>
              </a:rPr>
              <a:t>السيولة  </a:t>
            </a:r>
            <a:r>
              <a:rPr lang="en-US" sz="3400" dirty="0">
                <a:cs typeface="+mj-cs"/>
              </a:rPr>
              <a:t>Liquidity:</a:t>
            </a:r>
          </a:p>
          <a:p>
            <a:pPr marL="0" indent="0" algn="just" rtl="1">
              <a:buNone/>
            </a:pPr>
            <a:r>
              <a:rPr lang="ar-SA" sz="3400" dirty="0">
                <a:cs typeface="+mj-cs"/>
              </a:rPr>
              <a:t>تعبر عن مقدار الوقت المتوقع مروره قبل أن يتحقق أصل معين أو يتحول إلى نقدية أو قبل أن يسدد التزام معين . فنسب السيولة تقيس مدى قدرة المنشأة على الوفاء بالالتزامات الجارية والمستحقة</a:t>
            </a:r>
            <a:r>
              <a:rPr lang="ar-SA" sz="3400" dirty="0" smtClean="0">
                <a:cs typeface="+mj-cs"/>
              </a:rPr>
              <a:t>.</a:t>
            </a:r>
          </a:p>
          <a:p>
            <a:pPr marL="0" indent="0" algn="just" rtl="1">
              <a:buNone/>
            </a:pPr>
            <a:endParaRPr lang="ar-SA" sz="3400" dirty="0">
              <a:cs typeface="+mj-cs"/>
            </a:endParaRPr>
          </a:p>
          <a:p>
            <a:pPr marL="0" indent="0" algn="just" rtl="1">
              <a:buNone/>
            </a:pPr>
            <a:r>
              <a:rPr lang="ar-SA" sz="3400" dirty="0">
                <a:cs typeface="+mj-cs"/>
              </a:rPr>
              <a:t>المرونة المالية  </a:t>
            </a:r>
            <a:r>
              <a:rPr lang="en-US" sz="3400" dirty="0">
                <a:cs typeface="+mj-cs"/>
              </a:rPr>
              <a:t>Financial Flexibility:</a:t>
            </a:r>
          </a:p>
          <a:p>
            <a:pPr marL="0" indent="0" algn="just" rtl="1">
              <a:buNone/>
            </a:pPr>
            <a:r>
              <a:rPr lang="ar-SA" sz="3400" dirty="0">
                <a:cs typeface="+mj-cs"/>
              </a:rPr>
              <a:t>تعبر عن قدرة المنشأة على اتخاذ إجراءات فعالة لتعديل مقدار وتوقيت التدفقات النقدية حتى يمكنها الاستجابة للاحتياطيات والفرص غير المتوقعة  .</a:t>
            </a:r>
          </a:p>
          <a:p>
            <a:pPr marL="0" indent="0" algn="just" rtl="1">
              <a:buNone/>
            </a:pPr>
            <a:endParaRPr lang="ar-SA" sz="3400" dirty="0">
              <a:cs typeface="+mj-cs"/>
            </a:endParaRPr>
          </a:p>
        </p:txBody>
      </p:sp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2128"/>
          </a:xfrm>
        </p:spPr>
        <p:txBody>
          <a:bodyPr>
            <a:normAutofit/>
          </a:bodyPr>
          <a:lstStyle/>
          <a:p>
            <a:r>
              <a:rPr lang="ar-SA" sz="3600" dirty="0">
                <a:solidFill>
                  <a:schemeClr val="accent1">
                    <a:lumMod val="75000"/>
                  </a:schemeClr>
                </a:solidFill>
              </a:rPr>
              <a:t>دلالة قائمة المركز المالي وأهميتها:</a:t>
            </a:r>
            <a:endParaRPr lang="ar-SA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5847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2800" dirty="0">
              <a:cs typeface="+mj-cs"/>
            </a:endParaRPr>
          </a:p>
          <a:p>
            <a:pPr algn="just" rtl="1">
              <a:lnSpc>
                <a:spcPct val="80000"/>
              </a:lnSpc>
              <a:buNone/>
            </a:pPr>
            <a:r>
              <a:rPr lang="ar-SA" altLang="ar-SA" sz="2000" dirty="0"/>
              <a:t> </a:t>
            </a:r>
            <a:r>
              <a:rPr lang="ar-SA" altLang="ar-SA" sz="2400" dirty="0" smtClean="0"/>
              <a:t>هناك </a:t>
            </a:r>
            <a:r>
              <a:rPr lang="ar-SA" altLang="ar-SA" sz="2400" dirty="0"/>
              <a:t>هدفان </a:t>
            </a:r>
            <a:r>
              <a:rPr lang="ar-SA" altLang="ar-SA" sz="2400" dirty="0" smtClean="0"/>
              <a:t>في </a:t>
            </a:r>
            <a:r>
              <a:rPr lang="ar-SA" altLang="ar-SA" sz="2400" dirty="0"/>
              <a:t>المعلومات المعروضة </a:t>
            </a:r>
            <a:r>
              <a:rPr lang="ar-SA" altLang="ar-SA" sz="2400" dirty="0" smtClean="0"/>
              <a:t>بالقائمة : </a:t>
            </a:r>
          </a:p>
          <a:p>
            <a:pPr algn="just" rtl="1">
              <a:lnSpc>
                <a:spcPct val="80000"/>
              </a:lnSpc>
              <a:buNone/>
            </a:pPr>
            <a:endParaRPr lang="ar-SA" altLang="ar-SA" sz="2400" dirty="0"/>
          </a:p>
          <a:p>
            <a:pPr algn="just" rtl="1">
              <a:lnSpc>
                <a:spcPct val="80000"/>
              </a:lnSpc>
              <a:buNone/>
            </a:pPr>
            <a:r>
              <a:rPr lang="ar-SA" altLang="ar-SA" sz="2400" dirty="0">
                <a:solidFill>
                  <a:schemeClr val="accent1">
                    <a:lumMod val="75000"/>
                  </a:schemeClr>
                </a:solidFill>
              </a:rPr>
              <a:t>1ـ الوضوح </a:t>
            </a:r>
            <a:r>
              <a:rPr lang="en-US" altLang="ar-SA" sz="2400" dirty="0">
                <a:solidFill>
                  <a:schemeClr val="accent1">
                    <a:lumMod val="75000"/>
                  </a:schemeClr>
                </a:solidFill>
              </a:rPr>
              <a:t>Clarity</a:t>
            </a:r>
            <a:r>
              <a:rPr lang="ar-SA" altLang="ar-SA" sz="2400" dirty="0">
                <a:solidFill>
                  <a:schemeClr val="accent1">
                    <a:lumMod val="75000"/>
                  </a:schemeClr>
                </a:solidFill>
              </a:rPr>
              <a:t> والقابلية للقراءة </a:t>
            </a:r>
            <a:r>
              <a:rPr lang="en-US" altLang="ar-SA" sz="2400" dirty="0">
                <a:solidFill>
                  <a:schemeClr val="accent1">
                    <a:lumMod val="75000"/>
                  </a:schemeClr>
                </a:solidFill>
              </a:rPr>
              <a:t>Readability</a:t>
            </a:r>
            <a:r>
              <a:rPr lang="ar-SA" altLang="ar-SA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ar-SA" altLang="ar-SA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 rtl="1">
              <a:lnSpc>
                <a:spcPct val="80000"/>
              </a:lnSpc>
              <a:buNone/>
            </a:pPr>
            <a:r>
              <a:rPr lang="ar-SA" altLang="ar-SA" sz="2400" dirty="0"/>
              <a:t>يعني ان المعلومات لابد ان تكون قابلة للفهم ,ومفيدة لمستخدمي القوائم المالية</a:t>
            </a:r>
          </a:p>
          <a:p>
            <a:pPr algn="just" rtl="1">
              <a:lnSpc>
                <a:spcPct val="80000"/>
              </a:lnSpc>
              <a:buNone/>
            </a:pPr>
            <a:r>
              <a:rPr lang="ar-SA" altLang="ar-SA" sz="2400" dirty="0"/>
              <a:t>بحيث تكون ملائمة لاتخاذ القرارات وامكانية الاعتماد عليها</a:t>
            </a:r>
          </a:p>
          <a:p>
            <a:pPr algn="just" rtl="1">
              <a:lnSpc>
                <a:spcPct val="80000"/>
              </a:lnSpc>
              <a:buNone/>
            </a:pPr>
            <a:endParaRPr lang="ar-SA" altLang="ar-SA" sz="2400" dirty="0">
              <a:solidFill>
                <a:srgbClr val="0070C0"/>
              </a:solidFill>
            </a:endParaRPr>
          </a:p>
          <a:p>
            <a:pPr algn="just" rtl="1">
              <a:lnSpc>
                <a:spcPct val="80000"/>
              </a:lnSpc>
              <a:buNone/>
            </a:pPr>
            <a:r>
              <a:rPr lang="ar-SA" altLang="ar-SA" sz="2400" dirty="0">
                <a:solidFill>
                  <a:schemeClr val="accent1">
                    <a:lumMod val="75000"/>
                  </a:schemeClr>
                </a:solidFill>
              </a:rPr>
              <a:t>2ـ الإفصاح  </a:t>
            </a:r>
            <a:r>
              <a:rPr lang="en-US" altLang="ar-SA" sz="2400" dirty="0">
                <a:solidFill>
                  <a:schemeClr val="accent1">
                    <a:lumMod val="75000"/>
                  </a:schemeClr>
                </a:solidFill>
              </a:rPr>
              <a:t>Disclosure</a:t>
            </a:r>
            <a:r>
              <a:rPr lang="ar-SA" altLang="ar-SA" sz="2400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ar-SA" altLang="ar-SA" sz="24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ar-SA" altLang="ar-SA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 rtl="1">
              <a:lnSpc>
                <a:spcPct val="80000"/>
              </a:lnSpc>
              <a:buNone/>
            </a:pPr>
            <a:r>
              <a:rPr lang="ar-SA" altLang="ar-SA" sz="2400" dirty="0" smtClean="0"/>
              <a:t>يعني </a:t>
            </a:r>
            <a:r>
              <a:rPr lang="ar-SA" altLang="ar-SA" sz="2400" dirty="0"/>
              <a:t>الافصاح عن جميع المعلومات في صلب القوائم المالية أو المرفقات</a:t>
            </a:r>
          </a:p>
          <a:p>
            <a:pPr algn="just" rtl="1">
              <a:lnSpc>
                <a:spcPct val="80000"/>
              </a:lnSpc>
              <a:buNone/>
            </a:pPr>
            <a:r>
              <a:rPr lang="ar-SA" altLang="ar-SA" sz="2400" dirty="0"/>
              <a:t>بحيث تكون </a:t>
            </a:r>
            <a:r>
              <a:rPr lang="ar-SA" altLang="ar-SA" sz="2400" dirty="0" smtClean="0"/>
              <a:t>هذه المعلومات </a:t>
            </a:r>
            <a:r>
              <a:rPr lang="ar-SA" altLang="ar-SA" sz="2400" dirty="0"/>
              <a:t>ملائمة لاتخاذ </a:t>
            </a:r>
            <a:r>
              <a:rPr lang="ar-SA" altLang="ar-SA" sz="2400" dirty="0" smtClean="0"/>
              <a:t>القرارات , سواء </a:t>
            </a:r>
            <a:r>
              <a:rPr lang="ar-SA" altLang="ar-SA" sz="2400" dirty="0"/>
              <a:t>كانت </a:t>
            </a:r>
            <a:r>
              <a:rPr lang="ar-SA" altLang="ar-SA" sz="2400" dirty="0" smtClean="0"/>
              <a:t>معلومات         تاريخية او مستقبلية </a:t>
            </a:r>
            <a:endParaRPr lang="ar-SA" altLang="ar-SA" sz="2400" dirty="0"/>
          </a:p>
          <a:p>
            <a:pPr marL="0" indent="0" algn="just" rtl="1">
              <a:buNone/>
            </a:pPr>
            <a:endParaRPr lang="ar-SA" dirty="0">
              <a:cs typeface="+mj-cs"/>
            </a:endParaRPr>
          </a:p>
        </p:txBody>
      </p:sp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2128"/>
          </a:xfrm>
        </p:spPr>
        <p:txBody>
          <a:bodyPr>
            <a:normAutofit/>
          </a:bodyPr>
          <a:lstStyle/>
          <a:p>
            <a:r>
              <a:rPr lang="ar-SA" sz="3600" dirty="0">
                <a:solidFill>
                  <a:schemeClr val="accent1">
                    <a:lumMod val="75000"/>
                  </a:schemeClr>
                </a:solidFill>
              </a:rPr>
              <a:t>كيفية عرض وتبويب عناصر قائمة المركز المالي :</a:t>
            </a:r>
          </a:p>
        </p:txBody>
      </p:sp>
    </p:spTree>
    <p:extLst>
      <p:ext uri="{BB962C8B-B14F-4D97-AF65-F5344CB8AC3E}">
        <p14:creationId xmlns:p14="http://schemas.microsoft.com/office/powerpoint/2010/main" val="4066140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752600"/>
          </a:xfrm>
        </p:spPr>
        <p:txBody>
          <a:bodyPr>
            <a:noAutofit/>
          </a:bodyPr>
          <a:lstStyle/>
          <a:p>
            <a:r>
              <a:rPr lang="ar-SA" sz="3200" dirty="0">
                <a:solidFill>
                  <a:schemeClr val="accent1">
                    <a:lumMod val="75000"/>
                  </a:schemeClr>
                </a:solidFill>
              </a:rPr>
              <a:t>تبويب المجموعات الرئيسية في قائمة المركز المالي</a:t>
            </a:r>
            <a:br>
              <a:rPr lang="ar-SA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ar-SA" sz="3200" dirty="0">
                <a:solidFill>
                  <a:schemeClr val="accent1">
                    <a:lumMod val="75000"/>
                  </a:schemeClr>
                </a:solidFill>
              </a:rPr>
              <a:t>قائمة المركز المالي</a:t>
            </a:r>
            <a:br>
              <a:rPr lang="ar-SA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ar-SA" sz="3200" dirty="0">
                <a:solidFill>
                  <a:schemeClr val="accent1">
                    <a:lumMod val="75000"/>
                  </a:schemeClr>
                </a:solidFill>
              </a:rPr>
              <a:t>في 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</a:rPr>
              <a:t>12/30/......</a:t>
            </a:r>
            <a:r>
              <a:rPr lang="ar-SA" sz="2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ar-SA" sz="2800" dirty="0">
                <a:solidFill>
                  <a:schemeClr val="accent1">
                    <a:lumMod val="75000"/>
                  </a:schemeClr>
                </a:solidFill>
              </a:rPr>
            </a:br>
            <a:endParaRPr lang="ar-SA" sz="2800" dirty="0">
              <a:cs typeface="+mj-cs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755576" y="3140968"/>
            <a:ext cx="69127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graphicFrame>
        <p:nvGraphicFramePr>
          <p:cNvPr id="8" name="Group 2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8452520"/>
              </p:ext>
            </p:extLst>
          </p:nvPr>
        </p:nvGraphicFramePr>
        <p:xfrm>
          <a:off x="179512" y="2467744"/>
          <a:ext cx="8769681" cy="4298776"/>
        </p:xfrm>
        <a:graphic>
          <a:graphicData uri="http://schemas.openxmlformats.org/drawingml/2006/table">
            <a:tbl>
              <a:tblPr rtl="1">
                <a:tableStyleId>{5940675A-B579-460E-94D1-54222C63F5DA}</a:tableStyleId>
              </a:tblPr>
              <a:tblGrid>
                <a:gridCol w="649287"/>
                <a:gridCol w="3384550"/>
                <a:gridCol w="647700"/>
                <a:gridCol w="4088144"/>
              </a:tblGrid>
              <a:tr h="4480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الموجودات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المطلوبات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4480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xx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الموجودات </a:t>
                      </a:r>
                      <a:r>
                        <a:rPr kumimoji="0" lang="ar-SA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المتداولة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xx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المطلوبات المتداولة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4480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u="sng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الموجودات غير المتداولة:</a:t>
                      </a:r>
                      <a:endParaRPr kumimoji="0" lang="en-US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xx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المطلوبات </a:t>
                      </a:r>
                      <a:r>
                        <a:rPr kumimoji="0" lang="ar-SA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طويلة الأجل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4480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xx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الاستثمارات المالية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4480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xx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الموجودات الثابتة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u="sng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حقوق الملكية:</a:t>
                      </a:r>
                      <a:endParaRPr kumimoji="0" lang="en-US" sz="24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4480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xx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الموجودات غير الملموسة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xx </a:t>
                      </a:r>
                      <a:r>
                        <a:rPr kumimoji="0" lang="ar-SA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رأس المال المدفوع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4480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الموجودات الاخرى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xx</a:t>
                      </a:r>
                      <a:r>
                        <a:rPr kumimoji="0" lang="ar-SA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رأس المالي الإضافي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641176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xx</a:t>
                      </a:r>
                      <a:r>
                        <a:rPr kumimoji="0" lang="ar-SA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الأرباح المحتجزة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xx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إجمالي </a:t>
                      </a:r>
                      <a:r>
                        <a:rPr kumimoji="0" lang="ar-SA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الموجودات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xx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إجمالي </a:t>
                      </a:r>
                      <a:r>
                        <a:rPr kumimoji="0" lang="ar-SA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المطلوبات </a:t>
                      </a:r>
                      <a:r>
                        <a:rPr kumimoji="0" lang="ar-SA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وحقوق الملكية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62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1pPr>
            <a:lvl2pPr>
              <a:defRPr sz="28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2pPr>
            <a:lvl3pPr>
              <a:defRPr sz="24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3pPr>
            <a:lvl4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4pPr>
            <a:lvl5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5pPr>
            <a:lvl6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6pPr>
            <a:lvl7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7pPr>
            <a:lvl8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8pPr>
            <a:lvl9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C983C8CC-DE68-4C95-B527-BA200FC7656F}" type="slidenum">
              <a:rPr lang="ar-SA" altLang="en-US" sz="1200" smtClean="0">
                <a:solidFill>
                  <a:schemeClr val="bg1"/>
                </a:solidFill>
              </a:rPr>
              <a:pPr/>
              <a:t>6</a:t>
            </a:fld>
            <a:endParaRPr lang="en-US" altLang="en-US" sz="1200" smtClean="0">
              <a:solidFill>
                <a:schemeClr val="bg1"/>
              </a:solidFill>
            </a:endParaRPr>
          </a:p>
        </p:txBody>
      </p:sp>
      <p:sp>
        <p:nvSpPr>
          <p:cNvPr id="26628" name="Title 1"/>
          <p:cNvSpPr txBox="1">
            <a:spLocks/>
          </p:cNvSpPr>
          <p:nvPr/>
        </p:nvSpPr>
        <p:spPr bwMode="auto">
          <a:xfrm>
            <a:off x="251520" y="2276872"/>
            <a:ext cx="8214946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1pPr>
            <a:lvl2pPr>
              <a:defRPr sz="28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2pPr>
            <a:lvl3pPr>
              <a:defRPr sz="24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3pPr>
            <a:lvl4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4pPr>
            <a:lvl5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5pPr>
            <a:lvl6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6pPr>
            <a:lvl7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7pPr>
            <a:lvl8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8pPr>
            <a:lvl9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ar-SA" altLang="en-US" sz="4800" b="1" dirty="0">
                <a:solidFill>
                  <a:srgbClr val="C00000"/>
                </a:solidFill>
              </a:rPr>
              <a:t>مع تمنياتي </a:t>
            </a:r>
            <a:endParaRPr lang="ar-SA" altLang="en-US" sz="4800" b="1" dirty="0" smtClean="0">
              <a:solidFill>
                <a:srgbClr val="C00000"/>
              </a:solidFill>
            </a:endParaRPr>
          </a:p>
          <a:p>
            <a:pPr algn="ctr"/>
            <a:r>
              <a:rPr lang="ar-SA" altLang="en-US" sz="4800" b="1" dirty="0" smtClean="0">
                <a:solidFill>
                  <a:srgbClr val="C00000"/>
                </a:solidFill>
              </a:rPr>
              <a:t>للجميع </a:t>
            </a:r>
            <a:r>
              <a:rPr lang="ar-SA" altLang="en-US" sz="4800" b="1" dirty="0">
                <a:solidFill>
                  <a:srgbClr val="C00000"/>
                </a:solidFill>
              </a:rPr>
              <a:t>بالنجاح والتوفيق</a:t>
            </a:r>
          </a:p>
        </p:txBody>
      </p:sp>
    </p:spTree>
    <p:extLst>
      <p:ext uri="{BB962C8B-B14F-4D97-AF65-F5344CB8AC3E}">
        <p14:creationId xmlns:p14="http://schemas.microsoft.com/office/powerpoint/2010/main" val="387610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872</TotalTime>
  <Words>338</Words>
  <Application>Microsoft Office PowerPoint</Application>
  <PresentationFormat>On-screen Show (4:3)</PresentationFormat>
  <Paragraphs>67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محاضرات مادة المحاسبة المتوسطة لطلبة المرحلة الثانية  قسم المحاسبة  الفصل الثاني : الكشوفات المالية (3)</vt:lpstr>
      <vt:lpstr>قائمة المركز المالي</vt:lpstr>
      <vt:lpstr>دلالة قائمة المركز المالي وأهميتها:</vt:lpstr>
      <vt:lpstr>كيفية عرض وتبويب عناصر قائمة المركز المالي :</vt:lpstr>
      <vt:lpstr>تبويب المجموعات الرئيسية في قائمة المركز المالي قائمة المركز المالي في 12/30/...... 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تطوير القاعدة المحاسبية العراقية "1" على وفق متطلبات معيار الإبلاغ المالي الدولي  15 IFRS " الإيرادات من العقود من الزبائن" Develop the Iraqi Accounting Rule 1 According to the requirements of International Financial Reporting Standards IFRS 15 "Revenues from Contracts with Customers"</dc:title>
  <dc:creator>win7</dc:creator>
  <cp:lastModifiedBy>Dr. Bushra</cp:lastModifiedBy>
  <cp:revision>72</cp:revision>
  <dcterms:created xsi:type="dcterms:W3CDTF">2017-11-24T16:34:00Z</dcterms:created>
  <dcterms:modified xsi:type="dcterms:W3CDTF">2019-04-02T18:14:08Z</dcterms:modified>
</cp:coreProperties>
</file>