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91" r:id="rId4"/>
    <p:sldId id="282" r:id="rId5"/>
    <p:sldId id="29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p:scale>
          <a:sx n="77" d="100"/>
          <a:sy n="77" d="100"/>
        </p:scale>
        <p:origin x="-1176" y="-72"/>
      </p:cViewPr>
      <p:guideLst>
        <p:guide orient="horz" pos="2160"/>
        <p:guide pos="2880"/>
      </p:guideLst>
    </p:cSldViewPr>
  </p:slideViewPr>
  <p:outlineViewPr>
    <p:cViewPr>
      <p:scale>
        <a:sx n="33" d="100"/>
        <a:sy n="33" d="100"/>
      </p:scale>
      <p:origin x="42" y="1404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5BD4AC-45D6-4D38-B6CA-43D92B0192BD}" type="datetimeFigureOut">
              <a:rPr lang="en-US" smtClean="0"/>
              <a:t>4/2/2019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2E7481-EF57-4E95-91E8-E72AC31C53B2}" type="slidenum">
              <a:rPr lang="en-US" smtClean="0"/>
              <a:t>‹#›</a:t>
            </a:fld>
            <a:endParaRPr lang="en-US" dirty="0"/>
          </a:p>
        </p:txBody>
      </p:sp>
    </p:spTree>
    <p:extLst>
      <p:ext uri="{BB962C8B-B14F-4D97-AF65-F5344CB8AC3E}">
        <p14:creationId xmlns:p14="http://schemas.microsoft.com/office/powerpoint/2010/main" val="3838781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fld id="{1E469070-577F-4E41-B5FA-1D9958091967}" type="slidenum">
              <a:rPr lang="ar-SA" altLang="en-US" smtClean="0">
                <a:cs typeface="Arial" pitchFamily="34" charset="0"/>
              </a:rPr>
              <a:pPr/>
              <a:t>4</a:t>
            </a:fld>
            <a:endParaRPr lang="en-US" altLang="en-US" dirty="0" smtClean="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fld id="{F525FF7E-FFA8-48B7-9091-8A1E3C81D04B}" type="slidenum">
              <a:rPr lang="ar-SA" altLang="en-US" smtClean="0">
                <a:cs typeface="Arial" pitchFamily="34" charset="0"/>
              </a:rPr>
              <a:pPr/>
              <a:t>5</a:t>
            </a:fld>
            <a:endParaRPr lang="en-US" altLang="en-US" smtClean="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825039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3661802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8972448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Rectangle 9"/>
          <p:cNvSpPr/>
          <p:nvPr/>
        </p:nvSpPr>
        <p:spPr>
          <a:xfrm>
            <a:off x="8699989" y="280989"/>
            <a:ext cx="281354" cy="5556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5" name="Rectangle 12"/>
          <p:cNvSpPr/>
          <p:nvPr/>
        </p:nvSpPr>
        <p:spPr>
          <a:xfrm>
            <a:off x="8699989" y="1"/>
            <a:ext cx="281354" cy="3016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6" name="Rectangle 5"/>
          <p:cNvSpPr>
            <a:spLocks noChangeArrowheads="1"/>
          </p:cNvSpPr>
          <p:nvPr userDrawn="1"/>
        </p:nvSpPr>
        <p:spPr bwMode="auto">
          <a:xfrm>
            <a:off x="4501662" y="6367464"/>
            <a:ext cx="681597" cy="338554"/>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defRPr/>
            </a:pPr>
            <a:r>
              <a:rPr lang="en-US" altLang="en-US" sz="1600" dirty="0" smtClean="0">
                <a:solidFill>
                  <a:schemeClr val="bg1"/>
                </a:solidFill>
                <a:latin typeface="Calibri" pitchFamily="34" charset="0"/>
              </a:rPr>
              <a:t>[        ]</a:t>
            </a:r>
          </a:p>
        </p:txBody>
      </p:sp>
      <p:cxnSp>
        <p:nvCxnSpPr>
          <p:cNvPr id="7" name="Straight Connector 11"/>
          <p:cNvCxnSpPr/>
          <p:nvPr userDrawn="1"/>
        </p:nvCxnSpPr>
        <p:spPr>
          <a:xfrm>
            <a:off x="383931" y="830263"/>
            <a:ext cx="8581292" cy="635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lstStyle>
            <a:lvl1pPr algn="r">
              <a:buFont typeface="Arial" pitchFamily="34" charset="0"/>
              <a:buNone/>
              <a:defRPr>
                <a:solidFill>
                  <a:srgbClr val="013E36"/>
                </a:solidFill>
              </a:defRPr>
            </a:lvl1pPr>
            <a:lvl2pPr algn="r">
              <a:buFont typeface="Arial" pitchFamily="34" charset="0"/>
              <a:buNone/>
              <a:defRPr>
                <a:solidFill>
                  <a:srgbClr val="013E36"/>
                </a:solidFill>
              </a:defRPr>
            </a:lvl2pPr>
            <a:lvl3pPr algn="r">
              <a:buFont typeface="Arial" pitchFamily="34" charset="0"/>
              <a:buNone/>
              <a:defRPr>
                <a:solidFill>
                  <a:srgbClr val="013E36"/>
                </a:solidFill>
              </a:defRPr>
            </a:lvl3pPr>
            <a:lvl4pPr algn="r">
              <a:buFont typeface="Arial" pitchFamily="34" charset="0"/>
              <a:buNone/>
              <a:defRPr>
                <a:solidFill>
                  <a:srgbClr val="013E36"/>
                </a:solidFill>
              </a:defRPr>
            </a:lvl4pPr>
            <a:lvl5pPr algn="r">
              <a:buFont typeface="Arial" pitchFamily="34" charset="0"/>
              <a:buNone/>
              <a:defRPr>
                <a:solidFill>
                  <a:srgbClr val="013E3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Slide Number Placeholder 5"/>
          <p:cNvSpPr>
            <a:spLocks noGrp="1"/>
          </p:cNvSpPr>
          <p:nvPr>
            <p:ph type="sldNum" sz="quarter" idx="10"/>
          </p:nvPr>
        </p:nvSpPr>
        <p:spPr>
          <a:xfrm>
            <a:off x="4592515" y="6356351"/>
            <a:ext cx="445477" cy="365125"/>
          </a:xfrm>
        </p:spPr>
        <p:txBody>
          <a:bodyPr/>
          <a:lstStyle>
            <a:lvl1pPr algn="ctr">
              <a:defRPr>
                <a:solidFill>
                  <a:schemeClr val="bg1"/>
                </a:solidFill>
              </a:defRPr>
            </a:lvl1pPr>
          </a:lstStyle>
          <a:p>
            <a:pPr>
              <a:defRPr/>
            </a:pPr>
            <a:fld id="{4E69E032-EDF1-45D4-A809-BCE832571CA7}" type="slidenum">
              <a:rPr lang="ar-SA"/>
              <a:pPr>
                <a:defRPr/>
              </a:pPr>
              <a:t>‹#›</a:t>
            </a:fld>
            <a:endParaRPr lang="en-US" dirty="0"/>
          </a:p>
        </p:txBody>
      </p:sp>
    </p:spTree>
    <p:extLst>
      <p:ext uri="{BB962C8B-B14F-4D97-AF65-F5344CB8AC3E}">
        <p14:creationId xmlns:p14="http://schemas.microsoft.com/office/powerpoint/2010/main" val="22686968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4" name="Rectangle 9"/>
          <p:cNvSpPr/>
          <p:nvPr/>
        </p:nvSpPr>
        <p:spPr>
          <a:xfrm>
            <a:off x="8699989" y="280989"/>
            <a:ext cx="281354" cy="5556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5" name="Rectangle 12"/>
          <p:cNvSpPr/>
          <p:nvPr/>
        </p:nvSpPr>
        <p:spPr>
          <a:xfrm>
            <a:off x="8699989" y="1"/>
            <a:ext cx="281354" cy="3016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6" name="Rectangle 5"/>
          <p:cNvSpPr>
            <a:spLocks noChangeArrowheads="1"/>
          </p:cNvSpPr>
          <p:nvPr userDrawn="1"/>
        </p:nvSpPr>
        <p:spPr bwMode="auto">
          <a:xfrm>
            <a:off x="4501662" y="6367464"/>
            <a:ext cx="681597" cy="338554"/>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defRPr/>
            </a:pPr>
            <a:r>
              <a:rPr lang="en-US" altLang="en-US" sz="1600" smtClean="0">
                <a:solidFill>
                  <a:schemeClr val="bg1"/>
                </a:solidFill>
                <a:latin typeface="Calibri" pitchFamily="34" charset="0"/>
              </a:rPr>
              <a:t>[        ]</a:t>
            </a:r>
          </a:p>
        </p:txBody>
      </p:sp>
      <p:cxnSp>
        <p:nvCxnSpPr>
          <p:cNvPr id="7" name="Straight Connector 11"/>
          <p:cNvCxnSpPr/>
          <p:nvPr userDrawn="1"/>
        </p:nvCxnSpPr>
        <p:spPr>
          <a:xfrm>
            <a:off x="383931" y="830263"/>
            <a:ext cx="8581292" cy="635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lstStyle>
            <a:lvl1pPr algn="r">
              <a:buFont typeface="Arial" pitchFamily="34" charset="0"/>
              <a:buNone/>
              <a:defRPr>
                <a:solidFill>
                  <a:srgbClr val="013E36"/>
                </a:solidFill>
              </a:defRPr>
            </a:lvl1pPr>
            <a:lvl2pPr algn="r">
              <a:buFont typeface="Arial" pitchFamily="34" charset="0"/>
              <a:buNone/>
              <a:defRPr>
                <a:solidFill>
                  <a:srgbClr val="013E36"/>
                </a:solidFill>
              </a:defRPr>
            </a:lvl2pPr>
            <a:lvl3pPr algn="r">
              <a:buFont typeface="Arial" pitchFamily="34" charset="0"/>
              <a:buNone/>
              <a:defRPr>
                <a:solidFill>
                  <a:srgbClr val="013E36"/>
                </a:solidFill>
              </a:defRPr>
            </a:lvl3pPr>
            <a:lvl4pPr algn="r">
              <a:buFont typeface="Arial" pitchFamily="34" charset="0"/>
              <a:buNone/>
              <a:defRPr>
                <a:solidFill>
                  <a:srgbClr val="013E36"/>
                </a:solidFill>
              </a:defRPr>
            </a:lvl4pPr>
            <a:lvl5pPr algn="r">
              <a:buFont typeface="Arial" pitchFamily="34" charset="0"/>
              <a:buNone/>
              <a:defRPr>
                <a:solidFill>
                  <a:srgbClr val="013E3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Slide Number Placeholder 5"/>
          <p:cNvSpPr>
            <a:spLocks noGrp="1"/>
          </p:cNvSpPr>
          <p:nvPr>
            <p:ph type="sldNum" sz="quarter" idx="10"/>
          </p:nvPr>
        </p:nvSpPr>
        <p:spPr>
          <a:xfrm>
            <a:off x="4592515" y="6356351"/>
            <a:ext cx="445477" cy="365125"/>
          </a:xfrm>
        </p:spPr>
        <p:txBody>
          <a:bodyPr/>
          <a:lstStyle>
            <a:lvl1pPr algn="ctr">
              <a:defRPr>
                <a:solidFill>
                  <a:schemeClr val="bg1"/>
                </a:solidFill>
              </a:defRPr>
            </a:lvl1pPr>
          </a:lstStyle>
          <a:p>
            <a:pPr>
              <a:defRPr/>
            </a:pPr>
            <a:fld id="{4E69E032-EDF1-45D4-A809-BCE832571CA7}" type="slidenum">
              <a:rPr lang="ar-SA"/>
              <a:pPr>
                <a:defRPr/>
              </a:pPr>
              <a:t>‹#›</a:t>
            </a:fld>
            <a:endParaRPr lang="en-US" dirty="0"/>
          </a:p>
        </p:txBody>
      </p:sp>
    </p:spTree>
    <p:extLst>
      <p:ext uri="{BB962C8B-B14F-4D97-AF65-F5344CB8AC3E}">
        <p14:creationId xmlns:p14="http://schemas.microsoft.com/office/powerpoint/2010/main" val="552944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094728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253201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777320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3813374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1748661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393762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4026961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39472384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15B7DE-5DC8-4A30-82A6-8F652CEE3FC0}" type="datetimeFigureOut">
              <a:rPr lang="en-US" smtClean="0"/>
              <a:t>4/2/2019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3DABAA-6B27-4CE4-98EC-E36CE65F4E3B}" type="slidenum">
              <a:rPr lang="en-US" smtClean="0"/>
              <a:t>‹#›</a:t>
            </a:fld>
            <a:endParaRPr lang="en-US" dirty="0"/>
          </a:p>
        </p:txBody>
      </p:sp>
    </p:spTree>
    <p:extLst>
      <p:ext uri="{BB962C8B-B14F-4D97-AF65-F5344CB8AC3E}">
        <p14:creationId xmlns:p14="http://schemas.microsoft.com/office/powerpoint/2010/main" val="24951286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4" r:id="rId12"/>
    <p:sldLayoutId id="2147483672"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476672"/>
            <a:ext cx="7848872" cy="3312368"/>
          </a:xfrm>
        </p:spPr>
        <p:style>
          <a:lnRef idx="1">
            <a:schemeClr val="accent3"/>
          </a:lnRef>
          <a:fillRef idx="2">
            <a:schemeClr val="accent3"/>
          </a:fillRef>
          <a:effectRef idx="1">
            <a:schemeClr val="accent3"/>
          </a:effectRef>
          <a:fontRef idx="minor">
            <a:schemeClr val="dk1"/>
          </a:fontRef>
        </p:style>
        <p:txBody>
          <a:bodyPr>
            <a:normAutofit/>
          </a:bodyPr>
          <a:lstStyle/>
          <a:p>
            <a:pPr rtl="1">
              <a:lnSpc>
                <a:spcPct val="115000"/>
              </a:lnSpc>
            </a:pPr>
            <a:r>
              <a:rPr lang="ar-IQ" sz="4000" b="1" dirty="0" smtClean="0">
                <a:effectLst>
                  <a:outerShdw blurRad="38100" dist="38100" dir="2700000" algn="tl">
                    <a:srgbClr val="000000">
                      <a:alpha val="43137"/>
                    </a:srgbClr>
                  </a:outerShdw>
                </a:effectLst>
              </a:rPr>
              <a:t>محاضرات مادة </a:t>
            </a:r>
            <a:r>
              <a:rPr lang="ar-SA" sz="4000" b="1" dirty="0" smtClean="0">
                <a:effectLst>
                  <a:outerShdw blurRad="38100" dist="38100" dir="2700000" algn="tl">
                    <a:srgbClr val="000000">
                      <a:alpha val="43137"/>
                    </a:srgbClr>
                  </a:outerShdw>
                </a:effectLst>
              </a:rPr>
              <a:t>ال</a:t>
            </a:r>
            <a:r>
              <a:rPr lang="ar-IQ" sz="4000" b="1" dirty="0" smtClean="0">
                <a:effectLst>
                  <a:outerShdw blurRad="38100" dist="38100" dir="2700000" algn="tl">
                    <a:srgbClr val="000000">
                      <a:alpha val="43137"/>
                    </a:srgbClr>
                  </a:outerShdw>
                </a:effectLst>
              </a:rPr>
              <a:t>محاسبة </a:t>
            </a:r>
            <a:r>
              <a:rPr lang="ar-SA" sz="4000" b="1" dirty="0" smtClean="0">
                <a:effectLst>
                  <a:outerShdw blurRad="38100" dist="38100" dir="2700000" algn="tl">
                    <a:srgbClr val="000000">
                      <a:alpha val="43137"/>
                    </a:srgbClr>
                  </a:outerShdw>
                </a:effectLst>
              </a:rPr>
              <a:t>المتوسطة</a:t>
            </a:r>
            <a:r>
              <a:rPr lang="ar-IQ" sz="4000" b="1" dirty="0" smtClean="0">
                <a:effectLst>
                  <a:outerShdw blurRad="38100" dist="38100" dir="2700000" algn="tl">
                    <a:srgbClr val="000000">
                      <a:alpha val="43137"/>
                    </a:srgbClr>
                  </a:outerShdw>
                </a:effectLst>
              </a:rPr>
              <a:t/>
            </a:r>
            <a:br>
              <a:rPr lang="ar-IQ" sz="4000" b="1" dirty="0" smtClean="0">
                <a:effectLst>
                  <a:outerShdw blurRad="38100" dist="38100" dir="2700000" algn="tl">
                    <a:srgbClr val="000000">
                      <a:alpha val="43137"/>
                    </a:srgbClr>
                  </a:outerShdw>
                </a:effectLst>
              </a:rPr>
            </a:br>
            <a:r>
              <a:rPr lang="ar-IQ" sz="4000" b="1" dirty="0" smtClean="0">
                <a:effectLst>
                  <a:outerShdw blurRad="38100" dist="38100" dir="2700000" algn="tl">
                    <a:srgbClr val="000000">
                      <a:alpha val="43137"/>
                    </a:srgbClr>
                  </a:outerShdw>
                </a:effectLst>
              </a:rPr>
              <a:t>لطلبة المرحلة الثا</a:t>
            </a:r>
            <a:r>
              <a:rPr lang="ar-SA" sz="4000" b="1" dirty="0" smtClean="0">
                <a:effectLst>
                  <a:outerShdw blurRad="38100" dist="38100" dir="2700000" algn="tl">
                    <a:srgbClr val="000000">
                      <a:alpha val="43137"/>
                    </a:srgbClr>
                  </a:outerShdw>
                </a:effectLst>
              </a:rPr>
              <a:t>ني</a:t>
            </a:r>
            <a:r>
              <a:rPr lang="ar-IQ" sz="4000" b="1" dirty="0" smtClean="0">
                <a:effectLst>
                  <a:outerShdw blurRad="38100" dist="38100" dir="2700000" algn="tl">
                    <a:srgbClr val="000000">
                      <a:alpha val="43137"/>
                    </a:srgbClr>
                  </a:outerShdw>
                </a:effectLst>
              </a:rPr>
              <a:t>ة </a:t>
            </a:r>
            <a:br>
              <a:rPr lang="ar-IQ" sz="4000" b="1" dirty="0" smtClean="0">
                <a:effectLst>
                  <a:outerShdw blurRad="38100" dist="38100" dir="2700000" algn="tl">
                    <a:srgbClr val="000000">
                      <a:alpha val="43137"/>
                    </a:srgbClr>
                  </a:outerShdw>
                </a:effectLst>
              </a:rPr>
            </a:br>
            <a:r>
              <a:rPr lang="ar-IQ" sz="4000" b="1" dirty="0" smtClean="0">
                <a:effectLst>
                  <a:outerShdw blurRad="38100" dist="38100" dir="2700000" algn="tl">
                    <a:srgbClr val="000000">
                      <a:alpha val="43137"/>
                    </a:srgbClr>
                  </a:outerShdw>
                </a:effectLst>
              </a:rPr>
              <a:t>قسم المحاسبة </a:t>
            </a:r>
            <a:br>
              <a:rPr lang="ar-IQ" sz="4000" b="1" dirty="0" smtClean="0">
                <a:effectLst>
                  <a:outerShdw blurRad="38100" dist="38100" dir="2700000" algn="tl">
                    <a:srgbClr val="000000">
                      <a:alpha val="43137"/>
                    </a:srgbClr>
                  </a:outerShdw>
                </a:effectLst>
              </a:rPr>
            </a:br>
            <a:r>
              <a:rPr lang="ar-IQ" sz="4000" b="1" dirty="0" smtClean="0">
                <a:effectLst>
                  <a:outerShdw blurRad="38100" dist="38100" dir="2700000" algn="tl">
                    <a:srgbClr val="000000">
                      <a:alpha val="43137"/>
                    </a:srgbClr>
                  </a:outerShdw>
                </a:effectLst>
              </a:rPr>
              <a:t>الفصل ال</a:t>
            </a:r>
            <a:r>
              <a:rPr lang="ar-SA" sz="4000" b="1" dirty="0" smtClean="0">
                <a:effectLst>
                  <a:outerShdw blurRad="38100" dist="38100" dir="2700000" algn="tl">
                    <a:srgbClr val="000000">
                      <a:alpha val="43137"/>
                    </a:srgbClr>
                  </a:outerShdw>
                </a:effectLst>
              </a:rPr>
              <a:t>ثاني</a:t>
            </a:r>
            <a:r>
              <a:rPr lang="ar-IQ" sz="4000" b="1" dirty="0" smtClean="0">
                <a:effectLst>
                  <a:outerShdw blurRad="38100" dist="38100" dir="2700000" algn="tl">
                    <a:srgbClr val="000000">
                      <a:alpha val="43137"/>
                    </a:srgbClr>
                  </a:outerShdw>
                </a:effectLst>
              </a:rPr>
              <a:t> : </a:t>
            </a:r>
            <a:r>
              <a:rPr lang="ar-SA" sz="4000" b="1" dirty="0" smtClean="0">
                <a:effectLst>
                  <a:outerShdw blurRad="38100" dist="38100" dir="2700000" algn="tl">
                    <a:srgbClr val="000000">
                      <a:alpha val="43137"/>
                    </a:srgbClr>
                  </a:outerShdw>
                </a:effectLst>
              </a:rPr>
              <a:t>الكشوفات المالية </a:t>
            </a:r>
            <a:r>
              <a:rPr lang="ar-SA" sz="4000" b="1" dirty="0" smtClean="0">
                <a:effectLst>
                  <a:outerShdw blurRad="38100" dist="38100" dir="2700000" algn="tl">
                    <a:srgbClr val="000000">
                      <a:alpha val="43137"/>
                    </a:srgbClr>
                  </a:outerShdw>
                </a:effectLst>
              </a:rPr>
              <a:t>(2)</a:t>
            </a:r>
            <a:endParaRPr lang="en-US" sz="4000"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403648" y="4293096"/>
            <a:ext cx="6400800" cy="1656184"/>
          </a:xfrm>
        </p:spPr>
        <p:style>
          <a:lnRef idx="1">
            <a:schemeClr val="accent4"/>
          </a:lnRef>
          <a:fillRef idx="2">
            <a:schemeClr val="accent4"/>
          </a:fillRef>
          <a:effectRef idx="1">
            <a:schemeClr val="accent4"/>
          </a:effectRef>
          <a:fontRef idx="minor">
            <a:schemeClr val="dk1"/>
          </a:fontRef>
        </p:style>
        <p:txBody>
          <a:bodyPr/>
          <a:lstStyle/>
          <a:p>
            <a:r>
              <a:rPr lang="ar-SA" sz="2800" b="1" dirty="0" smtClean="0">
                <a:solidFill>
                  <a:schemeClr val="tx2">
                    <a:lumMod val="75000"/>
                  </a:schemeClr>
                </a:solidFill>
                <a:effectLst>
                  <a:outerShdw blurRad="38100" dist="38100" dir="2700000" algn="tl">
                    <a:srgbClr val="000000">
                      <a:alpha val="43137"/>
                    </a:srgbClr>
                  </a:outerShdw>
                </a:effectLst>
              </a:rPr>
              <a:t>م</a:t>
            </a:r>
            <a:r>
              <a:rPr lang="ar-IQ" sz="2800" b="1" dirty="0" smtClean="0">
                <a:solidFill>
                  <a:schemeClr val="tx2">
                    <a:lumMod val="75000"/>
                  </a:schemeClr>
                </a:solidFill>
                <a:effectLst>
                  <a:outerShdw blurRad="38100" dist="38100" dir="2700000" algn="tl">
                    <a:srgbClr val="000000">
                      <a:alpha val="43137"/>
                    </a:srgbClr>
                  </a:outerShdw>
                </a:effectLst>
              </a:rPr>
              <a:t>.د. بشرى </a:t>
            </a:r>
            <a:r>
              <a:rPr lang="ar-SA" sz="2800" b="1" dirty="0" smtClean="0">
                <a:solidFill>
                  <a:schemeClr val="tx2">
                    <a:lumMod val="75000"/>
                  </a:schemeClr>
                </a:solidFill>
                <a:effectLst>
                  <a:outerShdw blurRad="38100" dist="38100" dir="2700000" algn="tl">
                    <a:srgbClr val="000000">
                      <a:alpha val="43137"/>
                    </a:srgbClr>
                  </a:outerShdw>
                </a:effectLst>
              </a:rPr>
              <a:t>فاضل خضير الطائي</a:t>
            </a:r>
            <a:endParaRPr lang="ar-IQ" sz="2800" b="1" dirty="0" smtClean="0">
              <a:solidFill>
                <a:schemeClr val="tx2">
                  <a:lumMod val="75000"/>
                </a:schemeClr>
              </a:solidFill>
              <a:effectLst>
                <a:outerShdw blurRad="38100" dist="38100" dir="2700000" algn="tl">
                  <a:srgbClr val="000000">
                    <a:alpha val="43137"/>
                  </a:srgbClr>
                </a:outerShdw>
              </a:effectLst>
            </a:endParaRPr>
          </a:p>
          <a:p>
            <a:r>
              <a:rPr lang="ar-IQ" sz="2800" b="1" dirty="0" smtClean="0">
                <a:solidFill>
                  <a:schemeClr val="tx2">
                    <a:lumMod val="75000"/>
                  </a:schemeClr>
                </a:solidFill>
                <a:effectLst>
                  <a:outerShdw blurRad="38100" dist="38100" dir="2700000" algn="tl">
                    <a:srgbClr val="000000">
                      <a:alpha val="43137"/>
                    </a:srgbClr>
                  </a:outerShdw>
                </a:effectLst>
              </a:rPr>
              <a:t>جامعة بغداد </a:t>
            </a:r>
          </a:p>
          <a:p>
            <a:r>
              <a:rPr lang="ar-IQ" sz="2800" b="1" dirty="0" smtClean="0">
                <a:solidFill>
                  <a:schemeClr val="tx2">
                    <a:lumMod val="75000"/>
                  </a:schemeClr>
                </a:solidFill>
                <a:effectLst>
                  <a:outerShdw blurRad="38100" dist="38100" dir="2700000" algn="tl">
                    <a:srgbClr val="000000">
                      <a:alpha val="43137"/>
                    </a:srgbClr>
                  </a:outerShdw>
                </a:effectLst>
              </a:rPr>
              <a:t>كلية الإدارة والاقتصاد – قسم المحاسبة</a:t>
            </a:r>
          </a:p>
          <a:p>
            <a:endParaRPr lang="ar-IQ" sz="2800" b="1" dirty="0" smtClean="0">
              <a:solidFill>
                <a:schemeClr val="tx2">
                  <a:lumMod val="75000"/>
                </a:schemeClr>
              </a:solidFill>
              <a:effectLst>
                <a:outerShdw blurRad="38100" dist="38100" dir="2700000" algn="tl">
                  <a:srgbClr val="000000">
                    <a:alpha val="43137"/>
                  </a:srgbClr>
                </a:outerShdw>
              </a:effectLst>
            </a:endParaRPr>
          </a:p>
          <a:p>
            <a:endParaRPr lang="en-US" dirty="0"/>
          </a:p>
        </p:txBody>
      </p:sp>
    </p:spTree>
    <p:extLst>
      <p:ext uri="{BB962C8B-B14F-4D97-AF65-F5344CB8AC3E}">
        <p14:creationId xmlns:p14="http://schemas.microsoft.com/office/powerpoint/2010/main" val="176551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circle(in)">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circle(in)">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circle(in)">
                                      <p:cBhvr>
                                        <p:cTn id="22" dur="2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circle(in)">
                                      <p:cBhvr>
                                        <p:cTn id="2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79712" y="228600"/>
            <a:ext cx="4392488" cy="1112168"/>
          </a:xfrm>
        </p:spPr>
        <p:style>
          <a:lnRef idx="0">
            <a:schemeClr val="accent5"/>
          </a:lnRef>
          <a:fillRef idx="3">
            <a:schemeClr val="accent5"/>
          </a:fillRef>
          <a:effectRef idx="3">
            <a:schemeClr val="accent5"/>
          </a:effectRef>
          <a:fontRef idx="minor">
            <a:schemeClr val="lt1"/>
          </a:fontRef>
        </p:style>
        <p:txBody>
          <a:bodyPr>
            <a:normAutofit/>
          </a:bodyPr>
          <a:lstStyle/>
          <a:p>
            <a:pPr>
              <a:spcBef>
                <a:spcPct val="50000"/>
              </a:spcBef>
            </a:pPr>
            <a:r>
              <a:rPr lang="ar-SA" altLang="en-US" sz="3200" b="1" dirty="0" smtClean="0">
                <a:solidFill>
                  <a:schemeClr val="tx1"/>
                </a:solidFill>
              </a:rPr>
              <a:t>الارباح المحتجزة</a:t>
            </a:r>
            <a:endParaRPr lang="en-US" altLang="en-US" sz="3200" b="1" dirty="0">
              <a:solidFill>
                <a:schemeClr val="tx1"/>
              </a:solidFill>
            </a:endParaRPr>
          </a:p>
        </p:txBody>
      </p:sp>
      <p:sp>
        <p:nvSpPr>
          <p:cNvPr id="3" name="Subtitle 2"/>
          <p:cNvSpPr>
            <a:spLocks noGrp="1"/>
          </p:cNvSpPr>
          <p:nvPr>
            <p:ph type="subTitle" idx="1"/>
          </p:nvPr>
        </p:nvSpPr>
        <p:spPr>
          <a:xfrm>
            <a:off x="431540" y="1340768"/>
            <a:ext cx="8280920" cy="4937249"/>
          </a:xfrm>
        </p:spPr>
        <p:style>
          <a:lnRef idx="0">
            <a:schemeClr val="accent3"/>
          </a:lnRef>
          <a:fillRef idx="3">
            <a:schemeClr val="accent3"/>
          </a:fillRef>
          <a:effectRef idx="3">
            <a:schemeClr val="accent3"/>
          </a:effectRef>
          <a:fontRef idx="minor">
            <a:schemeClr val="lt1"/>
          </a:fontRef>
        </p:style>
        <p:txBody>
          <a:bodyPr>
            <a:noAutofit/>
          </a:bodyPr>
          <a:lstStyle/>
          <a:p>
            <a:pPr rtl="1"/>
            <a:endParaRPr lang="ar-SA" sz="2400" dirty="0" smtClean="0">
              <a:solidFill>
                <a:schemeClr val="tx1"/>
              </a:solidFill>
            </a:endParaRPr>
          </a:p>
          <a:p>
            <a:pPr indent="457200" algn="just" rtl="1">
              <a:spcAft>
                <a:spcPts val="0"/>
              </a:spcAft>
            </a:pPr>
            <a:r>
              <a:rPr lang="ar-SA" sz="2400" dirty="0">
                <a:solidFill>
                  <a:schemeClr val="tx1"/>
                </a:solidFill>
                <a:latin typeface="Times New Roman"/>
                <a:ea typeface="Times New Roman"/>
                <a:cs typeface="Simplified Arabic"/>
              </a:rPr>
              <a:t>الارباح المحتجزة</a:t>
            </a:r>
            <a:r>
              <a:rPr lang="en-US" sz="2400" dirty="0">
                <a:solidFill>
                  <a:schemeClr val="tx1"/>
                </a:solidFill>
                <a:latin typeface="Simplified Arabic"/>
                <a:ea typeface="Times New Roman"/>
              </a:rPr>
              <a:t>Retained Earnings  </a:t>
            </a:r>
            <a:r>
              <a:rPr lang="ar-SA" sz="2400" dirty="0">
                <a:solidFill>
                  <a:schemeClr val="tx1"/>
                </a:solidFill>
                <a:latin typeface="Simplified Arabic"/>
                <a:ea typeface="Times New Roman"/>
              </a:rPr>
              <a:t>هي الارباح غير الموزعة من ارباح السنوات السابقة ويتم حجزها لأغراض التوسعات في المستقبل او لأغراض الحصول على الموجودات او لأسباب اخرى، وتزداد هذه الارباح بمقدار الارباح المتحققة وعلى العكس من ذلك فإنها تنخفض بمقدار الخسائر والتوزيعات، فضلاً عن انها تعدل جراء الخسائر او المكاسب والتسويات التي تخص المدد السابقة بالقيمة الصافية مطروحاً منها مبلغ الضريبة، وفي ادناه كشف </a:t>
            </a:r>
            <a:r>
              <a:rPr lang="ar-IQ" sz="2400" dirty="0">
                <a:solidFill>
                  <a:schemeClr val="tx1"/>
                </a:solidFill>
                <a:latin typeface="Times New Roman"/>
                <a:ea typeface="Times New Roman"/>
                <a:cs typeface="Simplified Arabic"/>
              </a:rPr>
              <a:t>للأرباح المحتجزة.</a:t>
            </a:r>
            <a:endParaRPr lang="en-US" sz="2000" dirty="0">
              <a:solidFill>
                <a:schemeClr val="tx1"/>
              </a:solidFill>
              <a:latin typeface="Times New Roman"/>
              <a:ea typeface="Times New Roman"/>
            </a:endParaRPr>
          </a:p>
          <a:p>
            <a:pPr marL="457200" lvl="0" indent="-457200" algn="just" rtl="1" fontAlgn="base">
              <a:spcBef>
                <a:spcPct val="0"/>
              </a:spcBef>
              <a:spcAft>
                <a:spcPct val="0"/>
              </a:spcAft>
              <a:buFont typeface="Arial" panose="020B0604020202020204" pitchFamily="34" charset="0"/>
              <a:buChar char="•"/>
              <a:defRPr/>
            </a:pPr>
            <a:endParaRPr lang="ar-SA" sz="2400" dirty="0" smtClean="0">
              <a:solidFill>
                <a:prstClr val="black"/>
              </a:solidFill>
              <a:effectLst>
                <a:outerShdw blurRad="38100" dist="38100" dir="2700000" algn="tl">
                  <a:srgbClr val="FFFFFF"/>
                </a:outerShdw>
              </a:effectLst>
              <a:latin typeface="Arial" pitchFamily="34" charset="0"/>
              <a:cs typeface="Arial" pitchFamily="34" charset="0"/>
            </a:endParaRPr>
          </a:p>
          <a:p>
            <a:pPr marL="457200" lvl="0" indent="-457200" algn="just" rtl="1" fontAlgn="base">
              <a:spcBef>
                <a:spcPct val="0"/>
              </a:spcBef>
              <a:spcAft>
                <a:spcPct val="0"/>
              </a:spcAft>
              <a:buFont typeface="Arial" panose="020B0604020202020204" pitchFamily="34" charset="0"/>
              <a:buChar char="•"/>
              <a:defRPr/>
            </a:pPr>
            <a:endParaRPr lang="ar-SA" sz="2400" dirty="0" smtClean="0">
              <a:solidFill>
                <a:prstClr val="black"/>
              </a:solidFill>
              <a:effectLst>
                <a:outerShdw blurRad="38100" dist="38100" dir="2700000" algn="tl">
                  <a:srgbClr val="FFFFFF"/>
                </a:outerShdw>
              </a:effectLst>
              <a:latin typeface="Arial" pitchFamily="34" charset="0"/>
              <a:cs typeface="Arial" pitchFamily="34" charset="0"/>
            </a:endParaRPr>
          </a:p>
          <a:p>
            <a:pPr marL="457200" lvl="0" indent="-457200" algn="just" rtl="1" fontAlgn="base">
              <a:spcBef>
                <a:spcPct val="0"/>
              </a:spcBef>
              <a:spcAft>
                <a:spcPct val="0"/>
              </a:spcAft>
              <a:buFont typeface="Arial" panose="020B0604020202020204" pitchFamily="34" charset="0"/>
              <a:buChar char="•"/>
              <a:defRPr/>
            </a:pPr>
            <a:endParaRPr lang="ar-SA" sz="2400" dirty="0" smtClean="0">
              <a:solidFill>
                <a:prstClr val="black"/>
              </a:solidFill>
              <a:effectLst>
                <a:outerShdw blurRad="38100" dist="38100" dir="2700000" algn="tl">
                  <a:srgbClr val="FFFFFF"/>
                </a:outerShdw>
              </a:effectLst>
              <a:latin typeface="Arial" pitchFamily="34" charset="0"/>
              <a:cs typeface="Arial" pitchFamily="34" charset="0"/>
            </a:endParaRPr>
          </a:p>
          <a:p>
            <a:pPr marL="457200" lvl="0" indent="-457200" algn="just" rtl="1" fontAlgn="base">
              <a:spcBef>
                <a:spcPct val="0"/>
              </a:spcBef>
              <a:spcAft>
                <a:spcPct val="0"/>
              </a:spcAft>
              <a:buFont typeface="Arial" panose="020B0604020202020204" pitchFamily="34" charset="0"/>
              <a:buChar char="•"/>
              <a:defRPr/>
            </a:pPr>
            <a:r>
              <a:rPr lang="ar-SA" sz="2400" dirty="0" smtClean="0">
                <a:solidFill>
                  <a:prstClr val="black"/>
                </a:solidFill>
                <a:effectLst>
                  <a:outerShdw blurRad="38100" dist="38100" dir="2700000" algn="tl">
                    <a:srgbClr val="FFFFFF"/>
                  </a:outerShdw>
                </a:effectLst>
                <a:latin typeface="Arial" pitchFamily="34" charset="0"/>
                <a:cs typeface="Arial" pitchFamily="34" charset="0"/>
              </a:rPr>
              <a:t>.</a:t>
            </a:r>
            <a:endParaRPr lang="ar-SA" sz="2400" dirty="0">
              <a:solidFill>
                <a:prstClr val="black"/>
              </a:solidFill>
              <a:effectLst>
                <a:outerShdw blurRad="38100" dist="38100" dir="2700000" algn="tl">
                  <a:srgbClr val="FFFFFF"/>
                </a:outerShdw>
              </a:effectLst>
              <a:latin typeface="Arial" pitchFamily="34" charset="0"/>
              <a:cs typeface="Arial" pitchFamily="34" charset="0"/>
            </a:endParaRPr>
          </a:p>
        </p:txBody>
      </p:sp>
      <p:sp>
        <p:nvSpPr>
          <p:cNvPr id="23" name="Rectangle 2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IQ" sz="1300" b="1" i="0" u="none" strike="noStrike" cap="none" normalizeH="0" baseline="0" smtClean="0">
                <a:ln>
                  <a:noFill/>
                </a:ln>
                <a:solidFill>
                  <a:schemeClr val="tx1"/>
                </a:solidFill>
                <a:effectLst/>
                <a:latin typeface="Calibri" pitchFamily="34" charset="0"/>
                <a:ea typeface="Calibri" pitchFamily="34" charset="0"/>
                <a:cs typeface="Arial" pitchFamily="34" charset="0"/>
              </a:rPr>
              <a:t>	</a:t>
            </a:r>
            <a:endParaRPr kumimoji="0" lang="ar-IQ"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Rectangle 23"/>
          <p:cNvSpPr>
            <a:spLocks noChangeArrowheads="1"/>
          </p:cNvSpPr>
          <p:nvPr/>
        </p:nvSpPr>
        <p:spPr bwMode="auto">
          <a:xfrm>
            <a:off x="0" y="401107"/>
            <a:ext cx="184731" cy="56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743200" algn="ctr"/>
                <a:tab pos="3114675" algn="l"/>
              </a:tabLst>
            </a:pPr>
            <a:endParaRPr kumimoji="0" lang="ar-IQ" sz="1300" b="1"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43200" algn="ctr"/>
                <a:tab pos="311467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Rectangle 31"/>
          <p:cNvSpPr>
            <a:spLocks noChangeArrowheads="1"/>
          </p:cNvSpPr>
          <p:nvPr/>
        </p:nvSpPr>
        <p:spPr bwMode="auto">
          <a:xfrm>
            <a:off x="1979712" y="1444079"/>
            <a:ext cx="428674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743200" algn="ctr"/>
                <a:tab pos="311467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45523950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500"/>
                                  </p:stCondLst>
                                  <p:childTnLst>
                                    <p:set>
                                      <p:cBhvr>
                                        <p:cTn id="11" dur="1" fill="hold">
                                          <p:stCondLst>
                                            <p:cond delay="0"/>
                                          </p:stCondLst>
                                        </p:cTn>
                                        <p:tgtEl>
                                          <p:spTgt spid="3">
                                            <p:bg/>
                                          </p:spTgt>
                                        </p:tgtEl>
                                        <p:attrNameLst>
                                          <p:attrName>style.visibility</p:attrName>
                                        </p:attrNameLst>
                                      </p:cBhvr>
                                      <p:to>
                                        <p:strVal val="visible"/>
                                      </p:to>
                                    </p:set>
                                    <p:animEffect transition="in" filter="circle(in)">
                                      <p:cBhvr>
                                        <p:cTn id="12" dur="2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79712" y="228600"/>
            <a:ext cx="4392488" cy="1112168"/>
          </a:xfrm>
        </p:spPr>
        <p:style>
          <a:lnRef idx="0">
            <a:schemeClr val="accent5"/>
          </a:lnRef>
          <a:fillRef idx="3">
            <a:schemeClr val="accent5"/>
          </a:fillRef>
          <a:effectRef idx="3">
            <a:schemeClr val="accent5"/>
          </a:effectRef>
          <a:fontRef idx="minor">
            <a:schemeClr val="lt1"/>
          </a:fontRef>
        </p:style>
        <p:txBody>
          <a:bodyPr>
            <a:normAutofit/>
          </a:bodyPr>
          <a:lstStyle/>
          <a:p>
            <a:pPr>
              <a:spcBef>
                <a:spcPct val="50000"/>
              </a:spcBef>
            </a:pPr>
            <a:r>
              <a:rPr lang="ar-SA" altLang="en-US" sz="3200" b="1" dirty="0" smtClean="0">
                <a:solidFill>
                  <a:schemeClr val="tx1"/>
                </a:solidFill>
              </a:rPr>
              <a:t>كشف الارباح المحتجزة</a:t>
            </a:r>
            <a:endParaRPr lang="en-US" altLang="en-US" sz="3200" b="1" dirty="0">
              <a:solidFill>
                <a:schemeClr val="tx1"/>
              </a:solidFill>
            </a:endParaRPr>
          </a:p>
        </p:txBody>
      </p:sp>
      <p:sp>
        <p:nvSpPr>
          <p:cNvPr id="3" name="Subtitle 2"/>
          <p:cNvSpPr>
            <a:spLocks noGrp="1"/>
          </p:cNvSpPr>
          <p:nvPr>
            <p:ph type="subTitle" idx="1"/>
          </p:nvPr>
        </p:nvSpPr>
        <p:spPr>
          <a:xfrm>
            <a:off x="431540" y="1340768"/>
            <a:ext cx="8280920" cy="4937249"/>
          </a:xfrm>
        </p:spPr>
        <p:style>
          <a:lnRef idx="0">
            <a:schemeClr val="accent3"/>
          </a:lnRef>
          <a:fillRef idx="3">
            <a:schemeClr val="accent3"/>
          </a:fillRef>
          <a:effectRef idx="3">
            <a:schemeClr val="accent3"/>
          </a:effectRef>
          <a:fontRef idx="minor">
            <a:schemeClr val="lt1"/>
          </a:fontRef>
        </p:style>
        <p:txBody>
          <a:bodyPr>
            <a:noAutofit/>
          </a:bodyPr>
          <a:lstStyle/>
          <a:p>
            <a:pPr rtl="1"/>
            <a:endParaRPr lang="ar-SA" sz="2400" dirty="0" smtClean="0">
              <a:solidFill>
                <a:schemeClr val="tx1"/>
              </a:solidFill>
            </a:endParaRPr>
          </a:p>
          <a:p>
            <a:pPr algn="just" rtl="1"/>
            <a:r>
              <a:rPr lang="ar-SA" sz="2400" dirty="0">
                <a:solidFill>
                  <a:schemeClr val="tx1"/>
                </a:solidFill>
              </a:rPr>
              <a:t>هو عبارة عن كشف أو تقرير أو بيان يهدف إلى التعرف على </a:t>
            </a:r>
            <a:r>
              <a:rPr lang="ar-SA" sz="2400" dirty="0" smtClean="0">
                <a:solidFill>
                  <a:schemeClr val="tx1"/>
                </a:solidFill>
              </a:rPr>
              <a:t>الارباح المحتجزة للشركة في نهاية فترة زمنية معينة والتوزيعات النقدية، </a:t>
            </a:r>
            <a:r>
              <a:rPr lang="ar-SA" sz="2400" dirty="0">
                <a:solidFill>
                  <a:schemeClr val="tx1"/>
                </a:solidFill>
              </a:rPr>
              <a:t>وذلك بهدف التوصل إلى </a:t>
            </a:r>
            <a:r>
              <a:rPr lang="ar-SA" sz="2400" dirty="0" smtClean="0">
                <a:solidFill>
                  <a:schemeClr val="tx1"/>
                </a:solidFill>
              </a:rPr>
              <a:t>رصيد الارباح المحتجزة في نهاية السنة.</a:t>
            </a:r>
            <a:endParaRPr lang="ar-SA" sz="2400" dirty="0"/>
          </a:p>
          <a:p>
            <a:pPr marL="457200" lvl="0" indent="-457200" algn="just" rtl="1" fontAlgn="base">
              <a:spcBef>
                <a:spcPct val="0"/>
              </a:spcBef>
              <a:spcAft>
                <a:spcPct val="0"/>
              </a:spcAft>
              <a:buFont typeface="Arial" panose="020B0604020202020204" pitchFamily="34" charset="0"/>
              <a:buChar char="•"/>
              <a:defRPr/>
            </a:pPr>
            <a:endParaRPr lang="ar-SA" sz="2400" dirty="0" smtClean="0">
              <a:solidFill>
                <a:prstClr val="black"/>
              </a:solidFill>
              <a:effectLst>
                <a:outerShdw blurRad="38100" dist="38100" dir="2700000" algn="tl">
                  <a:srgbClr val="FFFFFF"/>
                </a:outerShdw>
              </a:effectLst>
              <a:latin typeface="Arial" pitchFamily="34" charset="0"/>
              <a:cs typeface="Arial" pitchFamily="34" charset="0"/>
            </a:endParaRPr>
          </a:p>
          <a:p>
            <a:pPr marL="457200" lvl="0" indent="-457200" algn="just" rtl="1" fontAlgn="base">
              <a:spcBef>
                <a:spcPct val="0"/>
              </a:spcBef>
              <a:spcAft>
                <a:spcPct val="0"/>
              </a:spcAft>
              <a:buFont typeface="Arial" panose="020B0604020202020204" pitchFamily="34" charset="0"/>
              <a:buChar char="•"/>
              <a:defRPr/>
            </a:pPr>
            <a:r>
              <a:rPr lang="ar-SA" sz="2400" dirty="0" smtClean="0">
                <a:solidFill>
                  <a:prstClr val="black"/>
                </a:solidFill>
                <a:effectLst>
                  <a:outerShdw blurRad="38100" dist="38100" dir="2700000" algn="tl">
                    <a:srgbClr val="FFFFFF"/>
                  </a:outerShdw>
                </a:effectLst>
                <a:latin typeface="Arial" pitchFamily="34" charset="0"/>
                <a:cs typeface="Arial" pitchFamily="34" charset="0"/>
              </a:rPr>
              <a:t>.</a:t>
            </a:r>
            <a:endParaRPr lang="ar-SA" sz="2400" dirty="0">
              <a:solidFill>
                <a:prstClr val="black"/>
              </a:solidFill>
              <a:effectLst>
                <a:outerShdw blurRad="38100" dist="38100" dir="2700000" algn="tl">
                  <a:srgbClr val="FFFFFF"/>
                </a:outerShdw>
              </a:effectLst>
              <a:latin typeface="Arial" pitchFamily="34" charset="0"/>
              <a:cs typeface="Arial" pitchFamily="34" charset="0"/>
            </a:endParaRPr>
          </a:p>
        </p:txBody>
      </p:sp>
      <p:sp>
        <p:nvSpPr>
          <p:cNvPr id="23" name="Rectangle 2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IQ" sz="1300" b="1" i="0" u="none" strike="noStrike" cap="none" normalizeH="0" baseline="0" smtClean="0">
                <a:ln>
                  <a:noFill/>
                </a:ln>
                <a:solidFill>
                  <a:schemeClr val="tx1"/>
                </a:solidFill>
                <a:effectLst/>
                <a:latin typeface="Calibri" pitchFamily="34" charset="0"/>
                <a:ea typeface="Calibri" pitchFamily="34" charset="0"/>
                <a:cs typeface="Arial" pitchFamily="34" charset="0"/>
              </a:rPr>
              <a:t>	</a:t>
            </a:r>
            <a:endParaRPr kumimoji="0" lang="ar-IQ"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Rectangle 23"/>
          <p:cNvSpPr>
            <a:spLocks noChangeArrowheads="1"/>
          </p:cNvSpPr>
          <p:nvPr/>
        </p:nvSpPr>
        <p:spPr bwMode="auto">
          <a:xfrm>
            <a:off x="0" y="401107"/>
            <a:ext cx="184731" cy="56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743200" algn="ctr"/>
                <a:tab pos="3114675" algn="l"/>
              </a:tabLst>
            </a:pPr>
            <a:endParaRPr kumimoji="0" lang="ar-IQ" sz="1300" b="1"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43200" algn="ctr"/>
                <a:tab pos="311467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Rectangle 31"/>
          <p:cNvSpPr>
            <a:spLocks noChangeArrowheads="1"/>
          </p:cNvSpPr>
          <p:nvPr/>
        </p:nvSpPr>
        <p:spPr bwMode="auto">
          <a:xfrm>
            <a:off x="1979712" y="1444079"/>
            <a:ext cx="428674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743200" algn="ctr"/>
                <a:tab pos="311467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42460472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500"/>
                                  </p:stCondLst>
                                  <p:childTnLst>
                                    <p:set>
                                      <p:cBhvr>
                                        <p:cTn id="11" dur="1" fill="hold">
                                          <p:stCondLst>
                                            <p:cond delay="0"/>
                                          </p:stCondLst>
                                        </p:cTn>
                                        <p:tgtEl>
                                          <p:spTgt spid="3">
                                            <p:bg/>
                                          </p:spTgt>
                                        </p:tgtEl>
                                        <p:attrNameLst>
                                          <p:attrName>style.visibility</p:attrName>
                                        </p:attrNameLst>
                                      </p:cBhvr>
                                      <p:to>
                                        <p:strVal val="visible"/>
                                      </p:to>
                                    </p:set>
                                    <p:animEffect transition="in" filter="circle(in)">
                                      <p:cBhvr>
                                        <p:cTn id="12" dur="2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0"/>
          </p:nvPr>
        </p:nvSpPr>
        <p:spPr bwMode="auto">
          <a:xfrm>
            <a:off x="4592515" y="6376989"/>
            <a:ext cx="445477"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fld id="{ACAF2A2D-BDDE-4C22-BF4B-509870240DFE}" type="slidenum">
              <a:rPr lang="ar-SA" altLang="en-US" sz="1200" smtClean="0">
                <a:solidFill>
                  <a:schemeClr val="bg1"/>
                </a:solidFill>
              </a:rPr>
              <a:pPr/>
              <a:t>4</a:t>
            </a:fld>
            <a:endParaRPr lang="en-US" altLang="en-US" sz="1200" dirty="0" smtClean="0">
              <a:solidFill>
                <a:schemeClr val="bg1"/>
              </a:solidFill>
            </a:endParaRP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8415" y="1196752"/>
            <a:ext cx="8091880"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66655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fld id="{C983C8CC-DE68-4C95-B527-BA200FC7656F}" type="slidenum">
              <a:rPr lang="ar-SA" altLang="en-US" sz="1200" smtClean="0">
                <a:solidFill>
                  <a:schemeClr val="bg1"/>
                </a:solidFill>
              </a:rPr>
              <a:pPr/>
              <a:t>5</a:t>
            </a:fld>
            <a:endParaRPr lang="en-US" altLang="en-US" sz="1200" smtClean="0">
              <a:solidFill>
                <a:schemeClr val="bg1"/>
              </a:solidFill>
            </a:endParaRPr>
          </a:p>
        </p:txBody>
      </p:sp>
      <p:sp>
        <p:nvSpPr>
          <p:cNvPr id="26628" name="Title 1"/>
          <p:cNvSpPr txBox="1">
            <a:spLocks/>
          </p:cNvSpPr>
          <p:nvPr/>
        </p:nvSpPr>
        <p:spPr bwMode="auto">
          <a:xfrm>
            <a:off x="251520" y="2276872"/>
            <a:ext cx="8214946"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pPr algn="ctr"/>
            <a:r>
              <a:rPr lang="ar-SA" altLang="en-US" sz="4800" b="1" dirty="0">
                <a:solidFill>
                  <a:srgbClr val="C00000"/>
                </a:solidFill>
              </a:rPr>
              <a:t>مع تمنياتي </a:t>
            </a:r>
            <a:endParaRPr lang="ar-SA" altLang="en-US" sz="4800" b="1" dirty="0" smtClean="0">
              <a:solidFill>
                <a:srgbClr val="C00000"/>
              </a:solidFill>
            </a:endParaRPr>
          </a:p>
          <a:p>
            <a:pPr algn="ctr"/>
            <a:r>
              <a:rPr lang="ar-SA" altLang="en-US" sz="4800" b="1" dirty="0" smtClean="0">
                <a:solidFill>
                  <a:srgbClr val="C00000"/>
                </a:solidFill>
              </a:rPr>
              <a:t>للجميع </a:t>
            </a:r>
            <a:r>
              <a:rPr lang="ar-SA" altLang="en-US" sz="4800" b="1" dirty="0">
                <a:solidFill>
                  <a:srgbClr val="C00000"/>
                </a:solidFill>
              </a:rPr>
              <a:t>بالنجاح والتوفيق</a:t>
            </a:r>
          </a:p>
        </p:txBody>
      </p:sp>
    </p:spTree>
    <p:extLst>
      <p:ext uri="{BB962C8B-B14F-4D97-AF65-F5344CB8AC3E}">
        <p14:creationId xmlns:p14="http://schemas.microsoft.com/office/powerpoint/2010/main" val="38761048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868</TotalTime>
  <Words>139</Words>
  <Application>Microsoft Office PowerPoint</Application>
  <PresentationFormat>On-screen Show (4:3)</PresentationFormat>
  <Paragraphs>24</Paragraphs>
  <Slides>5</Slides>
  <Notes>2</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محاضرات مادة المحاسبة المتوسطة لطلبة المرحلة الثانية  قسم المحاسبة  الفصل الثاني : الكشوفات المالية (2)</vt:lpstr>
      <vt:lpstr>الارباح المحتجزة</vt:lpstr>
      <vt:lpstr>كشف الارباح المحتجزة</vt:lpstr>
      <vt:lpstr>PowerPoint Presentation</vt:lpstr>
      <vt:lpstr>PowerPoint Presentation</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تطوير القاعدة المحاسبية العراقية "1" على وفق متطلبات معيار الإبلاغ المالي الدولي  15 IFRS " الإيرادات من العقود من الزبائن" Develop the Iraqi Accounting Rule 1 According to the requirements of International Financial Reporting Standards IFRS 15 "Revenues from Contracts with Customers"</dc:title>
  <dc:creator>win7</dc:creator>
  <cp:lastModifiedBy>Dr. Bushra</cp:lastModifiedBy>
  <cp:revision>72</cp:revision>
  <dcterms:created xsi:type="dcterms:W3CDTF">2017-11-24T16:34:00Z</dcterms:created>
  <dcterms:modified xsi:type="dcterms:W3CDTF">2019-04-02T17:55:48Z</dcterms:modified>
</cp:coreProperties>
</file>