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91" r:id="rId4"/>
    <p:sldId id="282" r:id="rId5"/>
    <p:sldId id="29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dirty="0"/>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E469070-577F-4E41-B5FA-1D9958091967}" type="slidenum">
              <a:rPr lang="ar-SA" altLang="en-US" smtClean="0">
                <a:cs typeface="Arial" pitchFamily="34" charset="0"/>
              </a:rPr>
              <a:pPr/>
              <a:t>4</a:t>
            </a:fld>
            <a:endParaRPr lang="en-US" alt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25FF7E-FFA8-48B7-9091-8A1E3C81D04B}" type="slidenum">
              <a:rPr lang="ar-SA" altLang="en-US" smtClean="0">
                <a:cs typeface="Arial" pitchFamily="34" charset="0"/>
              </a:rPr>
              <a:pPr/>
              <a:t>5</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9724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2268696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55294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dirty="0"/>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 id="214748367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a:t>
            </a:r>
            <a:r>
              <a:rPr lang="ar-SA" sz="4000" b="1" dirty="0" smtClean="0">
                <a:effectLst>
                  <a:outerShdw blurRad="38100" dist="38100" dir="2700000" algn="tl">
                    <a:srgbClr val="000000">
                      <a:alpha val="43137"/>
                    </a:srgbClr>
                  </a:outerShdw>
                </a:effectLst>
              </a:rPr>
              <a:t>ال</a:t>
            </a:r>
            <a:r>
              <a:rPr lang="ar-IQ" sz="4000" b="1" dirty="0" smtClean="0">
                <a:effectLst>
                  <a:outerShdw blurRad="38100" dist="38100" dir="2700000" algn="tl">
                    <a:srgbClr val="000000">
                      <a:alpha val="43137"/>
                    </a:srgbClr>
                  </a:outerShdw>
                </a:effectLst>
              </a:rPr>
              <a:t>محاسبة </a:t>
            </a:r>
            <a:r>
              <a:rPr lang="ar-SA" sz="4000" b="1" dirty="0" smtClean="0">
                <a:effectLst>
                  <a:outerShdw blurRad="38100" dist="38100" dir="2700000" algn="tl">
                    <a:srgbClr val="000000">
                      <a:alpha val="43137"/>
                    </a:srgbClr>
                  </a:outerShdw>
                </a:effectLst>
              </a:rPr>
              <a:t>المتوسطة</a:t>
            </a:r>
            <a:r>
              <a:rPr lang="ar-IQ" sz="4000" b="1" dirty="0" smtClean="0">
                <a:effectLst>
                  <a:outerShdw blurRad="38100" dist="38100" dir="2700000" algn="tl">
                    <a:srgbClr val="000000">
                      <a:alpha val="43137"/>
                    </a:srgbClr>
                  </a:outerShdw>
                </a:effectLst>
              </a:rPr>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a:t>
            </a:r>
            <a:r>
              <a:rPr lang="ar-SA" sz="4000" b="1" dirty="0" smtClean="0">
                <a:effectLst>
                  <a:outerShdw blurRad="38100" dist="38100" dir="2700000" algn="tl">
                    <a:srgbClr val="000000">
                      <a:alpha val="43137"/>
                    </a:srgbClr>
                  </a:outerShdw>
                </a:effectLst>
              </a:rPr>
              <a:t>ني</a:t>
            </a:r>
            <a:r>
              <a:rPr lang="ar-IQ" sz="4000" b="1" dirty="0" smtClean="0">
                <a:effectLst>
                  <a:outerShdw blurRad="38100" dist="38100" dir="2700000" algn="tl">
                    <a:srgbClr val="000000">
                      <a:alpha val="43137"/>
                    </a:srgbClr>
                  </a:outerShdw>
                </a:effectLst>
              </a:rPr>
              <a:t>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ال</a:t>
            </a:r>
            <a:r>
              <a:rPr lang="ar-SA" sz="4000" b="1" dirty="0" smtClean="0">
                <a:effectLst>
                  <a:outerShdw blurRad="38100" dist="38100" dir="2700000" algn="tl">
                    <a:srgbClr val="000000">
                      <a:alpha val="43137"/>
                    </a:srgbClr>
                  </a:outerShdw>
                </a:effectLst>
              </a:rPr>
              <a:t>ثاني</a:t>
            </a:r>
            <a:r>
              <a:rPr lang="ar-IQ" sz="4000" b="1" dirty="0" smtClean="0">
                <a:effectLst>
                  <a:outerShdw blurRad="38100" dist="38100" dir="2700000" algn="tl">
                    <a:srgbClr val="000000">
                      <a:alpha val="43137"/>
                    </a:srgbClr>
                  </a:outerShdw>
                </a:effectLst>
              </a:rPr>
              <a:t> : </a:t>
            </a:r>
            <a:r>
              <a:rPr lang="ar-SA" sz="4000" b="1" dirty="0" smtClean="0">
                <a:effectLst>
                  <a:outerShdw blurRad="38100" dist="38100" dir="2700000" algn="tl">
                    <a:srgbClr val="000000">
                      <a:alpha val="43137"/>
                    </a:srgbClr>
                  </a:outerShdw>
                </a:effectLst>
              </a:rPr>
              <a:t>الكشوفات المالية </a:t>
            </a:r>
            <a:r>
              <a:rPr lang="ar-SA" sz="4000" b="1" dirty="0" smtClean="0">
                <a:effectLst>
                  <a:outerShdw blurRad="38100" dist="38100" dir="2700000" algn="tl">
                    <a:srgbClr val="000000">
                      <a:alpha val="43137"/>
                    </a:srgbClr>
                  </a:outerShdw>
                </a:effectLst>
              </a:rPr>
              <a:t>(2)</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1656184"/>
          </a:xfrm>
        </p:spPr>
        <p:style>
          <a:lnRef idx="1">
            <a:schemeClr val="accent4"/>
          </a:lnRef>
          <a:fillRef idx="2">
            <a:schemeClr val="accent4"/>
          </a:fillRef>
          <a:effectRef idx="1">
            <a:schemeClr val="accent4"/>
          </a:effectRef>
          <a:fontRef idx="minor">
            <a:schemeClr val="dk1"/>
          </a:fontRef>
        </p:style>
        <p:txBody>
          <a:bodyPr/>
          <a:lstStyle/>
          <a:p>
            <a:r>
              <a:rPr lang="ar-SA" sz="2800" b="1" dirty="0" smtClean="0">
                <a:solidFill>
                  <a:schemeClr val="tx2">
                    <a:lumMod val="75000"/>
                  </a:schemeClr>
                </a:solidFill>
                <a:effectLst>
                  <a:outerShdw blurRad="38100" dist="38100" dir="2700000" algn="tl">
                    <a:srgbClr val="000000">
                      <a:alpha val="43137"/>
                    </a:srgbClr>
                  </a:outerShdw>
                </a:effectLst>
              </a:rPr>
              <a:t>م</a:t>
            </a:r>
            <a:r>
              <a:rPr lang="ar-IQ" sz="2800" b="1" dirty="0" smtClean="0">
                <a:solidFill>
                  <a:schemeClr val="tx2">
                    <a:lumMod val="75000"/>
                  </a:schemeClr>
                </a:solidFill>
                <a:effectLst>
                  <a:outerShdw blurRad="38100" dist="38100" dir="2700000" algn="tl">
                    <a:srgbClr val="000000">
                      <a:alpha val="43137"/>
                    </a:srgbClr>
                  </a:outerShdw>
                </a:effectLst>
              </a:rPr>
              <a:t>.د. بشرى </a:t>
            </a:r>
            <a:r>
              <a:rPr lang="ar-SA" sz="2800" b="1" dirty="0" smtClean="0">
                <a:solidFill>
                  <a:schemeClr val="tx2">
                    <a:lumMod val="75000"/>
                  </a:schemeClr>
                </a:solidFill>
                <a:effectLst>
                  <a:outerShdw blurRad="38100" dist="38100" dir="2700000" algn="tl">
                    <a:srgbClr val="000000">
                      <a:alpha val="43137"/>
                    </a:srgbClr>
                  </a:outerShdw>
                </a:effectLst>
              </a:rPr>
              <a:t>فاضل خضير الطائي</a:t>
            </a:r>
            <a:endParaRPr lang="ar-IQ" sz="2800" b="1" dirty="0" smtClean="0">
              <a:solidFill>
                <a:schemeClr val="tx2">
                  <a:lumMod val="75000"/>
                </a:schemeClr>
              </a:solidFill>
              <a:effectLst>
                <a:outerShdw blurRad="38100" dist="38100" dir="2700000" algn="tl">
                  <a:srgbClr val="000000">
                    <a:alpha val="43137"/>
                  </a:srgbClr>
                </a:outerShdw>
              </a:effectLst>
            </a:endParaRPr>
          </a:p>
          <a:p>
            <a:r>
              <a:rPr lang="ar-IQ" sz="2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2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pPr>
              <a:spcBef>
                <a:spcPct val="50000"/>
              </a:spcBef>
            </a:pPr>
            <a:r>
              <a:rPr lang="ar-SA" altLang="en-US" sz="3200" b="1" dirty="0" smtClean="0">
                <a:solidFill>
                  <a:schemeClr val="tx1"/>
                </a:solidFill>
              </a:rPr>
              <a:t>الارباح المحتجزة</a:t>
            </a:r>
            <a:endParaRPr lang="en-US" altLang="en-US" sz="3200" b="1" dirty="0">
              <a:solidFill>
                <a:schemeClr val="tx1"/>
              </a:solidFill>
            </a:endParaRPr>
          </a:p>
        </p:txBody>
      </p:sp>
      <p:sp>
        <p:nvSpPr>
          <p:cNvPr id="3" name="Subtitle 2"/>
          <p:cNvSpPr>
            <a:spLocks noGrp="1"/>
          </p:cNvSpPr>
          <p:nvPr>
            <p:ph type="subTitle" idx="1"/>
          </p:nvPr>
        </p:nvSpPr>
        <p:spPr>
          <a:xfrm>
            <a:off x="431540" y="1340768"/>
            <a:ext cx="8280920" cy="4937249"/>
          </a:xfrm>
        </p:spPr>
        <p:style>
          <a:lnRef idx="0">
            <a:schemeClr val="accent3"/>
          </a:lnRef>
          <a:fillRef idx="3">
            <a:schemeClr val="accent3"/>
          </a:fillRef>
          <a:effectRef idx="3">
            <a:schemeClr val="accent3"/>
          </a:effectRef>
          <a:fontRef idx="minor">
            <a:schemeClr val="lt1"/>
          </a:fontRef>
        </p:style>
        <p:txBody>
          <a:bodyPr>
            <a:noAutofit/>
          </a:bodyPr>
          <a:lstStyle/>
          <a:p>
            <a:pPr rtl="1"/>
            <a:endParaRPr lang="ar-SA" sz="2400" dirty="0" smtClean="0">
              <a:solidFill>
                <a:schemeClr val="tx1"/>
              </a:solidFill>
            </a:endParaRPr>
          </a:p>
          <a:p>
            <a:pPr indent="457200" algn="just" rtl="1">
              <a:spcAft>
                <a:spcPts val="0"/>
              </a:spcAft>
            </a:pPr>
            <a:r>
              <a:rPr lang="ar-SA" sz="2400" dirty="0">
                <a:solidFill>
                  <a:schemeClr val="tx1"/>
                </a:solidFill>
                <a:latin typeface="Times New Roman"/>
                <a:ea typeface="Times New Roman"/>
                <a:cs typeface="Simplified Arabic"/>
              </a:rPr>
              <a:t>الارباح المحتجزة</a:t>
            </a:r>
            <a:r>
              <a:rPr lang="en-US" sz="2400" dirty="0">
                <a:solidFill>
                  <a:schemeClr val="tx1"/>
                </a:solidFill>
                <a:latin typeface="Simplified Arabic"/>
                <a:ea typeface="Times New Roman"/>
              </a:rPr>
              <a:t>Retained Earnings  </a:t>
            </a:r>
            <a:r>
              <a:rPr lang="ar-SA" sz="2400" dirty="0">
                <a:solidFill>
                  <a:schemeClr val="tx1"/>
                </a:solidFill>
                <a:latin typeface="Simplified Arabic"/>
                <a:ea typeface="Times New Roman"/>
              </a:rPr>
              <a:t>هي الارباح غير الموزعة من ارباح السنوات السابقة ويتم حجزها لأغراض التوسعات في المستقبل او لأغراض الحصول على الموجودات او لأسباب اخرى، وتزداد هذه الارباح بمقدار الارباح المتحققة وعلى العكس من ذلك فإنها تنخفض بمقدار الخسائر والتوزيعات، فضلاً عن انها تعدل جراء الخسائر او المكاسب والتسويات التي تخص المدد السابقة بالقيمة الصافية مطروحاً منها مبلغ الضريبة، وفي ادناه كشف </a:t>
            </a:r>
            <a:r>
              <a:rPr lang="ar-IQ" sz="2400" dirty="0">
                <a:solidFill>
                  <a:schemeClr val="tx1"/>
                </a:solidFill>
                <a:latin typeface="Times New Roman"/>
                <a:ea typeface="Times New Roman"/>
                <a:cs typeface="Simplified Arabic"/>
              </a:rPr>
              <a:t>للأرباح المحتجزة.</a:t>
            </a:r>
            <a:endParaRPr lang="en-US" sz="2000" dirty="0">
              <a:solidFill>
                <a:schemeClr val="tx1"/>
              </a:solidFill>
              <a:latin typeface="Times New Roman"/>
              <a:ea typeface="Times New Roman"/>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a:t>
            </a: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pPr>
              <a:spcBef>
                <a:spcPct val="50000"/>
              </a:spcBef>
            </a:pPr>
            <a:r>
              <a:rPr lang="ar-SA" altLang="en-US" sz="3200" b="1" dirty="0" smtClean="0">
                <a:solidFill>
                  <a:schemeClr val="tx1"/>
                </a:solidFill>
              </a:rPr>
              <a:t>كشف الارباح المحتجزة</a:t>
            </a:r>
            <a:endParaRPr lang="en-US" altLang="en-US" sz="3200" b="1" dirty="0">
              <a:solidFill>
                <a:schemeClr val="tx1"/>
              </a:solidFill>
            </a:endParaRPr>
          </a:p>
        </p:txBody>
      </p:sp>
      <p:sp>
        <p:nvSpPr>
          <p:cNvPr id="3" name="Subtitle 2"/>
          <p:cNvSpPr>
            <a:spLocks noGrp="1"/>
          </p:cNvSpPr>
          <p:nvPr>
            <p:ph type="subTitle" idx="1"/>
          </p:nvPr>
        </p:nvSpPr>
        <p:spPr>
          <a:xfrm>
            <a:off x="431540" y="1340768"/>
            <a:ext cx="8280920" cy="4937249"/>
          </a:xfrm>
        </p:spPr>
        <p:style>
          <a:lnRef idx="0">
            <a:schemeClr val="accent3"/>
          </a:lnRef>
          <a:fillRef idx="3">
            <a:schemeClr val="accent3"/>
          </a:fillRef>
          <a:effectRef idx="3">
            <a:schemeClr val="accent3"/>
          </a:effectRef>
          <a:fontRef idx="minor">
            <a:schemeClr val="lt1"/>
          </a:fontRef>
        </p:style>
        <p:txBody>
          <a:bodyPr>
            <a:noAutofit/>
          </a:bodyPr>
          <a:lstStyle/>
          <a:p>
            <a:pPr rtl="1"/>
            <a:endParaRPr lang="ar-SA" sz="2400" dirty="0" smtClean="0">
              <a:solidFill>
                <a:schemeClr val="tx1"/>
              </a:solidFill>
            </a:endParaRPr>
          </a:p>
          <a:p>
            <a:pPr algn="just" rtl="1"/>
            <a:r>
              <a:rPr lang="ar-SA" sz="2400" dirty="0">
                <a:solidFill>
                  <a:schemeClr val="tx1"/>
                </a:solidFill>
              </a:rPr>
              <a:t>هو عبارة عن كشف أو تقرير أو بيان يهدف إلى التعرف على </a:t>
            </a:r>
            <a:r>
              <a:rPr lang="ar-SA" sz="2400" dirty="0" smtClean="0">
                <a:solidFill>
                  <a:schemeClr val="tx1"/>
                </a:solidFill>
              </a:rPr>
              <a:t>الارباح المحتجزة للشركة في نهاية فترة زمنية معينة والتوزيعات النقدية، </a:t>
            </a:r>
            <a:r>
              <a:rPr lang="ar-SA" sz="2400" dirty="0">
                <a:solidFill>
                  <a:schemeClr val="tx1"/>
                </a:solidFill>
              </a:rPr>
              <a:t>وذلك بهدف التوصل إلى </a:t>
            </a:r>
            <a:r>
              <a:rPr lang="ar-SA" sz="2400" dirty="0" smtClean="0">
                <a:solidFill>
                  <a:schemeClr val="tx1"/>
                </a:solidFill>
              </a:rPr>
              <a:t>رصيد الارباح المحتجزة في نهاية السنة.</a:t>
            </a:r>
            <a:endParaRPr lang="ar-SA" sz="2400" dirty="0"/>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a:t>
            </a: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4604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ACAF2A2D-BDDE-4C22-BF4B-509870240DFE}" type="slidenum">
              <a:rPr lang="ar-SA" altLang="en-US" sz="1200" smtClean="0">
                <a:solidFill>
                  <a:schemeClr val="bg1"/>
                </a:solidFill>
              </a:rPr>
              <a:pPr/>
              <a:t>4</a:t>
            </a:fld>
            <a:endParaRPr lang="en-US" altLang="en-US" sz="1200" dirty="0" smtClean="0">
              <a:solidFill>
                <a:schemeClr val="bg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415" y="1196752"/>
            <a:ext cx="809188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66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983C8CC-DE68-4C95-B527-BA200FC7656F}" type="slidenum">
              <a:rPr lang="ar-SA" altLang="en-US" sz="1200" smtClean="0">
                <a:solidFill>
                  <a:schemeClr val="bg1"/>
                </a:solidFill>
              </a:rPr>
              <a:pPr/>
              <a:t>5</a:t>
            </a:fld>
            <a:endParaRPr lang="en-US" altLang="en-US" sz="1200" smtClean="0">
              <a:solidFill>
                <a:schemeClr val="bg1"/>
              </a:solidFill>
            </a:endParaRPr>
          </a:p>
        </p:txBody>
      </p:sp>
      <p:sp>
        <p:nvSpPr>
          <p:cNvPr id="26628" name="Title 1"/>
          <p:cNvSpPr txBox="1">
            <a:spLocks/>
          </p:cNvSpPr>
          <p:nvPr/>
        </p:nvSpPr>
        <p:spPr bwMode="auto">
          <a:xfrm>
            <a:off x="251520" y="2276872"/>
            <a:ext cx="821494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r>
              <a:rPr lang="ar-SA" altLang="en-US" sz="4800" b="1" dirty="0">
                <a:solidFill>
                  <a:srgbClr val="C00000"/>
                </a:solidFill>
              </a:rPr>
              <a:t>مع تمنياتي </a:t>
            </a:r>
            <a:endParaRPr lang="ar-SA" altLang="en-US" sz="4800" b="1" dirty="0" smtClean="0">
              <a:solidFill>
                <a:srgbClr val="C00000"/>
              </a:solidFill>
            </a:endParaRPr>
          </a:p>
          <a:p>
            <a:pPr algn="ctr"/>
            <a:r>
              <a:rPr lang="ar-SA" altLang="en-US" sz="4800" b="1" dirty="0" smtClean="0">
                <a:solidFill>
                  <a:srgbClr val="C00000"/>
                </a:solidFill>
              </a:rPr>
              <a:t>للجميع </a:t>
            </a:r>
            <a:r>
              <a:rPr lang="ar-SA" altLang="en-US" sz="4800" b="1" dirty="0">
                <a:solidFill>
                  <a:srgbClr val="C00000"/>
                </a:solidFill>
              </a:rPr>
              <a:t>بالنجاح والتوفيق</a:t>
            </a:r>
          </a:p>
        </p:txBody>
      </p:sp>
    </p:spTree>
    <p:extLst>
      <p:ext uri="{BB962C8B-B14F-4D97-AF65-F5344CB8AC3E}">
        <p14:creationId xmlns:p14="http://schemas.microsoft.com/office/powerpoint/2010/main" val="387610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868</TotalTime>
  <Words>139</Words>
  <Application>Microsoft Office PowerPoint</Application>
  <PresentationFormat>On-screen Show (4:3)</PresentationFormat>
  <Paragraphs>24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محاضرات مادة المحاسبة المتوسطة لطلبة المرحلة الثانية  قسم المحاسبة  الفصل الثاني : الكشوفات المالية (2)</vt:lpstr>
      <vt:lpstr>الارباح المحتجزة</vt:lpstr>
      <vt:lpstr>كشف الارباح المحتجزة</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Dr. Bushra</cp:lastModifiedBy>
  <cp:revision>72</cp:revision>
  <dcterms:created xsi:type="dcterms:W3CDTF">2017-11-24T16:34:00Z</dcterms:created>
  <dcterms:modified xsi:type="dcterms:W3CDTF">2019-04-02T17:55:48Z</dcterms:modified>
</cp:coreProperties>
</file>