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79" r:id="rId4"/>
    <p:sldId id="291" r:id="rId5"/>
    <p:sldId id="292" r:id="rId6"/>
    <p:sldId id="296" r:id="rId7"/>
    <p:sldId id="297" r:id="rId8"/>
    <p:sldId id="29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7" d="100"/>
          <a:sy n="77" d="100"/>
        </p:scale>
        <p:origin x="-1176" y="210"/>
      </p:cViewPr>
      <p:guideLst>
        <p:guide orient="horz" pos="2160"/>
        <p:guide pos="2880"/>
      </p:guideLst>
    </p:cSldViewPr>
  </p:slideViewPr>
  <p:outlineViewPr>
    <p:cViewPr>
      <p:scale>
        <a:sx n="33" d="100"/>
        <a:sy n="33" d="100"/>
      </p:scale>
      <p:origin x="42" y="140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BD4AC-45D6-4D38-B6CA-43D92B0192BD}" type="datetimeFigureOut">
              <a:rPr lang="en-US" smtClean="0"/>
              <a:t>4/2/2019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E7481-EF57-4E95-91E8-E72AC31C53B2}" type="slidenum">
              <a:rPr lang="en-US" smtClean="0"/>
              <a:t>‹#›</a:t>
            </a:fld>
            <a:endParaRPr lang="en-US" dirty="0"/>
          </a:p>
        </p:txBody>
      </p:sp>
    </p:spTree>
    <p:extLst>
      <p:ext uri="{BB962C8B-B14F-4D97-AF65-F5344CB8AC3E}">
        <p14:creationId xmlns:p14="http://schemas.microsoft.com/office/powerpoint/2010/main" val="3838781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BFE2040-8F3A-4B80-B09B-CB7E7AF06964}" type="slidenum">
              <a:rPr lang="ar-SA" altLang="en-US" smtClean="0">
                <a:cs typeface="Arial" pitchFamily="34" charset="0"/>
              </a:rPr>
              <a:pPr/>
              <a:t>3</a:t>
            </a:fld>
            <a:endParaRPr lang="en-US" altLang="en-US"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525FF7E-FFA8-48B7-9091-8A1E3C81D04B}" type="slidenum">
              <a:rPr lang="ar-SA" altLang="en-US" smtClean="0">
                <a:cs typeface="Arial" pitchFamily="34" charset="0"/>
              </a:rPr>
              <a:pPr/>
              <a:t>8</a:t>
            </a:fld>
            <a:endParaRPr lang="en-US" alt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2503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66180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97244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3589217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55294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09472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25320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77732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81337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174866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39376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402696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94723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5B7DE-5DC8-4A30-82A6-8F652CEE3FC0}" type="datetimeFigureOut">
              <a:rPr lang="en-US" smtClean="0"/>
              <a:t>4/2/2019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DABAA-6B27-4CE4-98EC-E36CE65F4E3B}" type="slidenum">
              <a:rPr lang="en-US" smtClean="0"/>
              <a:t>‹#›</a:t>
            </a:fld>
            <a:endParaRPr lang="en-US" dirty="0"/>
          </a:p>
        </p:txBody>
      </p:sp>
    </p:spTree>
    <p:extLst>
      <p:ext uri="{BB962C8B-B14F-4D97-AF65-F5344CB8AC3E}">
        <p14:creationId xmlns:p14="http://schemas.microsoft.com/office/powerpoint/2010/main" val="249512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7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848872" cy="3312368"/>
          </a:xfrm>
        </p:spPr>
        <p:style>
          <a:lnRef idx="1">
            <a:schemeClr val="accent3"/>
          </a:lnRef>
          <a:fillRef idx="2">
            <a:schemeClr val="accent3"/>
          </a:fillRef>
          <a:effectRef idx="1">
            <a:schemeClr val="accent3"/>
          </a:effectRef>
          <a:fontRef idx="minor">
            <a:schemeClr val="dk1"/>
          </a:fontRef>
        </p:style>
        <p:txBody>
          <a:bodyPr>
            <a:normAutofit/>
          </a:bodyPr>
          <a:lstStyle/>
          <a:p>
            <a:pPr rtl="1">
              <a:lnSpc>
                <a:spcPct val="115000"/>
              </a:lnSpc>
            </a:pPr>
            <a:r>
              <a:rPr lang="ar-IQ" sz="4000" b="1" dirty="0" smtClean="0">
                <a:effectLst>
                  <a:outerShdw blurRad="38100" dist="38100" dir="2700000" algn="tl">
                    <a:srgbClr val="000000">
                      <a:alpha val="43137"/>
                    </a:srgbClr>
                  </a:outerShdw>
                </a:effectLst>
              </a:rPr>
              <a:t>محاضرات مادة </a:t>
            </a:r>
            <a:r>
              <a:rPr lang="ar-SA" sz="4000" b="1" dirty="0" smtClean="0">
                <a:effectLst>
                  <a:outerShdw blurRad="38100" dist="38100" dir="2700000" algn="tl">
                    <a:srgbClr val="000000">
                      <a:alpha val="43137"/>
                    </a:srgbClr>
                  </a:outerShdw>
                </a:effectLst>
              </a:rPr>
              <a:t>ال</a:t>
            </a:r>
            <a:r>
              <a:rPr lang="ar-IQ" sz="4000" b="1" dirty="0" smtClean="0">
                <a:effectLst>
                  <a:outerShdw blurRad="38100" dist="38100" dir="2700000" algn="tl">
                    <a:srgbClr val="000000">
                      <a:alpha val="43137"/>
                    </a:srgbClr>
                  </a:outerShdw>
                </a:effectLst>
              </a:rPr>
              <a:t>محاسبة </a:t>
            </a:r>
            <a:r>
              <a:rPr lang="ar-SA" sz="4000" b="1" dirty="0" smtClean="0">
                <a:effectLst>
                  <a:outerShdw blurRad="38100" dist="38100" dir="2700000" algn="tl">
                    <a:srgbClr val="000000">
                      <a:alpha val="43137"/>
                    </a:srgbClr>
                  </a:outerShdw>
                </a:effectLst>
              </a:rPr>
              <a:t>المتوسطة</a:t>
            </a:r>
            <a:r>
              <a:rPr lang="ar-IQ" sz="4000" b="1" dirty="0" smtClean="0">
                <a:effectLst>
                  <a:outerShdw blurRad="38100" dist="38100" dir="2700000" algn="tl">
                    <a:srgbClr val="000000">
                      <a:alpha val="43137"/>
                    </a:srgbClr>
                  </a:outerShdw>
                </a:effectLst>
              </a:rPr>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لطلبة المرحلة الثا</a:t>
            </a:r>
            <a:r>
              <a:rPr lang="ar-SA" sz="4000" b="1" dirty="0" smtClean="0">
                <a:effectLst>
                  <a:outerShdw blurRad="38100" dist="38100" dir="2700000" algn="tl">
                    <a:srgbClr val="000000">
                      <a:alpha val="43137"/>
                    </a:srgbClr>
                  </a:outerShdw>
                </a:effectLst>
              </a:rPr>
              <a:t>ني</a:t>
            </a:r>
            <a:r>
              <a:rPr lang="ar-IQ" sz="4000" b="1" dirty="0" smtClean="0">
                <a:effectLst>
                  <a:outerShdw blurRad="38100" dist="38100" dir="2700000" algn="tl">
                    <a:srgbClr val="000000">
                      <a:alpha val="43137"/>
                    </a:srgbClr>
                  </a:outerShdw>
                </a:effectLst>
              </a:rPr>
              <a:t>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قسم المحاسبة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الفصل </a:t>
            </a:r>
            <a:r>
              <a:rPr lang="ar-IQ" sz="4000" b="1" dirty="0" smtClean="0">
                <a:effectLst>
                  <a:outerShdw blurRad="38100" dist="38100" dir="2700000" algn="tl">
                    <a:srgbClr val="000000">
                      <a:alpha val="43137"/>
                    </a:srgbClr>
                  </a:outerShdw>
                </a:effectLst>
              </a:rPr>
              <a:t>ال</a:t>
            </a:r>
            <a:r>
              <a:rPr lang="ar-SA" sz="4000" b="1" dirty="0" smtClean="0">
                <a:effectLst>
                  <a:outerShdw blurRad="38100" dist="38100" dir="2700000" algn="tl">
                    <a:srgbClr val="000000">
                      <a:alpha val="43137"/>
                    </a:srgbClr>
                  </a:outerShdw>
                </a:effectLst>
              </a:rPr>
              <a:t>سادس</a:t>
            </a:r>
            <a:r>
              <a:rPr lang="ar-IQ" sz="4000" b="1" dirty="0" smtClean="0">
                <a:effectLst>
                  <a:outerShdw blurRad="38100" dist="38100" dir="2700000" algn="tl">
                    <a:srgbClr val="000000">
                      <a:alpha val="43137"/>
                    </a:srgbClr>
                  </a:outerShdw>
                </a:effectLst>
              </a:rPr>
              <a:t> </a:t>
            </a:r>
            <a:r>
              <a:rPr lang="ar-IQ" sz="4000" b="1" dirty="0" smtClean="0">
                <a:effectLst>
                  <a:outerShdw blurRad="38100" dist="38100" dir="2700000" algn="tl">
                    <a:srgbClr val="000000">
                      <a:alpha val="43137"/>
                    </a:srgbClr>
                  </a:outerShdw>
                </a:effectLst>
              </a:rPr>
              <a:t>: </a:t>
            </a:r>
            <a:r>
              <a:rPr lang="ar-SA" sz="4000" b="1" dirty="0" smtClean="0">
                <a:effectLst>
                  <a:outerShdw blurRad="38100" dist="38100" dir="2700000" algn="tl">
                    <a:srgbClr val="000000">
                      <a:alpha val="43137"/>
                    </a:srgbClr>
                  </a:outerShdw>
                </a:effectLst>
              </a:rPr>
              <a:t>المخزون السلعي</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03648" y="4293096"/>
            <a:ext cx="6400800" cy="1656184"/>
          </a:xfrm>
        </p:spPr>
        <p:style>
          <a:lnRef idx="1">
            <a:schemeClr val="accent4"/>
          </a:lnRef>
          <a:fillRef idx="2">
            <a:schemeClr val="accent4"/>
          </a:fillRef>
          <a:effectRef idx="1">
            <a:schemeClr val="accent4"/>
          </a:effectRef>
          <a:fontRef idx="minor">
            <a:schemeClr val="dk1"/>
          </a:fontRef>
        </p:style>
        <p:txBody>
          <a:bodyPr/>
          <a:lstStyle/>
          <a:p>
            <a:r>
              <a:rPr lang="ar-SA" sz="2800" b="1" dirty="0" smtClean="0">
                <a:solidFill>
                  <a:schemeClr val="tx2">
                    <a:lumMod val="75000"/>
                  </a:schemeClr>
                </a:solidFill>
                <a:effectLst>
                  <a:outerShdw blurRad="38100" dist="38100" dir="2700000" algn="tl">
                    <a:srgbClr val="000000">
                      <a:alpha val="43137"/>
                    </a:srgbClr>
                  </a:outerShdw>
                </a:effectLst>
              </a:rPr>
              <a:t>م</a:t>
            </a:r>
            <a:r>
              <a:rPr lang="ar-IQ" sz="2800" b="1" dirty="0" smtClean="0">
                <a:solidFill>
                  <a:schemeClr val="tx2">
                    <a:lumMod val="75000"/>
                  </a:schemeClr>
                </a:solidFill>
                <a:effectLst>
                  <a:outerShdw blurRad="38100" dist="38100" dir="2700000" algn="tl">
                    <a:srgbClr val="000000">
                      <a:alpha val="43137"/>
                    </a:srgbClr>
                  </a:outerShdw>
                </a:effectLst>
              </a:rPr>
              <a:t>.د. بشرى </a:t>
            </a:r>
            <a:r>
              <a:rPr lang="ar-SA" sz="2800" b="1" dirty="0" smtClean="0">
                <a:solidFill>
                  <a:schemeClr val="tx2">
                    <a:lumMod val="75000"/>
                  </a:schemeClr>
                </a:solidFill>
                <a:effectLst>
                  <a:outerShdw blurRad="38100" dist="38100" dir="2700000" algn="tl">
                    <a:srgbClr val="000000">
                      <a:alpha val="43137"/>
                    </a:srgbClr>
                  </a:outerShdw>
                </a:effectLst>
              </a:rPr>
              <a:t>فاضل خضير الطائي</a:t>
            </a:r>
            <a:endParaRPr lang="ar-IQ" sz="2800" b="1" dirty="0" smtClean="0">
              <a:solidFill>
                <a:schemeClr val="tx2">
                  <a:lumMod val="75000"/>
                </a:schemeClr>
              </a:solidFill>
              <a:effectLst>
                <a:outerShdw blurRad="38100" dist="38100" dir="2700000" algn="tl">
                  <a:srgbClr val="000000">
                    <a:alpha val="43137"/>
                  </a:srgbClr>
                </a:outerShdw>
              </a:effectLst>
            </a:endParaRPr>
          </a:p>
          <a:p>
            <a:r>
              <a:rPr lang="ar-IQ" sz="2800" b="1" dirty="0" smtClean="0">
                <a:solidFill>
                  <a:schemeClr val="tx2">
                    <a:lumMod val="75000"/>
                  </a:schemeClr>
                </a:solidFill>
                <a:effectLst>
                  <a:outerShdw blurRad="38100" dist="38100" dir="2700000" algn="tl">
                    <a:srgbClr val="000000">
                      <a:alpha val="43137"/>
                    </a:srgbClr>
                  </a:outerShdw>
                </a:effectLst>
              </a:rPr>
              <a:t>جامعة بغداد </a:t>
            </a:r>
          </a:p>
          <a:p>
            <a:r>
              <a:rPr lang="ar-IQ" sz="2800" b="1" dirty="0" smtClean="0">
                <a:solidFill>
                  <a:schemeClr val="tx2">
                    <a:lumMod val="75000"/>
                  </a:schemeClr>
                </a:solidFill>
                <a:effectLst>
                  <a:outerShdw blurRad="38100" dist="38100" dir="2700000" algn="tl">
                    <a:srgbClr val="000000">
                      <a:alpha val="43137"/>
                    </a:srgbClr>
                  </a:outerShdw>
                </a:effectLst>
              </a:rPr>
              <a:t>كلية الإدارة والاقتصاد – قسم المحاسبة</a:t>
            </a:r>
          </a:p>
          <a:p>
            <a:endParaRPr lang="ar-IQ" sz="2800" b="1" dirty="0" smtClean="0">
              <a:solidFill>
                <a:schemeClr val="tx2">
                  <a:lumMod val="75000"/>
                </a:schemeClr>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76551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28600"/>
            <a:ext cx="4392488" cy="1112168"/>
          </a:xfrm>
        </p:spPr>
        <p:style>
          <a:lnRef idx="0">
            <a:schemeClr val="accent5"/>
          </a:lnRef>
          <a:fillRef idx="3">
            <a:schemeClr val="accent5"/>
          </a:fillRef>
          <a:effectRef idx="3">
            <a:schemeClr val="accent5"/>
          </a:effectRef>
          <a:fontRef idx="minor">
            <a:schemeClr val="lt1"/>
          </a:fontRef>
        </p:style>
        <p:txBody>
          <a:bodyPr>
            <a:normAutofit/>
          </a:bodyPr>
          <a:lstStyle/>
          <a:p>
            <a:r>
              <a:rPr lang="ar-SA" sz="3200" dirty="0">
                <a:solidFill>
                  <a:schemeClr val="tx1"/>
                </a:solidFill>
                <a:cs typeface="Traditional Arabic" pitchFamily="18" charset="-78"/>
              </a:rPr>
              <a:t>المخزون السلعــــــــــــــــــــــي</a:t>
            </a:r>
          </a:p>
        </p:txBody>
      </p:sp>
      <p:sp>
        <p:nvSpPr>
          <p:cNvPr id="3" name="Subtitle 2"/>
          <p:cNvSpPr>
            <a:spLocks noGrp="1"/>
          </p:cNvSpPr>
          <p:nvPr>
            <p:ph type="subTitle" idx="1"/>
          </p:nvPr>
        </p:nvSpPr>
        <p:spPr>
          <a:xfrm>
            <a:off x="431540" y="1423882"/>
            <a:ext cx="8280920" cy="4937249"/>
          </a:xfrm>
        </p:spPr>
        <p:style>
          <a:lnRef idx="0">
            <a:schemeClr val="accent3"/>
          </a:lnRef>
          <a:fillRef idx="3">
            <a:schemeClr val="accent3"/>
          </a:fillRef>
          <a:effectRef idx="3">
            <a:schemeClr val="accent3"/>
          </a:effectRef>
          <a:fontRef idx="minor">
            <a:schemeClr val="lt1"/>
          </a:fontRef>
        </p:style>
        <p:txBody>
          <a:bodyPr>
            <a:noAutofit/>
          </a:bodyPr>
          <a:lstStyle/>
          <a:p>
            <a:pPr lvl="0" algn="r" rtl="1" fontAlgn="base">
              <a:spcBef>
                <a:spcPct val="0"/>
              </a:spcBef>
              <a:spcAft>
                <a:spcPct val="0"/>
              </a:spcAft>
            </a:pPr>
            <a:r>
              <a:rPr lang="ar-SA" sz="2800" dirty="0">
                <a:solidFill>
                  <a:srgbClr val="006699"/>
                </a:solidFill>
                <a:latin typeface="Arial" pitchFamily="34" charset="0"/>
                <a:cs typeface="Arial" pitchFamily="34" charset="0"/>
              </a:rPr>
              <a:t>يعتبر أحد عناصر الأصول المتداولة ويعتبر أكبر الأصول المتداولة في بعض المنشئات التجارية لأنه أساس عمل المنشأة فمن خلال المتاجرة في المخزون السلعي نستطيع تحقيق الأرباح</a:t>
            </a:r>
          </a:p>
          <a:p>
            <a:pPr lvl="0" algn="r" rtl="1" fontAlgn="base">
              <a:spcBef>
                <a:spcPct val="0"/>
              </a:spcBef>
              <a:spcAft>
                <a:spcPct val="0"/>
              </a:spcAft>
            </a:pPr>
            <a:endParaRPr lang="en-US" sz="2800" dirty="0">
              <a:solidFill>
                <a:srgbClr val="006699"/>
              </a:solidFill>
              <a:latin typeface="Arial" pitchFamily="34" charset="0"/>
              <a:cs typeface="Arial" pitchFamily="34" charset="0"/>
            </a:endParaRPr>
          </a:p>
          <a:p>
            <a:pPr lvl="0" algn="r" rtl="1" fontAlgn="base">
              <a:spcBef>
                <a:spcPct val="0"/>
              </a:spcBef>
              <a:spcAft>
                <a:spcPct val="0"/>
              </a:spcAft>
            </a:pPr>
            <a:r>
              <a:rPr lang="ar-SA" sz="2800" b="1" dirty="0">
                <a:solidFill>
                  <a:srgbClr val="006699"/>
                </a:solidFill>
                <a:latin typeface="Arial" pitchFamily="34" charset="0"/>
                <a:cs typeface="Arial" pitchFamily="34" charset="0"/>
              </a:rPr>
              <a:t>تعريف المخزون السلعي في المنشئات التجارية :</a:t>
            </a:r>
            <a:endParaRPr lang="en-US" sz="2800" dirty="0">
              <a:solidFill>
                <a:srgbClr val="006699"/>
              </a:solidFill>
              <a:latin typeface="Arial" pitchFamily="34" charset="0"/>
              <a:cs typeface="Arial" pitchFamily="34" charset="0"/>
            </a:endParaRPr>
          </a:p>
          <a:p>
            <a:pPr lvl="0" algn="r" rtl="1" fontAlgn="base">
              <a:spcBef>
                <a:spcPct val="0"/>
              </a:spcBef>
              <a:spcAft>
                <a:spcPct val="0"/>
              </a:spcAft>
            </a:pPr>
            <a:r>
              <a:rPr lang="ar-SA" sz="2800" dirty="0">
                <a:solidFill>
                  <a:srgbClr val="006699"/>
                </a:solidFill>
                <a:latin typeface="Arial" pitchFamily="34" charset="0"/>
                <a:cs typeface="Arial" pitchFamily="34" charset="0"/>
              </a:rPr>
              <a:t>هو كل ماتملكه المنشأة من بضائع مشتراة بغرض إعادة بيعها </a:t>
            </a:r>
          </a:p>
          <a:p>
            <a:pPr marL="457200" lvl="0" indent="-457200" algn="just" rtl="1" fontAlgn="base">
              <a:spcBef>
                <a:spcPct val="0"/>
              </a:spcBef>
              <a:spcAft>
                <a:spcPct val="0"/>
              </a:spcAft>
              <a:buFont typeface="Arial" panose="020B0604020202020204" pitchFamily="34" charset="0"/>
              <a:buChar char="•"/>
              <a:defRPr/>
            </a:pP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endParaRPr lang="ar-SA" sz="2400" dirty="0" smtClean="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a:t>
            </a: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p:txBody>
      </p:sp>
      <p:sp>
        <p:nvSpPr>
          <p:cNvPr id="23"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3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0" y="401107"/>
            <a:ext cx="1847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ar-IQ" sz="13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1"/>
          <p:cNvSpPr>
            <a:spLocks noChangeArrowheads="1"/>
          </p:cNvSpPr>
          <p:nvPr/>
        </p:nvSpPr>
        <p:spPr bwMode="auto">
          <a:xfrm>
            <a:off x="1979712" y="1444079"/>
            <a:ext cx="42867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55239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50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7A0F52D1-FDF0-4C3C-86BC-6000DC5A498F}" type="slidenum">
              <a:rPr lang="ar-SA" altLang="en-US" sz="1200" smtClean="0">
                <a:solidFill>
                  <a:schemeClr val="bg1"/>
                </a:solidFill>
              </a:rPr>
              <a:pPr/>
              <a:t>3</a:t>
            </a:fld>
            <a:endParaRPr lang="en-US" altLang="en-US" sz="1200" dirty="0" smtClean="0">
              <a:solidFill>
                <a:schemeClr val="bg1"/>
              </a:solidFill>
            </a:endParaRPr>
          </a:p>
        </p:txBody>
      </p:sp>
      <p:sp>
        <p:nvSpPr>
          <p:cNvPr id="21508" name="Text Box 6"/>
          <p:cNvSpPr txBox="1">
            <a:spLocks noChangeArrowheads="1"/>
          </p:cNvSpPr>
          <p:nvPr/>
        </p:nvSpPr>
        <p:spPr bwMode="auto">
          <a:xfrm>
            <a:off x="451339" y="908051"/>
            <a:ext cx="8374674" cy="523220"/>
          </a:xfrm>
          <a:prstGeom prst="rect">
            <a:avLst/>
          </a:prstGeom>
          <a:solidFill>
            <a:schemeClr val="accent1"/>
          </a:solidFill>
          <a:ln w="9525">
            <a:solidFill>
              <a:schemeClr val="tx2"/>
            </a:solidFill>
            <a:miter lim="800000"/>
            <a:headEnd/>
            <a:tailEnd/>
          </a:ln>
          <a:effectLst>
            <a:outerShdw sx="999" sy="999" algn="ctr" rotWithShape="0">
              <a:srgbClr val="808080"/>
            </a:outerShdw>
          </a:effectLst>
        </p:spPr>
        <p:txBody>
          <a:bodyPr>
            <a:spAutoFit/>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lvl="0" algn="just" rtl="1" fontAlgn="base">
              <a:spcBef>
                <a:spcPct val="0"/>
              </a:spcBef>
              <a:spcAft>
                <a:spcPct val="0"/>
              </a:spcAft>
              <a:tabLst>
                <a:tab pos="457200" algn="l"/>
              </a:tabLst>
            </a:pPr>
            <a:r>
              <a:rPr lang="ar-SA" sz="2800" b="1" dirty="0">
                <a:solidFill>
                  <a:schemeClr val="tx1"/>
                </a:solidFill>
                <a:latin typeface="Arial" pitchFamily="34" charset="0"/>
              </a:rPr>
              <a:t>مايشمله المخزون </a:t>
            </a:r>
            <a:r>
              <a:rPr lang="ar-SA" sz="2800" b="1" dirty="0" smtClean="0">
                <a:solidFill>
                  <a:schemeClr val="tx1"/>
                </a:solidFill>
                <a:latin typeface="Arial" pitchFamily="34" charset="0"/>
              </a:rPr>
              <a:t>السلعي</a:t>
            </a:r>
            <a:endParaRPr lang="en-US" sz="2800" dirty="0">
              <a:solidFill>
                <a:srgbClr val="006699"/>
              </a:solidFill>
              <a:latin typeface="Arial" pitchFamily="34" charset="0"/>
            </a:endParaRPr>
          </a:p>
        </p:txBody>
      </p:sp>
      <p:sp>
        <p:nvSpPr>
          <p:cNvPr id="2" name="Rectangle 1"/>
          <p:cNvSpPr/>
          <p:nvPr/>
        </p:nvSpPr>
        <p:spPr>
          <a:xfrm>
            <a:off x="451339" y="1641476"/>
            <a:ext cx="8374674" cy="6001643"/>
          </a:xfrm>
          <a:prstGeom prst="rect">
            <a:avLst/>
          </a:prstGeom>
        </p:spPr>
        <p:txBody>
          <a:bodyPr>
            <a:spAutoFit/>
          </a:bodyPr>
          <a:lstStyle/>
          <a:p>
            <a:pPr lvl="0" algn="just" rtl="1" fontAlgn="base">
              <a:spcBef>
                <a:spcPct val="0"/>
              </a:spcBef>
              <a:spcAft>
                <a:spcPct val="0"/>
              </a:spcAft>
              <a:tabLst>
                <a:tab pos="457200" algn="l"/>
              </a:tabLst>
            </a:pPr>
            <a:r>
              <a:rPr lang="ar-SA" sz="2400" dirty="0" smtClean="0">
                <a:effectLst>
                  <a:outerShdw blurRad="38100" dist="38100" dir="2700000" algn="tl">
                    <a:srgbClr val="FFFFFF"/>
                  </a:outerShdw>
                </a:effectLst>
              </a:rPr>
              <a:t>1- </a:t>
            </a:r>
            <a:r>
              <a:rPr lang="ar-SA" sz="2400" dirty="0" smtClean="0">
                <a:latin typeface="Arial" pitchFamily="34" charset="0"/>
                <a:cs typeface="Arial" pitchFamily="34" charset="0"/>
              </a:rPr>
              <a:t>كل ماتملكه الشركة </a:t>
            </a:r>
            <a:r>
              <a:rPr lang="ar-SA" sz="2400" dirty="0">
                <a:latin typeface="Arial" pitchFamily="34" charset="0"/>
                <a:cs typeface="Arial" pitchFamily="34" charset="0"/>
              </a:rPr>
              <a:t>في المخازن أو معارضها .</a:t>
            </a:r>
            <a:endParaRPr lang="en-US" sz="2400" dirty="0">
              <a:latin typeface="Arial" pitchFamily="34" charset="0"/>
              <a:cs typeface="Arial" pitchFamily="34" charset="0"/>
            </a:endParaRPr>
          </a:p>
          <a:p>
            <a:pPr lvl="0" algn="just" rtl="1" fontAlgn="base">
              <a:spcBef>
                <a:spcPct val="0"/>
              </a:spcBef>
              <a:spcAft>
                <a:spcPct val="0"/>
              </a:spcAft>
              <a:tabLst>
                <a:tab pos="457200" algn="l"/>
              </a:tabLst>
            </a:pPr>
            <a:r>
              <a:rPr lang="ar-SA" sz="2400" dirty="0" smtClean="0">
                <a:latin typeface="Arial" pitchFamily="34" charset="0"/>
                <a:cs typeface="Arial" pitchFamily="34" charset="0"/>
              </a:rPr>
              <a:t>2- البضائع </a:t>
            </a:r>
            <a:r>
              <a:rPr lang="ar-SA" sz="2400" dirty="0">
                <a:latin typeface="Arial" pitchFamily="34" charset="0"/>
                <a:cs typeface="Arial" pitchFamily="34" charset="0"/>
              </a:rPr>
              <a:t>التي تقوم بشرائها </a:t>
            </a:r>
            <a:r>
              <a:rPr lang="ar-SA" sz="2400" dirty="0" smtClean="0">
                <a:latin typeface="Arial" pitchFamily="34" charset="0"/>
                <a:cs typeface="Arial" pitchFamily="34" charset="0"/>
              </a:rPr>
              <a:t>الشركة </a:t>
            </a:r>
            <a:endParaRPr lang="en-US" sz="2400" dirty="0">
              <a:latin typeface="Arial" pitchFamily="34" charset="0"/>
              <a:cs typeface="Arial" pitchFamily="34" charset="0"/>
            </a:endParaRPr>
          </a:p>
          <a:p>
            <a:pPr lvl="0" algn="just" rtl="1" fontAlgn="base">
              <a:spcBef>
                <a:spcPct val="0"/>
              </a:spcBef>
              <a:spcAft>
                <a:spcPct val="0"/>
              </a:spcAft>
              <a:tabLst>
                <a:tab pos="457200" algn="l"/>
              </a:tabLst>
            </a:pPr>
            <a:r>
              <a:rPr lang="ar-SA" sz="2400" dirty="0">
                <a:latin typeface="Arial" pitchFamily="34" charset="0"/>
                <a:cs typeface="Arial" pitchFamily="34" charset="0"/>
              </a:rPr>
              <a:t> </a:t>
            </a:r>
            <a:r>
              <a:rPr lang="ar-SA" sz="2400" dirty="0" smtClean="0">
                <a:latin typeface="Arial" pitchFamily="34" charset="0"/>
                <a:cs typeface="Arial" pitchFamily="34" charset="0"/>
              </a:rPr>
              <a:t>أ- إذا </a:t>
            </a:r>
            <a:r>
              <a:rPr lang="ar-SA" sz="2400" dirty="0">
                <a:latin typeface="Arial" pitchFamily="34" charset="0"/>
                <a:cs typeface="Arial" pitchFamily="34" charset="0"/>
              </a:rPr>
              <a:t>كانت </a:t>
            </a:r>
            <a:r>
              <a:rPr lang="ar-SA" sz="2400" dirty="0" smtClean="0">
                <a:latin typeface="Arial" pitchFamily="34" charset="0"/>
                <a:cs typeface="Arial" pitchFamily="34" charset="0"/>
              </a:rPr>
              <a:t>الشركة </a:t>
            </a:r>
            <a:r>
              <a:rPr lang="ar-SA" sz="2400" dirty="0">
                <a:latin typeface="Arial" pitchFamily="34" charset="0"/>
                <a:cs typeface="Arial" pitchFamily="34" charset="0"/>
              </a:rPr>
              <a:t>تتحمل مصاريف النقل أو الشحن  تعتبر البضائع التي بالطريق ملكها ولابد من إظهارها ضمن المخزون السلعي .</a:t>
            </a:r>
            <a:endParaRPr lang="en-US" sz="2400" dirty="0">
              <a:latin typeface="Arial" pitchFamily="34" charset="0"/>
              <a:cs typeface="Arial" pitchFamily="34" charset="0"/>
            </a:endParaRPr>
          </a:p>
          <a:p>
            <a:pPr lvl="0" algn="just" rtl="1" fontAlgn="base">
              <a:spcBef>
                <a:spcPct val="0"/>
              </a:spcBef>
              <a:spcAft>
                <a:spcPct val="0"/>
              </a:spcAft>
              <a:tabLst>
                <a:tab pos="457200" algn="l"/>
              </a:tabLst>
            </a:pPr>
            <a:r>
              <a:rPr lang="ar-SA" sz="2400" dirty="0">
                <a:latin typeface="Arial" pitchFamily="34" charset="0"/>
                <a:cs typeface="Arial" pitchFamily="34" charset="0"/>
              </a:rPr>
              <a:t> </a:t>
            </a:r>
            <a:r>
              <a:rPr lang="ar-SA" sz="2400" dirty="0" smtClean="0">
                <a:latin typeface="Arial" pitchFamily="34" charset="0"/>
                <a:cs typeface="Arial" pitchFamily="34" charset="0"/>
              </a:rPr>
              <a:t>ب- </a:t>
            </a:r>
            <a:r>
              <a:rPr lang="ar-SA" sz="2400" dirty="0">
                <a:latin typeface="Arial" pitchFamily="34" charset="0"/>
                <a:cs typeface="Arial" pitchFamily="34" charset="0"/>
              </a:rPr>
              <a:t>إذا كان البائع هو من يتحمل مصاريف النقل أوالشحن فلا تعتبر البضائع التي بالطريق ملك </a:t>
            </a:r>
            <a:r>
              <a:rPr lang="ar-SA" sz="2400" dirty="0" smtClean="0">
                <a:latin typeface="Arial" pitchFamily="34" charset="0"/>
                <a:cs typeface="Arial" pitchFamily="34" charset="0"/>
              </a:rPr>
              <a:t>للشركة </a:t>
            </a:r>
            <a:r>
              <a:rPr lang="ar-SA" sz="2400" dirty="0">
                <a:latin typeface="Arial" pitchFamily="34" charset="0"/>
                <a:cs typeface="Arial" pitchFamily="34" charset="0"/>
              </a:rPr>
              <a:t>حتى تدخل مخازنها </a:t>
            </a:r>
            <a:r>
              <a:rPr lang="ar-SA" sz="2400" dirty="0" smtClean="0">
                <a:latin typeface="Arial" pitchFamily="34" charset="0"/>
                <a:cs typeface="Arial" pitchFamily="34" charset="0"/>
              </a:rPr>
              <a:t>.</a:t>
            </a:r>
          </a:p>
          <a:p>
            <a:pPr algn="just" rtl="1">
              <a:tabLst>
                <a:tab pos="457200" algn="l"/>
              </a:tabLst>
            </a:pPr>
            <a:r>
              <a:rPr lang="ar-SA" sz="2400" dirty="0">
                <a:latin typeface="Arial" pitchFamily="34" charset="0"/>
              </a:rPr>
              <a:t>3-البضائع التي تقوم </a:t>
            </a:r>
            <a:r>
              <a:rPr lang="ar-SA" sz="2400" dirty="0" smtClean="0">
                <a:latin typeface="Arial" pitchFamily="34" charset="0"/>
              </a:rPr>
              <a:t>الشركة </a:t>
            </a:r>
            <a:r>
              <a:rPr lang="ar-SA" sz="2400" dirty="0">
                <a:latin typeface="Arial" pitchFamily="34" charset="0"/>
              </a:rPr>
              <a:t>ببيعها </a:t>
            </a:r>
            <a:endParaRPr lang="en-US" sz="2400" dirty="0">
              <a:latin typeface="Arial" pitchFamily="34" charset="0"/>
            </a:endParaRPr>
          </a:p>
          <a:p>
            <a:pPr algn="just" rtl="1">
              <a:tabLst>
                <a:tab pos="457200" algn="l"/>
              </a:tabLst>
            </a:pPr>
            <a:r>
              <a:rPr lang="ar-SA" sz="2400" dirty="0">
                <a:latin typeface="Arial" pitchFamily="34" charset="0"/>
              </a:rPr>
              <a:t> </a:t>
            </a:r>
            <a:r>
              <a:rPr lang="ar-SA" sz="2400" dirty="0" smtClean="0">
                <a:latin typeface="Arial" pitchFamily="34" charset="0"/>
              </a:rPr>
              <a:t>أ- إذا </a:t>
            </a:r>
            <a:r>
              <a:rPr lang="ar-SA" sz="2400" dirty="0">
                <a:latin typeface="Arial" pitchFamily="34" charset="0"/>
              </a:rPr>
              <a:t>كانت هي من تتحمل مصاريف النقل والشحن فتعتبر البضائع التي بالطريق مازالت ملك لها حتى تصل مستودعات المشتري ولابد أن تظهر ضمن مخزونها السلعي .</a:t>
            </a:r>
            <a:endParaRPr lang="en-US" sz="2400" dirty="0">
              <a:latin typeface="Arial" pitchFamily="34" charset="0"/>
            </a:endParaRPr>
          </a:p>
          <a:p>
            <a:pPr algn="r" rtl="1">
              <a:tabLst>
                <a:tab pos="457200" algn="l"/>
              </a:tabLst>
            </a:pPr>
            <a:r>
              <a:rPr lang="ar-SA" sz="2400" dirty="0" smtClean="0">
                <a:latin typeface="Arial" pitchFamily="34" charset="0"/>
              </a:rPr>
              <a:t>ب- إذاكان </a:t>
            </a:r>
            <a:r>
              <a:rPr lang="ar-SA" sz="2400" dirty="0">
                <a:latin typeface="Arial" pitchFamily="34" charset="0"/>
              </a:rPr>
              <a:t>المشتري يتحمل مصاريف النقل والشحن فتعتبر البضائع التي بالطريق ملك له ولاتظهر ضمن المخزون السلعي للمنشأة .</a:t>
            </a:r>
            <a:endParaRPr lang="en-US" sz="2400" dirty="0">
              <a:latin typeface="Arial" pitchFamily="34" charset="0"/>
            </a:endParaRPr>
          </a:p>
          <a:p>
            <a:pPr algn="ctr" eaLnBrk="0" hangingPunct="0">
              <a:tabLst>
                <a:tab pos="457200" algn="l"/>
              </a:tabLst>
            </a:pPr>
            <a:endParaRPr lang="en-US" sz="2400" dirty="0">
              <a:latin typeface="Arial" pitchFamily="34" charset="0"/>
            </a:endParaRPr>
          </a:p>
          <a:p>
            <a:pPr lvl="0" algn="just" rtl="1" fontAlgn="base">
              <a:spcBef>
                <a:spcPct val="0"/>
              </a:spcBef>
              <a:spcAft>
                <a:spcPct val="0"/>
              </a:spcAft>
              <a:tabLst>
                <a:tab pos="457200" algn="l"/>
              </a:tabLst>
            </a:pPr>
            <a:endParaRPr lang="ar-SA" sz="2400" dirty="0">
              <a:latin typeface="Arial" pitchFamily="34" charset="0"/>
              <a:cs typeface="Arial" pitchFamily="34" charset="0"/>
            </a:endParaRPr>
          </a:p>
          <a:p>
            <a:pPr lvl="0" algn="just" rtl="1" fontAlgn="base">
              <a:spcBef>
                <a:spcPct val="0"/>
              </a:spcBef>
              <a:spcAft>
                <a:spcPct val="0"/>
              </a:spcAft>
              <a:tabLst>
                <a:tab pos="457200" algn="l"/>
              </a:tabLst>
            </a:pPr>
            <a:endParaRPr lang="ar-SA" sz="2400" dirty="0" smtClean="0">
              <a:latin typeface="Arial" pitchFamily="34" charset="0"/>
              <a:cs typeface="Arial" pitchFamily="34" charset="0"/>
            </a:endParaRPr>
          </a:p>
          <a:p>
            <a:pPr lvl="0" algn="just" rtl="1" fontAlgn="base">
              <a:spcBef>
                <a:spcPct val="0"/>
              </a:spcBef>
              <a:spcAft>
                <a:spcPct val="0"/>
              </a:spcAft>
              <a:tabLst>
                <a:tab pos="457200" algn="l"/>
              </a:tabLst>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495984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normAutofit/>
          </a:bodyPr>
          <a:lstStyle/>
          <a:p>
            <a:pPr algn="r" eaLnBrk="1" fontAlgn="auto" hangingPunct="1">
              <a:spcAft>
                <a:spcPts val="0"/>
              </a:spcAft>
              <a:defRPr/>
            </a:pPr>
            <a:r>
              <a:rPr lang="ar-SA" b="1" dirty="0" smtClean="0">
                <a:solidFill>
                  <a:schemeClr val="bg2">
                    <a:lumMod val="50000"/>
                  </a:schemeClr>
                </a:solidFill>
              </a:rPr>
              <a:t> </a:t>
            </a:r>
            <a:r>
              <a:rPr lang="ar-SA" b="1" dirty="0" smtClean="0"/>
              <a:t>تحديد كمية المخزون </a:t>
            </a:r>
            <a:r>
              <a:rPr lang="ar-SA" b="1" dirty="0" smtClean="0"/>
              <a:t>السلعي</a:t>
            </a:r>
            <a:endParaRPr lang="ar-SA" b="1" dirty="0">
              <a:solidFill>
                <a:schemeClr val="bg2">
                  <a:lumMod val="50000"/>
                </a:schemeClr>
              </a:solidFill>
            </a:endParaRPr>
          </a:p>
        </p:txBody>
      </p:sp>
      <p:sp>
        <p:nvSpPr>
          <p:cNvPr id="3" name="عنصر نائب للمحتوى 2"/>
          <p:cNvSpPr>
            <a:spLocks noGrp="1"/>
          </p:cNvSpPr>
          <p:nvPr>
            <p:ph idx="1"/>
          </p:nvPr>
        </p:nvSpPr>
        <p:spPr>
          <a:xfrm>
            <a:off x="457200" y="2060575"/>
            <a:ext cx="8229600" cy="4264025"/>
          </a:xfrm>
          <a:ln w="38100">
            <a:solidFill>
              <a:schemeClr val="tx1"/>
            </a:solidFill>
          </a:ln>
        </p:spPr>
        <p:txBody>
          <a:bodyPr>
            <a:normAutofit/>
          </a:bodyPr>
          <a:lstStyle/>
          <a:p>
            <a:pPr marL="0" indent="0" algn="r" rtl="1" eaLnBrk="1" fontAlgn="auto" hangingPunct="1">
              <a:spcAft>
                <a:spcPts val="0"/>
              </a:spcAft>
              <a:buClr>
                <a:schemeClr val="accent3"/>
              </a:buClr>
              <a:buNone/>
              <a:defRPr/>
            </a:pPr>
            <a:endParaRPr lang="ar-SA" dirty="0" smtClean="0">
              <a:ea typeface="+mn-ea"/>
            </a:endParaRPr>
          </a:p>
          <a:p>
            <a:pPr marL="274320" indent="-274320" algn="just" rtl="1" eaLnBrk="1" fontAlgn="auto" hangingPunct="1">
              <a:spcAft>
                <a:spcPts val="0"/>
              </a:spcAft>
              <a:buClr>
                <a:schemeClr val="accent3"/>
              </a:buClr>
              <a:buFont typeface="Wingdings 2"/>
              <a:buChar char=""/>
              <a:defRPr/>
            </a:pPr>
            <a:r>
              <a:rPr lang="ar-SA" sz="2800" b="1" u="sng" dirty="0" smtClean="0">
                <a:ea typeface="+mn-ea"/>
              </a:rPr>
              <a:t>هناك أكثر من طريقة لتحديد كمية المخزون السلعي </a:t>
            </a:r>
            <a:r>
              <a:rPr lang="ar-SA" sz="2800" b="1" u="sng" dirty="0" smtClean="0">
                <a:ea typeface="+mn-ea"/>
              </a:rPr>
              <a:t>:</a:t>
            </a:r>
            <a:endParaRPr lang="ar-SA" b="1" u="sng" dirty="0" smtClean="0">
              <a:ea typeface="+mn-ea"/>
            </a:endParaRPr>
          </a:p>
          <a:p>
            <a:pPr marL="0" indent="0" algn="just" rtl="1" eaLnBrk="1" fontAlgn="auto" hangingPunct="1">
              <a:spcAft>
                <a:spcPts val="0"/>
              </a:spcAft>
              <a:buClr>
                <a:schemeClr val="accent3"/>
              </a:buClr>
              <a:buNone/>
              <a:defRPr/>
            </a:pPr>
            <a:r>
              <a:rPr lang="ar-SA" b="1" dirty="0" smtClean="0">
                <a:ea typeface="+mn-ea"/>
              </a:rPr>
              <a:t>1- طريقة </a:t>
            </a:r>
            <a:r>
              <a:rPr lang="ar-SA" b="1" dirty="0" smtClean="0">
                <a:ea typeface="+mn-ea"/>
              </a:rPr>
              <a:t>الجرد الدوري: </a:t>
            </a:r>
            <a:r>
              <a:rPr lang="ar-SA" dirty="0" smtClean="0">
                <a:ea typeface="+mn-ea"/>
              </a:rPr>
              <a:t>وهو العد الفعلي لوحدات المخزون السلعي، (وهو الذي يتم آخر السنة المالية</a:t>
            </a:r>
            <a:r>
              <a:rPr lang="ar-SA" dirty="0" smtClean="0">
                <a:ea typeface="+mn-ea"/>
              </a:rPr>
              <a:t>).</a:t>
            </a:r>
          </a:p>
          <a:p>
            <a:pPr marL="0" indent="0" algn="just" rtl="1" eaLnBrk="1" fontAlgn="auto" hangingPunct="1">
              <a:spcAft>
                <a:spcPts val="0"/>
              </a:spcAft>
              <a:buClr>
                <a:schemeClr val="accent3"/>
              </a:buClr>
              <a:buNone/>
              <a:defRPr/>
            </a:pPr>
            <a:r>
              <a:rPr lang="ar-SA" b="1" dirty="0" smtClean="0">
                <a:ea typeface="+mn-ea"/>
              </a:rPr>
              <a:t>2- طريقة </a:t>
            </a:r>
            <a:r>
              <a:rPr lang="ar-SA" b="1" dirty="0" smtClean="0">
                <a:ea typeface="+mn-ea"/>
              </a:rPr>
              <a:t>الجرد المستمر: </a:t>
            </a:r>
            <a:r>
              <a:rPr lang="ar-SA" dirty="0" smtClean="0">
                <a:ea typeface="+mn-ea"/>
              </a:rPr>
              <a:t>يتم باستخدام بطاقة لكل صنف في المستودعات ويتم التسجيل فيها بناء على كل حركة تؤثر على المخزون (باستمرار).</a:t>
            </a:r>
          </a:p>
          <a:p>
            <a:pPr marL="514350" indent="-514350" algn="just" rtl="1" eaLnBrk="1" fontAlgn="auto" hangingPunct="1">
              <a:spcAft>
                <a:spcPts val="0"/>
              </a:spcAft>
              <a:buClr>
                <a:schemeClr val="accent3"/>
              </a:buClr>
              <a:buFont typeface="Wingdings 2"/>
              <a:buNone/>
              <a:defRPr/>
            </a:pPr>
            <a:endParaRPr lang="ar-SA" dirty="0" smtClean="0">
              <a:ea typeface="+mn-ea"/>
            </a:endParaRPr>
          </a:p>
          <a:p>
            <a:pPr marL="514350" indent="-514350" eaLnBrk="1" fontAlgn="auto" hangingPunct="1">
              <a:spcAft>
                <a:spcPts val="0"/>
              </a:spcAft>
              <a:buClr>
                <a:schemeClr val="accent3"/>
              </a:buClr>
              <a:buFont typeface="Wingdings 2"/>
              <a:buNone/>
              <a:defRPr/>
            </a:pPr>
            <a:endParaRPr lang="ar-SA" dirty="0" smtClean="0">
              <a:ea typeface="+mn-ea"/>
            </a:endParaRPr>
          </a:p>
          <a:p>
            <a:pPr marL="514350" indent="-514350" eaLnBrk="1" fontAlgn="auto" hangingPunct="1">
              <a:spcAft>
                <a:spcPts val="0"/>
              </a:spcAft>
              <a:buClr>
                <a:schemeClr val="accent3"/>
              </a:buClr>
              <a:buFont typeface="Wingdings 2"/>
              <a:buNone/>
              <a:defRPr/>
            </a:pPr>
            <a:endParaRPr lang="ar-SA" dirty="0" smtClean="0">
              <a:ea typeface="+mn-ea"/>
            </a:endParaRPr>
          </a:p>
          <a:p>
            <a:pPr marL="514350" indent="-514350" eaLnBrk="1" fontAlgn="auto" hangingPunct="1">
              <a:spcAft>
                <a:spcPts val="0"/>
              </a:spcAft>
              <a:buClr>
                <a:schemeClr val="accent3"/>
              </a:buClr>
              <a:buFont typeface="Wingdings 2"/>
              <a:buNone/>
              <a:defRPr/>
            </a:pPr>
            <a:endParaRPr lang="ar-SA" dirty="0">
              <a:ea typeface="+mn-ea"/>
            </a:endParaRPr>
          </a:p>
        </p:txBody>
      </p:sp>
      <p:sp>
        <p:nvSpPr>
          <p:cNvPr id="4" name="عنصر نائب لرقم الشريحة 3"/>
          <p:cNvSpPr>
            <a:spLocks noGrp="1"/>
          </p:cNvSpPr>
          <p:nvPr>
            <p:ph type="sldNum" sz="quarter" idx="12"/>
          </p:nvPr>
        </p:nvSpPr>
        <p:spPr/>
        <p:txBody>
          <a:bodyPr/>
          <a:lstStyle/>
          <a:p>
            <a:pPr>
              <a:defRPr/>
            </a:pPr>
            <a:fld id="{EC501F73-9B9F-4241-8A26-2A5DF020E068}" type="slidenum">
              <a:rPr lang="ar-SA"/>
              <a:pPr>
                <a:defRPr/>
              </a:pPr>
              <a:t>4</a:t>
            </a:fld>
            <a:endParaRPr lang="ar-SA" dirty="0"/>
          </a:p>
        </p:txBody>
      </p:sp>
    </p:spTree>
    <p:extLst>
      <p:ext uri="{BB962C8B-B14F-4D97-AF65-F5344CB8AC3E}">
        <p14:creationId xmlns:p14="http://schemas.microsoft.com/office/powerpoint/2010/main" val="23039789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normAutofit/>
          </a:bodyPr>
          <a:lstStyle/>
          <a:p>
            <a:pPr algn="r" eaLnBrk="1" fontAlgn="auto" hangingPunct="1">
              <a:spcAft>
                <a:spcPts val="0"/>
              </a:spcAft>
              <a:defRPr/>
            </a:pPr>
            <a:r>
              <a:rPr lang="ar-SA" b="1" dirty="0" smtClean="0">
                <a:solidFill>
                  <a:schemeClr val="bg2">
                    <a:lumMod val="50000"/>
                  </a:schemeClr>
                </a:solidFill>
              </a:rPr>
              <a:t>  </a:t>
            </a:r>
            <a:r>
              <a:rPr lang="ar-SA" b="1" dirty="0" smtClean="0"/>
              <a:t>تحديد </a:t>
            </a:r>
            <a:r>
              <a:rPr lang="ar-SA" b="1" dirty="0" smtClean="0"/>
              <a:t>كلفة </a:t>
            </a:r>
            <a:r>
              <a:rPr lang="ar-SA" b="1" dirty="0" smtClean="0"/>
              <a:t>المخزون السلعي:</a:t>
            </a:r>
            <a:endParaRPr lang="ar-SA" b="1" dirty="0"/>
          </a:p>
        </p:txBody>
      </p:sp>
      <p:sp>
        <p:nvSpPr>
          <p:cNvPr id="3" name="عنصر نائب للمحتوى 2"/>
          <p:cNvSpPr>
            <a:spLocks noGrp="1"/>
          </p:cNvSpPr>
          <p:nvPr>
            <p:ph idx="1"/>
          </p:nvPr>
        </p:nvSpPr>
        <p:spPr>
          <a:xfrm>
            <a:off x="457200" y="2060575"/>
            <a:ext cx="8229600" cy="4321175"/>
          </a:xfrm>
          <a:ln w="38100">
            <a:solidFill>
              <a:schemeClr val="tx1"/>
            </a:solidFill>
          </a:ln>
        </p:spPr>
        <p:txBody>
          <a:bodyPr>
            <a:normAutofit/>
          </a:bodyPr>
          <a:lstStyle/>
          <a:p>
            <a:pPr marL="0" indent="0" eaLnBrk="1" fontAlgn="auto" hangingPunct="1">
              <a:spcAft>
                <a:spcPts val="0"/>
              </a:spcAft>
              <a:buClr>
                <a:schemeClr val="accent3"/>
              </a:buClr>
              <a:buNone/>
              <a:defRPr/>
            </a:pPr>
            <a:endParaRPr lang="ar-SA" dirty="0" smtClean="0">
              <a:ea typeface="+mn-ea"/>
            </a:endParaRPr>
          </a:p>
          <a:p>
            <a:pPr marL="0" lvl="0" indent="0" algn="just" rtl="1" fontAlgn="base">
              <a:spcBef>
                <a:spcPct val="0"/>
              </a:spcBef>
              <a:spcAft>
                <a:spcPct val="0"/>
              </a:spcAft>
              <a:buNone/>
              <a:tabLst>
                <a:tab pos="1196975" algn="l"/>
              </a:tabLst>
            </a:pPr>
            <a:r>
              <a:rPr lang="ar-SA" sz="2800" dirty="0">
                <a:latin typeface="Arial" pitchFamily="34" charset="0"/>
                <a:cs typeface="Arial" pitchFamily="34" charset="0"/>
              </a:rPr>
              <a:t>يتم تحديدها على أساس الطريقة التي تم صرف الكميات المباعة من المخازن وطريقة الصرف قد تأخذ احد الأشكال التالية :</a:t>
            </a:r>
            <a:endParaRPr lang="en-US" sz="2800" dirty="0">
              <a:latin typeface="Arial" pitchFamily="34" charset="0"/>
              <a:cs typeface="Arial" pitchFamily="34" charset="0"/>
            </a:endParaRPr>
          </a:p>
          <a:p>
            <a:pPr marL="514350" indent="-514350" algn="just" rtl="1" eaLnBrk="1" fontAlgn="auto" hangingPunct="1">
              <a:spcAft>
                <a:spcPts val="0"/>
              </a:spcAft>
              <a:buClr>
                <a:schemeClr val="accent3"/>
              </a:buClr>
              <a:buFont typeface="+mj-lt"/>
              <a:buAutoNum type="arabicPeriod"/>
              <a:defRPr/>
            </a:pPr>
            <a:r>
              <a:rPr lang="ar-SA" dirty="0" smtClean="0">
                <a:ea typeface="+mn-ea"/>
              </a:rPr>
              <a:t>طريقة </a:t>
            </a:r>
            <a:r>
              <a:rPr lang="ar-SA" dirty="0" smtClean="0">
                <a:ea typeface="+mn-ea"/>
              </a:rPr>
              <a:t>التكلفة </a:t>
            </a:r>
            <a:r>
              <a:rPr lang="ar-SA" dirty="0" smtClean="0">
                <a:ea typeface="+mn-ea"/>
              </a:rPr>
              <a:t>الفعلية (التمييز المحدد).</a:t>
            </a:r>
            <a:endParaRPr lang="ar-SA" dirty="0" smtClean="0">
              <a:ea typeface="+mn-ea"/>
            </a:endParaRPr>
          </a:p>
          <a:p>
            <a:pPr marL="514350" indent="-514350" algn="just" rtl="1" eaLnBrk="1" fontAlgn="auto" hangingPunct="1">
              <a:spcAft>
                <a:spcPts val="0"/>
              </a:spcAft>
              <a:buClr>
                <a:schemeClr val="accent3"/>
              </a:buClr>
              <a:buFont typeface="+mj-lt"/>
              <a:buAutoNum type="arabicPeriod"/>
              <a:defRPr/>
            </a:pPr>
            <a:r>
              <a:rPr lang="ar-SA" dirty="0" smtClean="0">
                <a:ea typeface="+mn-ea"/>
              </a:rPr>
              <a:t>طريقة الداخل أولاً خارج أولاً(</a:t>
            </a:r>
            <a:r>
              <a:rPr lang="en-US" dirty="0" smtClean="0">
                <a:ea typeface="+mn-ea"/>
              </a:rPr>
              <a:t>FIFO</a:t>
            </a:r>
            <a:r>
              <a:rPr lang="ar-SA" dirty="0" smtClean="0">
                <a:ea typeface="+mn-ea"/>
              </a:rPr>
              <a:t>)</a:t>
            </a:r>
          </a:p>
          <a:p>
            <a:pPr marL="514350" indent="-514350" algn="just" rtl="1" eaLnBrk="1" fontAlgn="auto" hangingPunct="1">
              <a:spcAft>
                <a:spcPts val="0"/>
              </a:spcAft>
              <a:buClr>
                <a:schemeClr val="accent3"/>
              </a:buClr>
              <a:buFont typeface="+mj-lt"/>
              <a:buAutoNum type="arabicPeriod"/>
              <a:defRPr/>
            </a:pPr>
            <a:r>
              <a:rPr lang="ar-SA" dirty="0" smtClean="0">
                <a:ea typeface="+mn-ea"/>
              </a:rPr>
              <a:t>طريقة الداخل أخيراً خارج أولاً (</a:t>
            </a:r>
            <a:r>
              <a:rPr lang="en-US" dirty="0" smtClean="0">
                <a:ea typeface="+mn-ea"/>
              </a:rPr>
              <a:t>LIFO</a:t>
            </a:r>
            <a:r>
              <a:rPr lang="ar-SA" dirty="0" smtClean="0">
                <a:ea typeface="+mn-ea"/>
              </a:rPr>
              <a:t>)</a:t>
            </a:r>
          </a:p>
          <a:p>
            <a:pPr marL="514350" indent="-514350" algn="just" rtl="1" eaLnBrk="1" fontAlgn="auto" hangingPunct="1">
              <a:spcAft>
                <a:spcPts val="0"/>
              </a:spcAft>
              <a:buClr>
                <a:schemeClr val="accent3"/>
              </a:buClr>
              <a:buFont typeface="+mj-lt"/>
              <a:buAutoNum type="arabicPeriod"/>
              <a:defRPr/>
            </a:pPr>
            <a:r>
              <a:rPr lang="ar-SA" dirty="0" smtClean="0">
                <a:ea typeface="+mn-ea"/>
              </a:rPr>
              <a:t>طريقة المتوسط المرجح.</a:t>
            </a:r>
            <a:endParaRPr lang="ar-SA" dirty="0">
              <a:ea typeface="+mn-ea"/>
            </a:endParaRPr>
          </a:p>
        </p:txBody>
      </p:sp>
      <p:sp>
        <p:nvSpPr>
          <p:cNvPr id="4" name="عنصر نائب لرقم الشريحة 3"/>
          <p:cNvSpPr>
            <a:spLocks noGrp="1"/>
          </p:cNvSpPr>
          <p:nvPr>
            <p:ph type="sldNum" sz="quarter" idx="12"/>
          </p:nvPr>
        </p:nvSpPr>
        <p:spPr/>
        <p:txBody>
          <a:bodyPr/>
          <a:lstStyle/>
          <a:p>
            <a:pPr>
              <a:defRPr/>
            </a:pPr>
            <a:fld id="{ABCCFB72-6366-4EE4-9D26-3953B5019D4A}" type="slidenum">
              <a:rPr lang="ar-SA"/>
              <a:pPr>
                <a:defRPr/>
              </a:pPr>
              <a:t>5</a:t>
            </a:fld>
            <a:endParaRPr lang="ar-SA" dirty="0"/>
          </a:p>
        </p:txBody>
      </p:sp>
    </p:spTree>
    <p:extLst>
      <p:ext uri="{BB962C8B-B14F-4D97-AF65-F5344CB8AC3E}">
        <p14:creationId xmlns:p14="http://schemas.microsoft.com/office/powerpoint/2010/main" val="687507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50825" y="692696"/>
            <a:ext cx="8713788" cy="393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rtl="1">
              <a:tabLst>
                <a:tab pos="457200" algn="l"/>
              </a:tabLst>
            </a:pPr>
            <a:r>
              <a:rPr lang="ar-SA" sz="2800" b="1" dirty="0">
                <a:latin typeface="Arial" pitchFamily="34" charset="0"/>
              </a:rPr>
              <a:t>1-طريقة التكلفة </a:t>
            </a:r>
            <a:r>
              <a:rPr lang="ar-SA" sz="2800" b="1" dirty="0" smtClean="0">
                <a:latin typeface="Arial" pitchFamily="34" charset="0"/>
              </a:rPr>
              <a:t>الفعلية (التمييز المحدد) </a:t>
            </a:r>
            <a:r>
              <a:rPr lang="ar-SA" sz="2800" b="1" dirty="0">
                <a:latin typeface="Arial" pitchFamily="34" charset="0"/>
              </a:rPr>
              <a:t>:</a:t>
            </a:r>
            <a:endParaRPr lang="en-US" sz="2800" dirty="0">
              <a:latin typeface="Arial" pitchFamily="34" charset="0"/>
            </a:endParaRPr>
          </a:p>
          <a:p>
            <a:pPr algn="just" rtl="1">
              <a:tabLst>
                <a:tab pos="457200" algn="l"/>
              </a:tabLst>
            </a:pPr>
            <a:r>
              <a:rPr lang="ar-SA" sz="2800" dirty="0">
                <a:latin typeface="Arial" pitchFamily="34" charset="0"/>
              </a:rPr>
              <a:t>تستخدم إذا كان عدد وحدات المخزون السلعي محدودة نسبيا ومن وحدات غالية الثمن فترتبط كل وحدة من وحدات المخزون بتكلفتها ثم تجمع تكلفة الوحدات لتحديد تكلفة المخزون أخر المدة .</a:t>
            </a:r>
            <a:endParaRPr lang="en-US" sz="2800" dirty="0">
              <a:latin typeface="Arial" pitchFamily="34" charset="0"/>
            </a:endParaRPr>
          </a:p>
          <a:p>
            <a:pPr algn="just" rtl="1">
              <a:tabLst>
                <a:tab pos="457200" algn="l"/>
              </a:tabLst>
            </a:pPr>
            <a:r>
              <a:rPr lang="ar-SA" sz="2800" b="1" dirty="0">
                <a:latin typeface="Arial" pitchFamily="34" charset="0"/>
              </a:rPr>
              <a:t>2-طريقة الوارد أولا صادر أولا (</a:t>
            </a:r>
            <a:r>
              <a:rPr lang="en-US" sz="2800" b="1" dirty="0" err="1">
                <a:latin typeface="Arial" pitchFamily="34" charset="0"/>
              </a:rPr>
              <a:t>fifo</a:t>
            </a:r>
            <a:r>
              <a:rPr lang="ar-SA" sz="2800" b="1" dirty="0">
                <a:latin typeface="Arial" pitchFamily="34" charset="0"/>
              </a:rPr>
              <a:t>)</a:t>
            </a:r>
            <a:endParaRPr lang="en-US" sz="2800" dirty="0">
              <a:latin typeface="Arial" pitchFamily="34" charset="0"/>
            </a:endParaRPr>
          </a:p>
          <a:p>
            <a:pPr algn="just" rtl="1">
              <a:tabLst>
                <a:tab pos="457200" algn="l"/>
              </a:tabLst>
            </a:pPr>
            <a:r>
              <a:rPr lang="ar-SA" sz="2800" dirty="0">
                <a:latin typeface="Arial" pitchFamily="34" charset="0"/>
              </a:rPr>
              <a:t>تقوم على فرض أن صرف البضائع من المخازن يتم أولا بأول بمعنى يتم تصريف رصيد المخزون السلعي أول المدة أولا ثم ماتم شراءة أولا يصرف أولا وهكذا فيصبح مخزون أخر المدة الكميات المشتراة أخيرا .</a:t>
            </a:r>
            <a:endParaRPr lang="en-US" sz="2800" dirty="0">
              <a:latin typeface="Arial" pitchFamily="34" charset="0"/>
            </a:endParaRPr>
          </a:p>
          <a:p>
            <a:pPr algn="just" rtl="1" eaLnBrk="0" hangingPunct="0">
              <a:tabLst>
                <a:tab pos="457200" algn="l"/>
              </a:tabLst>
            </a:pPr>
            <a:endParaRPr lang="en-US" sz="2800" dirty="0">
              <a:latin typeface="Arial" pitchFamily="34" charset="0"/>
            </a:endParaRPr>
          </a:p>
        </p:txBody>
      </p:sp>
    </p:spTree>
    <p:extLst>
      <p:ext uri="{BB962C8B-B14F-4D97-AF65-F5344CB8AC3E}">
        <p14:creationId xmlns:p14="http://schemas.microsoft.com/office/powerpoint/2010/main" val="4022512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272287" y="836712"/>
            <a:ext cx="8568952" cy="393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rtl="1"/>
            <a:r>
              <a:rPr lang="ar-SA" sz="2800" dirty="0">
                <a:latin typeface="Arial" pitchFamily="34" charset="0"/>
              </a:rPr>
              <a:t>3-</a:t>
            </a:r>
            <a:r>
              <a:rPr lang="ar-SA" sz="2800" b="1" dirty="0">
                <a:latin typeface="Arial" pitchFamily="34" charset="0"/>
              </a:rPr>
              <a:t>طريقة الوارد أخيرا صادر أولا (</a:t>
            </a:r>
            <a:r>
              <a:rPr lang="en-US" sz="2800" b="1" dirty="0" err="1">
                <a:latin typeface="Arial" pitchFamily="34" charset="0"/>
              </a:rPr>
              <a:t>lifo</a:t>
            </a:r>
            <a:r>
              <a:rPr lang="ar-SA" sz="2800" b="1" dirty="0">
                <a:latin typeface="Arial" pitchFamily="34" charset="0"/>
              </a:rPr>
              <a:t>)</a:t>
            </a:r>
            <a:endParaRPr lang="en-US" sz="2800" dirty="0">
              <a:latin typeface="Arial" pitchFamily="34" charset="0"/>
            </a:endParaRPr>
          </a:p>
          <a:p>
            <a:pPr algn="just" rtl="1"/>
            <a:r>
              <a:rPr lang="ar-SA" sz="2800" dirty="0">
                <a:latin typeface="Arial" pitchFamily="34" charset="0"/>
              </a:rPr>
              <a:t>هي عكس طريقة الوارد أولا صادر أولا تقوم على فرض أن الصرف من المستودعات للبيع أو الإنتاج مما يتم شراءة أخيرا بينما يكون مخزون أخر المدة من رصيد مخزون أول المدة ومما تم شراءة أولا .</a:t>
            </a:r>
            <a:endParaRPr lang="en-US" sz="2800" dirty="0">
              <a:latin typeface="Arial" pitchFamily="34" charset="0"/>
            </a:endParaRPr>
          </a:p>
          <a:p>
            <a:pPr algn="just" rtl="1"/>
            <a:r>
              <a:rPr lang="ar-SA" sz="2800" dirty="0">
                <a:latin typeface="Arial" pitchFamily="34" charset="0"/>
              </a:rPr>
              <a:t>4</a:t>
            </a:r>
            <a:r>
              <a:rPr lang="ar-SA" sz="2800" b="1" dirty="0">
                <a:latin typeface="Arial" pitchFamily="34" charset="0"/>
              </a:rPr>
              <a:t>-طريقة المتوسط المرجح :</a:t>
            </a:r>
            <a:endParaRPr lang="en-US" sz="2800" dirty="0">
              <a:latin typeface="Arial" pitchFamily="34" charset="0"/>
            </a:endParaRPr>
          </a:p>
          <a:p>
            <a:pPr algn="just" rtl="1"/>
            <a:r>
              <a:rPr lang="ar-SA" sz="2800" dirty="0">
                <a:latin typeface="Arial" pitchFamily="34" charset="0"/>
              </a:rPr>
              <a:t>تقوم على فرض أن الصرف من المخازن للبيع أوالإنتاج غير مقيد بتسلسل معين وتحدد تكلفة البضاعة المباعة وتكلفة المخزون السلعي أخر المدة على أساس متوسط تكلفة الوحدة من البضاعة المتوفرة للبيع خلال السنة .</a:t>
            </a:r>
            <a:endParaRPr lang="en-US" sz="2800" dirty="0">
              <a:latin typeface="Arial" pitchFamily="34" charset="0"/>
            </a:endParaRPr>
          </a:p>
          <a:p>
            <a:pPr algn="just" rtl="1" eaLnBrk="0" hangingPunct="0"/>
            <a:r>
              <a:rPr lang="ar-SA" sz="2800" dirty="0">
                <a:latin typeface="Arial" pitchFamily="34" charset="0"/>
              </a:rPr>
              <a:t> </a:t>
            </a:r>
          </a:p>
        </p:txBody>
      </p:sp>
    </p:spTree>
    <p:extLst>
      <p:ext uri="{BB962C8B-B14F-4D97-AF65-F5344CB8AC3E}">
        <p14:creationId xmlns:p14="http://schemas.microsoft.com/office/powerpoint/2010/main" val="24390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C983C8CC-DE68-4C95-B527-BA200FC7656F}" type="slidenum">
              <a:rPr lang="ar-SA" altLang="en-US" sz="1200" smtClean="0">
                <a:solidFill>
                  <a:schemeClr val="bg1"/>
                </a:solidFill>
              </a:rPr>
              <a:pPr/>
              <a:t>8</a:t>
            </a:fld>
            <a:endParaRPr lang="en-US" altLang="en-US" sz="1200" smtClean="0">
              <a:solidFill>
                <a:schemeClr val="bg1"/>
              </a:solidFill>
            </a:endParaRPr>
          </a:p>
        </p:txBody>
      </p:sp>
      <p:sp>
        <p:nvSpPr>
          <p:cNvPr id="26628" name="Title 1"/>
          <p:cNvSpPr txBox="1">
            <a:spLocks/>
          </p:cNvSpPr>
          <p:nvPr/>
        </p:nvSpPr>
        <p:spPr bwMode="auto">
          <a:xfrm>
            <a:off x="251520" y="2276872"/>
            <a:ext cx="8214946"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ctr"/>
            <a:r>
              <a:rPr lang="ar-SA" altLang="en-US" sz="4800" b="1" dirty="0">
                <a:solidFill>
                  <a:srgbClr val="C00000"/>
                </a:solidFill>
              </a:rPr>
              <a:t>مع تمنياتي </a:t>
            </a:r>
            <a:endParaRPr lang="ar-SA" altLang="en-US" sz="4800" b="1" dirty="0" smtClean="0">
              <a:solidFill>
                <a:srgbClr val="C00000"/>
              </a:solidFill>
            </a:endParaRPr>
          </a:p>
          <a:p>
            <a:pPr algn="ctr"/>
            <a:r>
              <a:rPr lang="ar-SA" altLang="en-US" sz="4800" b="1" dirty="0" smtClean="0">
                <a:solidFill>
                  <a:srgbClr val="C00000"/>
                </a:solidFill>
              </a:rPr>
              <a:t>للجميع </a:t>
            </a:r>
            <a:r>
              <a:rPr lang="ar-SA" altLang="en-US" sz="4800" b="1" dirty="0">
                <a:solidFill>
                  <a:srgbClr val="C00000"/>
                </a:solidFill>
              </a:rPr>
              <a:t>بالنجاح والتوفيق</a:t>
            </a:r>
          </a:p>
        </p:txBody>
      </p:sp>
    </p:spTree>
    <p:extLst>
      <p:ext uri="{BB962C8B-B14F-4D97-AF65-F5344CB8AC3E}">
        <p14:creationId xmlns:p14="http://schemas.microsoft.com/office/powerpoint/2010/main" val="3876104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775</TotalTime>
  <Words>466</Words>
  <Application>Microsoft Office PowerPoint</Application>
  <PresentationFormat>On-screen Show (4:3)</PresentationFormat>
  <Paragraphs>55</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محاضرات مادة المحاسبة المتوسطة لطلبة المرحلة الثانية  قسم المحاسبة  الفصل السادس : المخزون السلعي</vt:lpstr>
      <vt:lpstr>المخزون السلعــــــــــــــــــــــي</vt:lpstr>
      <vt:lpstr>PowerPoint Presentation</vt:lpstr>
      <vt:lpstr> تحديد كمية المخزون السلعي</vt:lpstr>
      <vt:lpstr>  تحديد كلفة المخزون السلعي:</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تطوير القاعدة المحاسبية العراقية "1" على وفق متطلبات معيار الإبلاغ المالي الدولي  15 IFRS " الإيرادات من العقود من الزبائن" Develop the Iraqi Accounting Rule 1 According to the requirements of International Financial Reporting Standards IFRS 15 "Revenues from Contracts with Customers"</dc:title>
  <dc:creator>win7</dc:creator>
  <cp:lastModifiedBy>Dr. Bushra</cp:lastModifiedBy>
  <cp:revision>70</cp:revision>
  <dcterms:created xsi:type="dcterms:W3CDTF">2017-11-24T16:34:00Z</dcterms:created>
  <dcterms:modified xsi:type="dcterms:W3CDTF">2019-04-02T19:36:16Z</dcterms:modified>
</cp:coreProperties>
</file>