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79" r:id="rId4"/>
    <p:sldId id="280" r:id="rId5"/>
    <p:sldId id="291" r:id="rId6"/>
    <p:sldId id="292" r:id="rId7"/>
    <p:sldId id="293" r:id="rId8"/>
    <p:sldId id="294" r:id="rId9"/>
    <p:sldId id="295" r:id="rId10"/>
    <p:sldId id="296" r:id="rId11"/>
    <p:sldId id="297" r:id="rId12"/>
    <p:sldId id="29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7" d="100"/>
          <a:sy n="77" d="100"/>
        </p:scale>
        <p:origin x="-1176" y="-72"/>
      </p:cViewPr>
      <p:guideLst>
        <p:guide orient="horz" pos="2160"/>
        <p:guide pos="2880"/>
      </p:guideLst>
    </p:cSldViewPr>
  </p:slideViewPr>
  <p:outlineViewPr>
    <p:cViewPr>
      <p:scale>
        <a:sx n="33" d="100"/>
        <a:sy n="33" d="100"/>
      </p:scale>
      <p:origin x="42" y="1404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5BD4AC-45D6-4D38-B6CA-43D92B0192BD}"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2E7481-EF57-4E95-91E8-E72AC31C53B2}" type="slidenum">
              <a:rPr lang="en-US" smtClean="0"/>
              <a:t>‹#›</a:t>
            </a:fld>
            <a:endParaRPr lang="en-US" dirty="0"/>
          </a:p>
        </p:txBody>
      </p:sp>
    </p:spTree>
    <p:extLst>
      <p:ext uri="{BB962C8B-B14F-4D97-AF65-F5344CB8AC3E}">
        <p14:creationId xmlns:p14="http://schemas.microsoft.com/office/powerpoint/2010/main" val="3838781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DBFE2040-8F3A-4B80-B09B-CB7E7AF06964}" type="slidenum">
              <a:rPr lang="ar-SA" altLang="en-US" smtClean="0">
                <a:cs typeface="Arial" pitchFamily="34" charset="0"/>
              </a:rPr>
              <a:pPr/>
              <a:t>3</a:t>
            </a:fld>
            <a:endParaRPr lang="en-US" altLang="en-US" dirty="0" smtClean="0">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642928CB-45D9-4DD1-9FAA-E63BCA947B00}" type="slidenum">
              <a:rPr lang="ar-SA" altLang="en-US" smtClean="0">
                <a:cs typeface="Arial" pitchFamily="34" charset="0"/>
              </a:rPr>
              <a:pPr/>
              <a:t>4</a:t>
            </a:fld>
            <a:endParaRPr lang="en-US" altLang="en-US" dirty="0" smtClean="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Calibri" pitchFamily="34" charset="0"/>
              </a:defRPr>
            </a:lvl1pPr>
            <a:lvl2pPr marL="742950" indent="-285750">
              <a:defRPr sz="1200">
                <a:solidFill>
                  <a:schemeClr val="tx1"/>
                </a:solidFill>
                <a:latin typeface="Calibri" pitchFamily="34" charset="0"/>
              </a:defRPr>
            </a:lvl2pPr>
            <a:lvl3pPr marL="1143000" indent="-228600">
              <a:defRPr sz="1200">
                <a:solidFill>
                  <a:schemeClr val="tx1"/>
                </a:solidFill>
                <a:latin typeface="Calibri" pitchFamily="34" charset="0"/>
              </a:defRPr>
            </a:lvl3pPr>
            <a:lvl4pPr marL="1600200" indent="-228600">
              <a:defRPr sz="1200">
                <a:solidFill>
                  <a:schemeClr val="tx1"/>
                </a:solidFill>
                <a:latin typeface="Calibri" pitchFamily="34" charset="0"/>
              </a:defRPr>
            </a:lvl4pPr>
            <a:lvl5pPr marL="2057400" indent="-228600">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fld id="{F525FF7E-FFA8-48B7-9091-8A1E3C81D04B}" type="slidenum">
              <a:rPr lang="ar-SA" altLang="en-US" smtClean="0">
                <a:cs typeface="Arial" pitchFamily="34" charset="0"/>
              </a:rPr>
              <a:pPr/>
              <a:t>12</a:t>
            </a:fld>
            <a:endParaRPr lang="en-US" altLang="en-US" smtClean="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2503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661802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897244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35892179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dirty="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19805148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Rectangle 9"/>
          <p:cNvSpPr/>
          <p:nvPr/>
        </p:nvSpPr>
        <p:spPr>
          <a:xfrm>
            <a:off x="8699989" y="280989"/>
            <a:ext cx="281354" cy="55562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Rectangle 12"/>
          <p:cNvSpPr/>
          <p:nvPr/>
        </p:nvSpPr>
        <p:spPr>
          <a:xfrm>
            <a:off x="8699989" y="1"/>
            <a:ext cx="281354" cy="3016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Rectangle 5"/>
          <p:cNvSpPr>
            <a:spLocks noChangeArrowheads="1"/>
          </p:cNvSpPr>
          <p:nvPr userDrawn="1"/>
        </p:nvSpPr>
        <p:spPr bwMode="auto">
          <a:xfrm>
            <a:off x="4501662" y="6367464"/>
            <a:ext cx="681597" cy="338554"/>
          </a:xfrm>
          <a:prstGeom prst="rect">
            <a:avLst/>
          </a:prstGeom>
          <a:noFill/>
          <a:ln>
            <a:noFill/>
          </a:ln>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l" rtl="0" eaLnBrk="1" hangingPunct="1">
              <a:defRPr/>
            </a:pPr>
            <a:r>
              <a:rPr lang="en-US" altLang="en-US" sz="1600" smtClean="0">
                <a:solidFill>
                  <a:schemeClr val="bg1"/>
                </a:solidFill>
                <a:latin typeface="Calibri" pitchFamily="34" charset="0"/>
              </a:rPr>
              <a:t>[        ]</a:t>
            </a:r>
          </a:p>
        </p:txBody>
      </p:sp>
      <p:cxnSp>
        <p:nvCxnSpPr>
          <p:cNvPr id="7" name="Straight Connector 11"/>
          <p:cNvCxnSpPr/>
          <p:nvPr userDrawn="1"/>
        </p:nvCxnSpPr>
        <p:spPr>
          <a:xfrm>
            <a:off x="383931" y="830263"/>
            <a:ext cx="8581292" cy="6350"/>
          </a:xfrm>
          <a:prstGeom prst="line">
            <a:avLst/>
          </a:prstGeom>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p:txBody>
          <a:bodyPr/>
          <a:lstStyle>
            <a:lvl1pPr algn="r">
              <a:buFont typeface="Arial" pitchFamily="34" charset="0"/>
              <a:buNone/>
              <a:defRPr>
                <a:solidFill>
                  <a:srgbClr val="013E36"/>
                </a:solidFill>
              </a:defRPr>
            </a:lvl1pPr>
            <a:lvl2pPr algn="r">
              <a:buFont typeface="Arial" pitchFamily="34" charset="0"/>
              <a:buNone/>
              <a:defRPr>
                <a:solidFill>
                  <a:srgbClr val="013E36"/>
                </a:solidFill>
              </a:defRPr>
            </a:lvl2pPr>
            <a:lvl3pPr algn="r">
              <a:buFont typeface="Arial" pitchFamily="34" charset="0"/>
              <a:buNone/>
              <a:defRPr>
                <a:solidFill>
                  <a:srgbClr val="013E36"/>
                </a:solidFill>
              </a:defRPr>
            </a:lvl3pPr>
            <a:lvl4pPr algn="r">
              <a:buFont typeface="Arial" pitchFamily="34" charset="0"/>
              <a:buNone/>
              <a:defRPr>
                <a:solidFill>
                  <a:srgbClr val="013E36"/>
                </a:solidFill>
              </a:defRPr>
            </a:lvl4pPr>
            <a:lvl5pPr algn="r">
              <a:buFont typeface="Arial" pitchFamily="34" charset="0"/>
              <a:buNone/>
              <a:defRPr>
                <a:solidFill>
                  <a:srgbClr val="013E3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Slide Number Placeholder 5"/>
          <p:cNvSpPr>
            <a:spLocks noGrp="1"/>
          </p:cNvSpPr>
          <p:nvPr>
            <p:ph type="sldNum" sz="quarter" idx="10"/>
          </p:nvPr>
        </p:nvSpPr>
        <p:spPr>
          <a:xfrm>
            <a:off x="4592515" y="6356351"/>
            <a:ext cx="445477" cy="365125"/>
          </a:xfrm>
        </p:spPr>
        <p:txBody>
          <a:bodyPr/>
          <a:lstStyle>
            <a:lvl1pPr algn="ctr">
              <a:defRPr>
                <a:solidFill>
                  <a:schemeClr val="bg1"/>
                </a:solidFill>
              </a:defRPr>
            </a:lvl1pPr>
          </a:lstStyle>
          <a:p>
            <a:pPr>
              <a:defRPr/>
            </a:pPr>
            <a:fld id="{4E69E032-EDF1-45D4-A809-BCE832571CA7}" type="slidenum">
              <a:rPr lang="ar-SA"/>
              <a:pPr>
                <a:defRPr/>
              </a:pPr>
              <a:t>‹#›</a:t>
            </a:fld>
            <a:endParaRPr lang="en-US" dirty="0"/>
          </a:p>
        </p:txBody>
      </p:sp>
    </p:spTree>
    <p:extLst>
      <p:ext uri="{BB962C8B-B14F-4D97-AF65-F5344CB8AC3E}">
        <p14:creationId xmlns:p14="http://schemas.microsoft.com/office/powerpoint/2010/main" val="552944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094728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253201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777320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813374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1748661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2393762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402696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15B7DE-5DC8-4A30-82A6-8F652CEE3FC0}"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A3DABAA-6B27-4CE4-98EC-E36CE65F4E3B}" type="slidenum">
              <a:rPr lang="en-US" smtClean="0"/>
              <a:t>‹#›</a:t>
            </a:fld>
            <a:endParaRPr lang="en-US" dirty="0"/>
          </a:p>
        </p:txBody>
      </p:sp>
    </p:spTree>
    <p:extLst>
      <p:ext uri="{BB962C8B-B14F-4D97-AF65-F5344CB8AC3E}">
        <p14:creationId xmlns:p14="http://schemas.microsoft.com/office/powerpoint/2010/main" val="394723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15B7DE-5DC8-4A30-82A6-8F652CEE3FC0}" type="datetimeFigureOut">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DABAA-6B27-4CE4-98EC-E36CE65F4E3B}" type="slidenum">
              <a:rPr lang="en-US" smtClean="0"/>
              <a:t>‹#›</a:t>
            </a:fld>
            <a:endParaRPr lang="en-US" dirty="0"/>
          </a:p>
        </p:txBody>
      </p:sp>
    </p:spTree>
    <p:extLst>
      <p:ext uri="{BB962C8B-B14F-4D97-AF65-F5344CB8AC3E}">
        <p14:creationId xmlns:p14="http://schemas.microsoft.com/office/powerpoint/2010/main" val="24951286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7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476672"/>
            <a:ext cx="7848872" cy="3312368"/>
          </a:xfrm>
        </p:spPr>
        <p:style>
          <a:lnRef idx="1">
            <a:schemeClr val="accent3"/>
          </a:lnRef>
          <a:fillRef idx="2">
            <a:schemeClr val="accent3"/>
          </a:fillRef>
          <a:effectRef idx="1">
            <a:schemeClr val="accent3"/>
          </a:effectRef>
          <a:fontRef idx="minor">
            <a:schemeClr val="dk1"/>
          </a:fontRef>
        </p:style>
        <p:txBody>
          <a:bodyPr>
            <a:normAutofit/>
          </a:bodyPr>
          <a:lstStyle/>
          <a:p>
            <a:pPr rtl="1">
              <a:lnSpc>
                <a:spcPct val="115000"/>
              </a:lnSpc>
            </a:pPr>
            <a:r>
              <a:rPr lang="ar-IQ" sz="4000" b="1" dirty="0" smtClean="0">
                <a:effectLst>
                  <a:outerShdw blurRad="38100" dist="38100" dir="2700000" algn="tl">
                    <a:srgbClr val="000000">
                      <a:alpha val="43137"/>
                    </a:srgbClr>
                  </a:outerShdw>
                </a:effectLst>
              </a:rPr>
              <a:t>محاضرات مادة </a:t>
            </a:r>
            <a:r>
              <a:rPr lang="ar-SA" sz="4000" b="1" dirty="0" smtClean="0">
                <a:effectLst>
                  <a:outerShdw blurRad="38100" dist="38100" dir="2700000" algn="tl">
                    <a:srgbClr val="000000">
                      <a:alpha val="43137"/>
                    </a:srgbClr>
                  </a:outerShdw>
                </a:effectLst>
              </a:rPr>
              <a:t>ال</a:t>
            </a:r>
            <a:r>
              <a:rPr lang="ar-IQ" sz="4000" b="1" dirty="0" smtClean="0">
                <a:effectLst>
                  <a:outerShdw blurRad="38100" dist="38100" dir="2700000" algn="tl">
                    <a:srgbClr val="000000">
                      <a:alpha val="43137"/>
                    </a:srgbClr>
                  </a:outerShdw>
                </a:effectLst>
              </a:rPr>
              <a:t>محاسبة </a:t>
            </a:r>
            <a:r>
              <a:rPr lang="ar-SA" sz="4000" b="1" dirty="0" smtClean="0">
                <a:effectLst>
                  <a:outerShdw blurRad="38100" dist="38100" dir="2700000" algn="tl">
                    <a:srgbClr val="000000">
                      <a:alpha val="43137"/>
                    </a:srgbClr>
                  </a:outerShdw>
                </a:effectLst>
              </a:rPr>
              <a:t>المتوسطة</a:t>
            </a:r>
            <a:r>
              <a:rPr lang="ar-IQ" sz="4000" b="1" dirty="0" smtClean="0">
                <a:effectLst>
                  <a:outerShdw blurRad="38100" dist="38100" dir="2700000" algn="tl">
                    <a:srgbClr val="000000">
                      <a:alpha val="43137"/>
                    </a:srgbClr>
                  </a:outerShdw>
                </a:effectLst>
              </a:rPr>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لطلبة المرحلة الثا</a:t>
            </a:r>
            <a:r>
              <a:rPr lang="ar-SA" sz="4000" b="1" dirty="0" smtClean="0">
                <a:effectLst>
                  <a:outerShdw blurRad="38100" dist="38100" dir="2700000" algn="tl">
                    <a:srgbClr val="000000">
                      <a:alpha val="43137"/>
                    </a:srgbClr>
                  </a:outerShdw>
                </a:effectLst>
              </a:rPr>
              <a:t>ني</a:t>
            </a:r>
            <a:r>
              <a:rPr lang="ar-IQ" sz="4000" b="1" dirty="0" smtClean="0">
                <a:effectLst>
                  <a:outerShdw blurRad="38100" dist="38100" dir="2700000" algn="tl">
                    <a:srgbClr val="000000">
                      <a:alpha val="43137"/>
                    </a:srgbClr>
                  </a:outerShdw>
                </a:effectLst>
              </a:rPr>
              <a:t>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قسم المحاسبة </a:t>
            </a:r>
            <a:br>
              <a:rPr lang="ar-IQ" sz="4000" b="1" dirty="0" smtClean="0">
                <a:effectLst>
                  <a:outerShdw blurRad="38100" dist="38100" dir="2700000" algn="tl">
                    <a:srgbClr val="000000">
                      <a:alpha val="43137"/>
                    </a:srgbClr>
                  </a:outerShdw>
                </a:effectLst>
              </a:rPr>
            </a:br>
            <a:r>
              <a:rPr lang="ar-IQ" sz="4000" b="1" dirty="0" smtClean="0">
                <a:effectLst>
                  <a:outerShdw blurRad="38100" dist="38100" dir="2700000" algn="tl">
                    <a:srgbClr val="000000">
                      <a:alpha val="43137"/>
                    </a:srgbClr>
                  </a:outerShdw>
                </a:effectLst>
              </a:rPr>
              <a:t>الفصل </a:t>
            </a:r>
            <a:r>
              <a:rPr lang="ar-SA" sz="4000" b="1" dirty="0" smtClean="0">
                <a:effectLst>
                  <a:outerShdw blurRad="38100" dist="38100" dir="2700000" algn="tl">
                    <a:srgbClr val="000000">
                      <a:alpha val="43137"/>
                    </a:srgbClr>
                  </a:outerShdw>
                </a:effectLst>
              </a:rPr>
              <a:t>الثامن</a:t>
            </a:r>
            <a:r>
              <a:rPr lang="ar-IQ" sz="4000" b="1" dirty="0" smtClean="0">
                <a:effectLst>
                  <a:outerShdw blurRad="38100" dist="38100" dir="2700000" algn="tl">
                    <a:srgbClr val="000000">
                      <a:alpha val="43137"/>
                    </a:srgbClr>
                  </a:outerShdw>
                </a:effectLst>
              </a:rPr>
              <a:t>: </a:t>
            </a:r>
            <a:r>
              <a:rPr lang="ar-SA" sz="4000" b="1" dirty="0" smtClean="0">
                <a:effectLst>
                  <a:outerShdw blurRad="38100" dist="38100" dir="2700000" algn="tl">
                    <a:srgbClr val="000000">
                      <a:alpha val="43137"/>
                    </a:srgbClr>
                  </a:outerShdw>
                </a:effectLst>
              </a:rPr>
              <a:t>الموجودات </a:t>
            </a:r>
            <a:r>
              <a:rPr lang="ar-SA" sz="4000" b="1" dirty="0" smtClean="0">
                <a:effectLst>
                  <a:outerShdw blurRad="38100" dist="38100" dir="2700000" algn="tl">
                    <a:srgbClr val="000000">
                      <a:alpha val="43137"/>
                    </a:srgbClr>
                  </a:outerShdw>
                </a:effectLst>
              </a:rPr>
              <a:t>الثابتة(1)</a:t>
            </a:r>
            <a:endParaRPr lang="en-US" sz="4000"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403648" y="4293096"/>
            <a:ext cx="6400800" cy="1656184"/>
          </a:xfrm>
        </p:spPr>
        <p:style>
          <a:lnRef idx="1">
            <a:schemeClr val="accent4"/>
          </a:lnRef>
          <a:fillRef idx="2">
            <a:schemeClr val="accent4"/>
          </a:fillRef>
          <a:effectRef idx="1">
            <a:schemeClr val="accent4"/>
          </a:effectRef>
          <a:fontRef idx="minor">
            <a:schemeClr val="dk1"/>
          </a:fontRef>
        </p:style>
        <p:txBody>
          <a:bodyPr/>
          <a:lstStyle/>
          <a:p>
            <a:r>
              <a:rPr lang="ar-SA" sz="2800" b="1" dirty="0" smtClean="0">
                <a:solidFill>
                  <a:schemeClr val="tx2">
                    <a:lumMod val="75000"/>
                  </a:schemeClr>
                </a:solidFill>
                <a:effectLst>
                  <a:outerShdw blurRad="38100" dist="38100" dir="2700000" algn="tl">
                    <a:srgbClr val="000000">
                      <a:alpha val="43137"/>
                    </a:srgbClr>
                  </a:outerShdw>
                </a:effectLst>
              </a:rPr>
              <a:t>م</a:t>
            </a:r>
            <a:r>
              <a:rPr lang="ar-IQ" sz="2800" b="1" dirty="0" smtClean="0">
                <a:solidFill>
                  <a:schemeClr val="tx2">
                    <a:lumMod val="75000"/>
                  </a:schemeClr>
                </a:solidFill>
                <a:effectLst>
                  <a:outerShdw blurRad="38100" dist="38100" dir="2700000" algn="tl">
                    <a:srgbClr val="000000">
                      <a:alpha val="43137"/>
                    </a:srgbClr>
                  </a:outerShdw>
                </a:effectLst>
              </a:rPr>
              <a:t>.د. بشرى </a:t>
            </a:r>
            <a:r>
              <a:rPr lang="ar-SA" sz="2800" b="1" dirty="0" smtClean="0">
                <a:solidFill>
                  <a:schemeClr val="tx2">
                    <a:lumMod val="75000"/>
                  </a:schemeClr>
                </a:solidFill>
                <a:effectLst>
                  <a:outerShdw blurRad="38100" dist="38100" dir="2700000" algn="tl">
                    <a:srgbClr val="000000">
                      <a:alpha val="43137"/>
                    </a:srgbClr>
                  </a:outerShdw>
                </a:effectLst>
              </a:rPr>
              <a:t>فاضل خضير الطائي</a:t>
            </a:r>
            <a:endParaRPr lang="ar-IQ" sz="2800" b="1" dirty="0" smtClean="0">
              <a:solidFill>
                <a:schemeClr val="tx2">
                  <a:lumMod val="75000"/>
                </a:schemeClr>
              </a:solidFill>
              <a:effectLst>
                <a:outerShdw blurRad="38100" dist="38100" dir="2700000" algn="tl">
                  <a:srgbClr val="000000">
                    <a:alpha val="43137"/>
                  </a:srgbClr>
                </a:outerShdw>
              </a:effectLst>
            </a:endParaRPr>
          </a:p>
          <a:p>
            <a:r>
              <a:rPr lang="ar-IQ" sz="2800" b="1" dirty="0" smtClean="0">
                <a:solidFill>
                  <a:schemeClr val="tx2">
                    <a:lumMod val="75000"/>
                  </a:schemeClr>
                </a:solidFill>
                <a:effectLst>
                  <a:outerShdw blurRad="38100" dist="38100" dir="2700000" algn="tl">
                    <a:srgbClr val="000000">
                      <a:alpha val="43137"/>
                    </a:srgbClr>
                  </a:outerShdw>
                </a:effectLst>
              </a:rPr>
              <a:t>جامعة بغداد </a:t>
            </a:r>
          </a:p>
          <a:p>
            <a:r>
              <a:rPr lang="ar-IQ" sz="2800" b="1" dirty="0" smtClean="0">
                <a:solidFill>
                  <a:schemeClr val="tx2">
                    <a:lumMod val="75000"/>
                  </a:schemeClr>
                </a:solidFill>
                <a:effectLst>
                  <a:outerShdw blurRad="38100" dist="38100" dir="2700000" algn="tl">
                    <a:srgbClr val="000000">
                      <a:alpha val="43137"/>
                    </a:srgbClr>
                  </a:outerShdw>
                </a:effectLst>
              </a:rPr>
              <a:t>كلية الإدارة والاقتصاد – قسم المحاسبة</a:t>
            </a:r>
          </a:p>
          <a:p>
            <a:endParaRPr lang="ar-IQ" sz="2800" b="1" dirty="0" smtClean="0">
              <a:solidFill>
                <a:schemeClr val="tx2">
                  <a:lumMod val="75000"/>
                </a:schemeClr>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765517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circle(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circle(in)">
                                      <p:cBhvr>
                                        <p:cTn id="17" dur="20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circle(in)">
                                      <p:cBhvr>
                                        <p:cTn id="22" dur="2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circle(in)">
                                      <p:cBhvr>
                                        <p:cTn id="2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57200" y="152400"/>
            <a:ext cx="8229600" cy="1139825"/>
          </a:xfrm>
        </p:spPr>
        <p:txBody>
          <a:bodyPr/>
          <a:lstStyle/>
          <a:p>
            <a:pPr eaLnBrk="1" hangingPunct="1">
              <a:defRPr/>
            </a:pPr>
            <a:r>
              <a:rPr lang="ar-SA" sz="4000" b="1" dirty="0" smtClean="0">
                <a:solidFill>
                  <a:schemeClr val="folHlink"/>
                </a:solidFill>
              </a:rPr>
              <a:t>الحصول على الموجودات كهبة أو تبرع</a:t>
            </a:r>
            <a:endParaRPr lang="en-US" sz="4000" b="1" dirty="0" smtClean="0">
              <a:solidFill>
                <a:schemeClr val="folHlink"/>
              </a:solidFill>
            </a:endParaRPr>
          </a:p>
        </p:txBody>
      </p:sp>
      <p:sp>
        <p:nvSpPr>
          <p:cNvPr id="76803" name="Rectangle 3"/>
          <p:cNvSpPr>
            <a:spLocks noGrp="1" noChangeArrowheads="1"/>
          </p:cNvSpPr>
          <p:nvPr>
            <p:ph type="body" idx="1"/>
          </p:nvPr>
        </p:nvSpPr>
        <p:spPr>
          <a:xfrm>
            <a:off x="609600" y="1371600"/>
            <a:ext cx="7924800" cy="4530725"/>
          </a:xfrm>
        </p:spPr>
        <p:txBody>
          <a:bodyPr/>
          <a:lstStyle/>
          <a:p>
            <a:pPr algn="just" rtl="1" eaLnBrk="1" hangingPunct="1">
              <a:lnSpc>
                <a:spcPct val="80000"/>
              </a:lnSpc>
              <a:buFont typeface="Wingdings" pitchFamily="2" charset="2"/>
              <a:buNone/>
              <a:defRPr/>
            </a:pPr>
            <a:r>
              <a:rPr lang="ar-SA" sz="3600" dirty="0" smtClean="0">
                <a:solidFill>
                  <a:srgbClr val="FF3300"/>
                </a:solidFill>
              </a:rPr>
              <a:t>- </a:t>
            </a:r>
            <a:r>
              <a:rPr lang="ar-SA" sz="3600" dirty="0" smtClean="0"/>
              <a:t>قد تحصل الشركة علي دعم أو تبرع أو هبة من بعض الهيئات أو الجهات الحكومية أو الأفراد في شكل موجود ثابت لبعض المشروعات لتحقيق أهداف مخططة.</a:t>
            </a:r>
            <a:r>
              <a:rPr lang="ar-EG" sz="3600" dirty="0" smtClean="0"/>
              <a:t> </a:t>
            </a:r>
            <a:endParaRPr lang="ar-SA" sz="3600" dirty="0" smtClean="0"/>
          </a:p>
          <a:p>
            <a:pPr algn="just" rtl="1" eaLnBrk="1" hangingPunct="1">
              <a:lnSpc>
                <a:spcPct val="80000"/>
              </a:lnSpc>
              <a:buFont typeface="Wingdings" pitchFamily="2" charset="2"/>
              <a:buNone/>
              <a:defRPr/>
            </a:pPr>
            <a:r>
              <a:rPr lang="ar-SA" sz="3600" dirty="0" smtClean="0"/>
              <a:t>- تستخدم القيمة السوقية العادلة للموجود المتبرع به كأساس لقياس قيمته التي يثبت بها في الدفاتر.</a:t>
            </a:r>
          </a:p>
          <a:p>
            <a:pPr algn="r" rtl="1" eaLnBrk="1" hangingPunct="1">
              <a:lnSpc>
                <a:spcPct val="80000"/>
              </a:lnSpc>
              <a:buFont typeface="Wingdings" pitchFamily="2" charset="2"/>
              <a:buNone/>
              <a:defRPr/>
            </a:pPr>
            <a:r>
              <a:rPr lang="ar-SA" sz="3600" dirty="0" smtClean="0">
                <a:solidFill>
                  <a:srgbClr val="FF3300"/>
                </a:solidFill>
              </a:rPr>
              <a:t>  </a:t>
            </a:r>
            <a:endParaRPr lang="en-US" sz="3600" dirty="0" smtClean="0"/>
          </a:p>
        </p:txBody>
      </p:sp>
    </p:spTree>
    <p:extLst>
      <p:ext uri="{BB962C8B-B14F-4D97-AF65-F5344CB8AC3E}">
        <p14:creationId xmlns:p14="http://schemas.microsoft.com/office/powerpoint/2010/main" val="2170109377"/>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fade">
                                      <p:cBhvr>
                                        <p:cTn id="7" dur="800" decel="100000"/>
                                        <p:tgtEl>
                                          <p:spTgt spid="76802"/>
                                        </p:tgtEl>
                                      </p:cBhvr>
                                    </p:animEffect>
                                    <p:anim calcmode="lin" valueType="num">
                                      <p:cBhvr>
                                        <p:cTn id="8" dur="800" decel="100000" fill="hold"/>
                                        <p:tgtEl>
                                          <p:spTgt spid="76802"/>
                                        </p:tgtEl>
                                        <p:attrNameLst>
                                          <p:attrName>style.rotation</p:attrName>
                                        </p:attrNameLst>
                                      </p:cBhvr>
                                      <p:tavLst>
                                        <p:tav tm="0">
                                          <p:val>
                                            <p:fltVal val="-90"/>
                                          </p:val>
                                        </p:tav>
                                        <p:tav tm="100000">
                                          <p:val>
                                            <p:fltVal val="0"/>
                                          </p:val>
                                        </p:tav>
                                      </p:tavLst>
                                    </p:anim>
                                    <p:anim calcmode="lin" valueType="num">
                                      <p:cBhvr>
                                        <p:cTn id="9" dur="800" decel="100000" fill="hold"/>
                                        <p:tgtEl>
                                          <p:spTgt spid="76802"/>
                                        </p:tgtEl>
                                        <p:attrNameLst>
                                          <p:attrName>ppt_x</p:attrName>
                                        </p:attrNameLst>
                                      </p:cBhvr>
                                      <p:tavLst>
                                        <p:tav tm="0">
                                          <p:val>
                                            <p:strVal val="#ppt_x+0.4"/>
                                          </p:val>
                                        </p:tav>
                                        <p:tav tm="100000">
                                          <p:val>
                                            <p:strVal val="#ppt_x-0.05"/>
                                          </p:val>
                                        </p:tav>
                                      </p:tavLst>
                                    </p:anim>
                                    <p:anim calcmode="lin" valueType="num">
                                      <p:cBhvr>
                                        <p:cTn id="10" dur="800" decel="100000" fill="hold"/>
                                        <p:tgtEl>
                                          <p:spTgt spid="7680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680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680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6803">
                                            <p:txEl>
                                              <p:pRg st="0" end="0"/>
                                            </p:txEl>
                                          </p:spTgt>
                                        </p:tgtEl>
                                        <p:attrNameLst>
                                          <p:attrName>style.visibility</p:attrName>
                                        </p:attrNameLst>
                                      </p:cBhvr>
                                      <p:to>
                                        <p:strVal val="visible"/>
                                      </p:to>
                                    </p:set>
                                    <p:animEffect transition="in" filter="fade">
                                      <p:cBhvr>
                                        <p:cTn id="17" dur="1000"/>
                                        <p:tgtEl>
                                          <p:spTgt spid="76803">
                                            <p:txEl>
                                              <p:pRg st="0" end="0"/>
                                            </p:txEl>
                                          </p:spTgt>
                                        </p:tgtEl>
                                      </p:cBhvr>
                                    </p:animEffect>
                                    <p:anim calcmode="lin" valueType="num">
                                      <p:cBhvr>
                                        <p:cTn id="18" dur="1000" fill="hold"/>
                                        <p:tgtEl>
                                          <p:spTgt spid="7680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680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6803">
                                            <p:txEl>
                                              <p:pRg st="1" end="1"/>
                                            </p:txEl>
                                          </p:spTgt>
                                        </p:tgtEl>
                                        <p:attrNameLst>
                                          <p:attrName>style.visibility</p:attrName>
                                        </p:attrNameLst>
                                      </p:cBhvr>
                                      <p:to>
                                        <p:strVal val="visible"/>
                                      </p:to>
                                    </p:set>
                                    <p:animEffect transition="in" filter="fade">
                                      <p:cBhvr>
                                        <p:cTn id="24" dur="1000"/>
                                        <p:tgtEl>
                                          <p:spTgt spid="76803">
                                            <p:txEl>
                                              <p:pRg st="1" end="1"/>
                                            </p:txEl>
                                          </p:spTgt>
                                        </p:tgtEl>
                                      </p:cBhvr>
                                    </p:animEffect>
                                    <p:anim calcmode="lin" valueType="num">
                                      <p:cBhvr>
                                        <p:cTn id="25" dur="1000" fill="hold"/>
                                        <p:tgtEl>
                                          <p:spTgt spid="7680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680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6803">
                                            <p:txEl>
                                              <p:pRg st="2" end="2"/>
                                            </p:txEl>
                                          </p:spTgt>
                                        </p:tgtEl>
                                        <p:attrNameLst>
                                          <p:attrName>style.visibility</p:attrName>
                                        </p:attrNameLst>
                                      </p:cBhvr>
                                      <p:to>
                                        <p:strVal val="visible"/>
                                      </p:to>
                                    </p:set>
                                    <p:animEffect transition="in" filter="fade">
                                      <p:cBhvr>
                                        <p:cTn id="31" dur="1000"/>
                                        <p:tgtEl>
                                          <p:spTgt spid="76803">
                                            <p:txEl>
                                              <p:pRg st="2" end="2"/>
                                            </p:txEl>
                                          </p:spTgt>
                                        </p:tgtEl>
                                      </p:cBhvr>
                                    </p:animEffect>
                                    <p:anim calcmode="lin" valueType="num">
                                      <p:cBhvr>
                                        <p:cTn id="32" dur="1000" fill="hold"/>
                                        <p:tgtEl>
                                          <p:spTgt spid="7680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768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152400"/>
            <a:ext cx="8229600" cy="1139825"/>
          </a:xfrm>
        </p:spPr>
        <p:txBody>
          <a:bodyPr/>
          <a:lstStyle/>
          <a:p>
            <a:pPr eaLnBrk="1" hangingPunct="1">
              <a:defRPr/>
            </a:pPr>
            <a:r>
              <a:rPr lang="ar-SA" sz="4000" b="1" dirty="0" smtClean="0">
                <a:solidFill>
                  <a:schemeClr val="folHlink"/>
                </a:solidFill>
              </a:rPr>
              <a:t>الحصول علي أصول مقابل إصدار أسهم</a:t>
            </a:r>
            <a:endParaRPr lang="en-US" sz="4000" b="1" dirty="0" smtClean="0">
              <a:solidFill>
                <a:schemeClr val="folHlink"/>
              </a:solidFill>
            </a:endParaRPr>
          </a:p>
        </p:txBody>
      </p:sp>
      <p:sp>
        <p:nvSpPr>
          <p:cNvPr id="77827" name="Rectangle 3"/>
          <p:cNvSpPr>
            <a:spLocks noGrp="1" noChangeArrowheads="1"/>
          </p:cNvSpPr>
          <p:nvPr>
            <p:ph type="body" idx="1"/>
          </p:nvPr>
        </p:nvSpPr>
        <p:spPr>
          <a:xfrm>
            <a:off x="609600" y="1371600"/>
            <a:ext cx="7924800" cy="4530725"/>
          </a:xfrm>
        </p:spPr>
        <p:txBody>
          <a:bodyPr>
            <a:normAutofit lnSpcReduction="10000"/>
          </a:bodyPr>
          <a:lstStyle/>
          <a:p>
            <a:pPr algn="just" rtl="1" eaLnBrk="1" hangingPunct="1">
              <a:lnSpc>
                <a:spcPct val="80000"/>
              </a:lnSpc>
              <a:buFont typeface="Wingdings" pitchFamily="2" charset="2"/>
              <a:buNone/>
              <a:defRPr/>
            </a:pPr>
            <a:r>
              <a:rPr lang="ar-SA" dirty="0" smtClean="0">
                <a:solidFill>
                  <a:srgbClr val="FF3300"/>
                </a:solidFill>
              </a:rPr>
              <a:t>- </a:t>
            </a:r>
            <a:r>
              <a:rPr lang="ar-SA" dirty="0" smtClean="0"/>
              <a:t>قد تلجأ بعض الشركات إلي إصدار أسهم لتمويل شراء موجودات ثابتة، وذلك في حالة عدم توفر النقدية الكافية لذلك.</a:t>
            </a:r>
            <a:r>
              <a:rPr lang="ar-EG" dirty="0" smtClean="0"/>
              <a:t> </a:t>
            </a:r>
            <a:endParaRPr lang="ar-SA" dirty="0" smtClean="0"/>
          </a:p>
          <a:p>
            <a:pPr algn="just" rtl="1" eaLnBrk="1" hangingPunct="1">
              <a:lnSpc>
                <a:spcPct val="80000"/>
              </a:lnSpc>
              <a:buFont typeface="Wingdings" pitchFamily="2" charset="2"/>
              <a:buNone/>
              <a:defRPr/>
            </a:pPr>
            <a:r>
              <a:rPr lang="ar-SA" dirty="0" smtClean="0"/>
              <a:t>- يتم قياس تكلفة الموجود الثابت في هذه الحالة بالقيمة السوقية للأسهم المصدرة، والتي تعتبر مؤشرا موضوعيا لقيمة الموجود الذي تم الحصول عليه خاصة عند تداولها في سوق الأوراق المالية.</a:t>
            </a:r>
          </a:p>
          <a:p>
            <a:pPr algn="just" rtl="1" eaLnBrk="1" hangingPunct="1">
              <a:lnSpc>
                <a:spcPct val="80000"/>
              </a:lnSpc>
              <a:buFont typeface="Wingdings" pitchFamily="2" charset="2"/>
              <a:buNone/>
              <a:defRPr/>
            </a:pPr>
            <a:r>
              <a:rPr lang="ar-SA" dirty="0" smtClean="0"/>
              <a:t> - في حالة صعوبة تحديد القيمة السوقية العادلة للأسهم ، كما في حالة أسهم الشركات الجديدة أو في حالة عدم تداولها، فإنه يجب تقدير القيمة السوقية للموجود الذي تم الحصول واستخدامها كأساس لتحديد قيمة كل من الموجود والأسهم المصدرة.  </a:t>
            </a:r>
            <a:endParaRPr lang="en-US" dirty="0" smtClean="0"/>
          </a:p>
        </p:txBody>
      </p:sp>
    </p:spTree>
    <p:extLst>
      <p:ext uri="{BB962C8B-B14F-4D97-AF65-F5344CB8AC3E}">
        <p14:creationId xmlns:p14="http://schemas.microsoft.com/office/powerpoint/2010/main" val="2243651928"/>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7826"/>
                                        </p:tgtEl>
                                        <p:attrNameLst>
                                          <p:attrName>style.visibility</p:attrName>
                                        </p:attrNameLst>
                                      </p:cBhvr>
                                      <p:to>
                                        <p:strVal val="visible"/>
                                      </p:to>
                                    </p:set>
                                    <p:animEffect transition="in" filter="fade">
                                      <p:cBhvr>
                                        <p:cTn id="7" dur="800" decel="100000"/>
                                        <p:tgtEl>
                                          <p:spTgt spid="77826"/>
                                        </p:tgtEl>
                                      </p:cBhvr>
                                    </p:animEffect>
                                    <p:anim calcmode="lin" valueType="num">
                                      <p:cBhvr>
                                        <p:cTn id="8" dur="800" decel="100000" fill="hold"/>
                                        <p:tgtEl>
                                          <p:spTgt spid="77826"/>
                                        </p:tgtEl>
                                        <p:attrNameLst>
                                          <p:attrName>style.rotation</p:attrName>
                                        </p:attrNameLst>
                                      </p:cBhvr>
                                      <p:tavLst>
                                        <p:tav tm="0">
                                          <p:val>
                                            <p:fltVal val="-90"/>
                                          </p:val>
                                        </p:tav>
                                        <p:tav tm="100000">
                                          <p:val>
                                            <p:fltVal val="0"/>
                                          </p:val>
                                        </p:tav>
                                      </p:tavLst>
                                    </p:anim>
                                    <p:anim calcmode="lin" valueType="num">
                                      <p:cBhvr>
                                        <p:cTn id="9" dur="800" decel="100000" fill="hold"/>
                                        <p:tgtEl>
                                          <p:spTgt spid="77826"/>
                                        </p:tgtEl>
                                        <p:attrNameLst>
                                          <p:attrName>ppt_x</p:attrName>
                                        </p:attrNameLst>
                                      </p:cBhvr>
                                      <p:tavLst>
                                        <p:tav tm="0">
                                          <p:val>
                                            <p:strVal val="#ppt_x+0.4"/>
                                          </p:val>
                                        </p:tav>
                                        <p:tav tm="100000">
                                          <p:val>
                                            <p:strVal val="#ppt_x-0.05"/>
                                          </p:val>
                                        </p:tav>
                                      </p:tavLst>
                                    </p:anim>
                                    <p:anim calcmode="lin" valueType="num">
                                      <p:cBhvr>
                                        <p:cTn id="10" dur="800" decel="100000" fill="hold"/>
                                        <p:tgtEl>
                                          <p:spTgt spid="778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78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782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7827">
                                            <p:txEl>
                                              <p:pRg st="0" end="0"/>
                                            </p:txEl>
                                          </p:spTgt>
                                        </p:tgtEl>
                                        <p:attrNameLst>
                                          <p:attrName>style.visibility</p:attrName>
                                        </p:attrNameLst>
                                      </p:cBhvr>
                                      <p:to>
                                        <p:strVal val="visible"/>
                                      </p:to>
                                    </p:set>
                                    <p:animEffect transition="in" filter="fade">
                                      <p:cBhvr>
                                        <p:cTn id="17" dur="1000"/>
                                        <p:tgtEl>
                                          <p:spTgt spid="77827">
                                            <p:txEl>
                                              <p:pRg st="0" end="0"/>
                                            </p:txEl>
                                          </p:spTgt>
                                        </p:tgtEl>
                                      </p:cBhvr>
                                    </p:animEffect>
                                    <p:anim calcmode="lin" valueType="num">
                                      <p:cBhvr>
                                        <p:cTn id="18" dur="1000" fill="hold"/>
                                        <p:tgtEl>
                                          <p:spTgt spid="7782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782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7827">
                                            <p:txEl>
                                              <p:pRg st="1" end="1"/>
                                            </p:txEl>
                                          </p:spTgt>
                                        </p:tgtEl>
                                        <p:attrNameLst>
                                          <p:attrName>style.visibility</p:attrName>
                                        </p:attrNameLst>
                                      </p:cBhvr>
                                      <p:to>
                                        <p:strVal val="visible"/>
                                      </p:to>
                                    </p:set>
                                    <p:animEffect transition="in" filter="fade">
                                      <p:cBhvr>
                                        <p:cTn id="24" dur="1000"/>
                                        <p:tgtEl>
                                          <p:spTgt spid="77827">
                                            <p:txEl>
                                              <p:pRg st="1" end="1"/>
                                            </p:txEl>
                                          </p:spTgt>
                                        </p:tgtEl>
                                      </p:cBhvr>
                                    </p:animEffect>
                                    <p:anim calcmode="lin" valueType="num">
                                      <p:cBhvr>
                                        <p:cTn id="25" dur="1000" fill="hold"/>
                                        <p:tgtEl>
                                          <p:spTgt spid="7782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782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7827">
                                            <p:txEl>
                                              <p:pRg st="2" end="2"/>
                                            </p:txEl>
                                          </p:spTgt>
                                        </p:tgtEl>
                                        <p:attrNameLst>
                                          <p:attrName>style.visibility</p:attrName>
                                        </p:attrNameLst>
                                      </p:cBhvr>
                                      <p:to>
                                        <p:strVal val="visible"/>
                                      </p:to>
                                    </p:set>
                                    <p:animEffect transition="in" filter="fade">
                                      <p:cBhvr>
                                        <p:cTn id="31" dur="1000"/>
                                        <p:tgtEl>
                                          <p:spTgt spid="77827">
                                            <p:txEl>
                                              <p:pRg st="2" end="2"/>
                                            </p:txEl>
                                          </p:spTgt>
                                        </p:tgtEl>
                                      </p:cBhvr>
                                    </p:animEffect>
                                    <p:anim calcmode="lin" valueType="num">
                                      <p:cBhvr>
                                        <p:cTn id="32" dur="1000" fill="hold"/>
                                        <p:tgtEl>
                                          <p:spTgt spid="77827">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7782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P spid="7782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C983C8CC-DE68-4C95-B527-BA200FC7656F}" type="slidenum">
              <a:rPr lang="ar-SA" altLang="en-US" sz="1200" smtClean="0">
                <a:solidFill>
                  <a:schemeClr val="bg1"/>
                </a:solidFill>
              </a:rPr>
              <a:pPr/>
              <a:t>12</a:t>
            </a:fld>
            <a:endParaRPr lang="en-US" altLang="en-US" sz="1200" smtClean="0">
              <a:solidFill>
                <a:schemeClr val="bg1"/>
              </a:solidFill>
            </a:endParaRPr>
          </a:p>
        </p:txBody>
      </p:sp>
      <p:sp>
        <p:nvSpPr>
          <p:cNvPr id="26628" name="Title 1"/>
          <p:cNvSpPr txBox="1">
            <a:spLocks/>
          </p:cNvSpPr>
          <p:nvPr/>
        </p:nvSpPr>
        <p:spPr bwMode="auto">
          <a:xfrm>
            <a:off x="251520" y="2276872"/>
            <a:ext cx="8214946"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r>
              <a:rPr lang="ar-SA" altLang="en-US" sz="4800" b="1" dirty="0">
                <a:solidFill>
                  <a:srgbClr val="C00000"/>
                </a:solidFill>
              </a:rPr>
              <a:t>مع تمنياتي </a:t>
            </a:r>
            <a:endParaRPr lang="ar-SA" altLang="en-US" sz="4800" b="1" dirty="0" smtClean="0">
              <a:solidFill>
                <a:srgbClr val="C00000"/>
              </a:solidFill>
            </a:endParaRPr>
          </a:p>
          <a:p>
            <a:pPr algn="ctr"/>
            <a:r>
              <a:rPr lang="ar-SA" altLang="en-US" sz="4800" b="1" dirty="0" smtClean="0">
                <a:solidFill>
                  <a:srgbClr val="C00000"/>
                </a:solidFill>
              </a:rPr>
              <a:t>للجميع </a:t>
            </a:r>
            <a:r>
              <a:rPr lang="ar-SA" altLang="en-US" sz="4800" b="1" dirty="0">
                <a:solidFill>
                  <a:srgbClr val="C00000"/>
                </a:solidFill>
              </a:rPr>
              <a:t>بالنجاح والتوفيق</a:t>
            </a:r>
          </a:p>
        </p:txBody>
      </p:sp>
    </p:spTree>
    <p:extLst>
      <p:ext uri="{BB962C8B-B14F-4D97-AF65-F5344CB8AC3E}">
        <p14:creationId xmlns:p14="http://schemas.microsoft.com/office/powerpoint/2010/main" val="38761048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79712" y="228600"/>
            <a:ext cx="4392488" cy="1112168"/>
          </a:xfrm>
        </p:spPr>
        <p:style>
          <a:lnRef idx="0">
            <a:schemeClr val="accent5"/>
          </a:lnRef>
          <a:fillRef idx="3">
            <a:schemeClr val="accent5"/>
          </a:fillRef>
          <a:effectRef idx="3">
            <a:schemeClr val="accent5"/>
          </a:effectRef>
          <a:fontRef idx="minor">
            <a:schemeClr val="lt1"/>
          </a:fontRef>
        </p:style>
        <p:txBody>
          <a:bodyPr>
            <a:normAutofit/>
          </a:bodyPr>
          <a:lstStyle/>
          <a:p>
            <a:pPr>
              <a:spcBef>
                <a:spcPct val="50000"/>
              </a:spcBef>
            </a:pPr>
            <a:r>
              <a:rPr lang="ar-SA" sz="3200" dirty="0">
                <a:solidFill>
                  <a:prstClr val="black"/>
                </a:solidFill>
                <a:effectLst>
                  <a:outerShdw blurRad="38100" dist="38100" dir="2700000" algn="tl">
                    <a:srgbClr val="FFFFFF"/>
                  </a:outerShdw>
                </a:effectLst>
                <a:latin typeface="Arial" pitchFamily="34" charset="0"/>
                <a:cs typeface="Arial" pitchFamily="34" charset="0"/>
              </a:rPr>
              <a:t>الموجودات الثابتة</a:t>
            </a:r>
            <a:endParaRPr lang="en-US" altLang="en-US" sz="3200" b="1" dirty="0">
              <a:solidFill>
                <a:schemeClr val="tx1"/>
              </a:solidFill>
            </a:endParaRPr>
          </a:p>
        </p:txBody>
      </p:sp>
      <p:sp>
        <p:nvSpPr>
          <p:cNvPr id="23" name="Rectangle 2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IQ" sz="1300" b="1" i="0" u="none" strike="noStrike" cap="none" normalizeH="0" baseline="0" smtClean="0">
                <a:ln>
                  <a:noFill/>
                </a:ln>
                <a:solidFill>
                  <a:schemeClr val="tx1"/>
                </a:solidFill>
                <a:effectLst/>
                <a:latin typeface="Calibri" pitchFamily="34" charset="0"/>
                <a:ea typeface="Calibri" pitchFamily="34" charset="0"/>
                <a:cs typeface="Arial" pitchFamily="34" charset="0"/>
              </a:rPr>
              <a:t>	</a:t>
            </a:r>
            <a:endParaRPr kumimoji="0" lang="ar-IQ"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23"/>
          <p:cNvSpPr>
            <a:spLocks noChangeArrowheads="1"/>
          </p:cNvSpPr>
          <p:nvPr/>
        </p:nvSpPr>
        <p:spPr bwMode="auto">
          <a:xfrm>
            <a:off x="0" y="401107"/>
            <a:ext cx="18473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ar-IQ" sz="13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1"/>
          <p:cNvSpPr>
            <a:spLocks noChangeArrowheads="1"/>
          </p:cNvSpPr>
          <p:nvPr/>
        </p:nvSpPr>
        <p:spPr bwMode="auto">
          <a:xfrm>
            <a:off x="1979712" y="1444079"/>
            <a:ext cx="428674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3200" algn="ctr"/>
                <a:tab pos="3114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8630" y="1444079"/>
            <a:ext cx="6696744" cy="517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5239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7A0F52D1-FDF0-4C3C-86BC-6000DC5A498F}" type="slidenum">
              <a:rPr lang="ar-SA" altLang="en-US" sz="1200" smtClean="0">
                <a:solidFill>
                  <a:schemeClr val="bg1"/>
                </a:solidFill>
              </a:rPr>
              <a:pPr/>
              <a:t>3</a:t>
            </a:fld>
            <a:endParaRPr lang="en-US" altLang="en-US" sz="1200" dirty="0" smtClean="0">
              <a:solidFill>
                <a:schemeClr val="bg1"/>
              </a:solidFill>
            </a:endParaRPr>
          </a:p>
        </p:txBody>
      </p:sp>
      <p:sp>
        <p:nvSpPr>
          <p:cNvPr id="21508" name="Text Box 6"/>
          <p:cNvSpPr txBox="1">
            <a:spLocks noChangeArrowheads="1"/>
          </p:cNvSpPr>
          <p:nvPr/>
        </p:nvSpPr>
        <p:spPr bwMode="auto">
          <a:xfrm>
            <a:off x="451339" y="908051"/>
            <a:ext cx="8374674" cy="523220"/>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rtl="1">
              <a:spcBef>
                <a:spcPct val="50000"/>
              </a:spcBef>
            </a:pPr>
            <a:r>
              <a:rPr lang="ar-SA" sz="2800" b="1" dirty="0">
                <a:solidFill>
                  <a:schemeClr val="tx1"/>
                </a:solidFill>
              </a:rPr>
              <a:t>الخصائص الأساسية </a:t>
            </a:r>
            <a:r>
              <a:rPr lang="ar-SA" sz="2800" b="1" dirty="0" smtClean="0">
                <a:solidFill>
                  <a:schemeClr val="tx1"/>
                </a:solidFill>
              </a:rPr>
              <a:t>للموجودات الثابتة</a:t>
            </a:r>
            <a:endParaRPr lang="en-US" altLang="en-US" sz="2800" b="1" dirty="0">
              <a:solidFill>
                <a:schemeClr val="tx1"/>
              </a:solidFill>
            </a:endParaRPr>
          </a:p>
        </p:txBody>
      </p:sp>
      <p:sp>
        <p:nvSpPr>
          <p:cNvPr id="2" name="Rectangle 1"/>
          <p:cNvSpPr/>
          <p:nvPr/>
        </p:nvSpPr>
        <p:spPr>
          <a:xfrm>
            <a:off x="451339" y="1641476"/>
            <a:ext cx="8374674" cy="2031325"/>
          </a:xfrm>
          <a:prstGeom prst="rect">
            <a:avLst/>
          </a:prstGeom>
        </p:spPr>
        <p:txBody>
          <a:bodyPr>
            <a:spAutoFit/>
          </a:bodyPr>
          <a:lstStyle/>
          <a:p>
            <a:pPr marL="457200" indent="-457200" algn="just" rtl="1">
              <a:defRPr/>
            </a:pPr>
            <a:endParaRPr lang="ar-SA" dirty="0" smtClean="0">
              <a:effectLst>
                <a:outerShdw blurRad="38100" dist="38100" dir="2700000" algn="tl">
                  <a:srgbClr val="FFFFFF"/>
                </a:outerShdw>
              </a:effectLst>
            </a:endParaRPr>
          </a:p>
          <a:p>
            <a:pPr marL="457200" indent="-457200" algn="just" rtl="1">
              <a:defRPr/>
            </a:pPr>
            <a:r>
              <a:rPr lang="ar-SA" dirty="0">
                <a:effectLst>
                  <a:outerShdw blurRad="38100" dist="38100" dir="2700000" algn="tl">
                    <a:srgbClr val="FFFFFF"/>
                  </a:outerShdw>
                </a:effectLst>
              </a:rPr>
              <a:t>1.	إن الموجودات الثابتة يتم اكتسابها لمدة طويلة نسبية لتنفيذ عمل المشروع.</a:t>
            </a:r>
          </a:p>
          <a:p>
            <a:pPr marL="457200" indent="-457200" algn="just" rtl="1">
              <a:defRPr/>
            </a:pPr>
            <a:r>
              <a:rPr lang="ar-SA" dirty="0">
                <a:effectLst>
                  <a:outerShdw blurRad="38100" dist="38100" dir="2700000" algn="tl">
                    <a:srgbClr val="FFFFFF"/>
                  </a:outerShdw>
                </a:effectLst>
              </a:rPr>
              <a:t>2.	يتم اقتناء الموجودات الثابتة بغرض الاستخدام وليس لغرض البيع، ولا تستعمل بنية إعادة بيعها خلال سير العمل العادي.</a:t>
            </a:r>
          </a:p>
          <a:p>
            <a:pPr marL="457200" indent="-457200" algn="just" rtl="1">
              <a:buAutoNum type="arabicPeriod" startAt="3"/>
              <a:defRPr/>
            </a:pPr>
            <a:r>
              <a:rPr lang="ar-SA" dirty="0" smtClean="0">
                <a:effectLst>
                  <a:outerShdw blurRad="38100" dist="38100" dir="2700000" algn="tl">
                    <a:srgbClr val="FFFFFF"/>
                  </a:outerShdw>
                </a:effectLst>
              </a:rPr>
              <a:t>لها </a:t>
            </a:r>
            <a:r>
              <a:rPr lang="ar-SA" dirty="0">
                <a:effectLst>
                  <a:outerShdw blurRad="38100" dist="38100" dir="2700000" algn="tl">
                    <a:srgbClr val="FFFFFF"/>
                  </a:outerShdw>
                </a:effectLst>
              </a:rPr>
              <a:t>وجود مادي ملموس. </a:t>
            </a:r>
            <a:endParaRPr lang="ar-SA" dirty="0" smtClean="0">
              <a:effectLst>
                <a:outerShdw blurRad="38100" dist="38100" dir="2700000" algn="tl">
                  <a:srgbClr val="FFFFFF"/>
                </a:outerShdw>
              </a:effectLst>
            </a:endParaRPr>
          </a:p>
          <a:p>
            <a:pPr marL="457200" indent="-457200" algn="just" rtl="1">
              <a:buAutoNum type="arabicPeriod" startAt="3"/>
              <a:defRPr/>
            </a:pPr>
            <a:r>
              <a:rPr lang="ar-SA" dirty="0" smtClean="0">
                <a:effectLst>
                  <a:outerShdw blurRad="38100" dist="38100" dir="2700000" algn="tl">
                    <a:srgbClr val="FFFFFF"/>
                  </a:outerShdw>
                </a:effectLst>
              </a:rPr>
              <a:t>تتميز </a:t>
            </a:r>
            <a:r>
              <a:rPr lang="ar-SA" dirty="0">
                <a:effectLst>
                  <a:outerShdw blurRad="38100" dist="38100" dir="2700000" algn="tl">
                    <a:srgbClr val="FFFFFF"/>
                  </a:outerShdw>
                </a:effectLst>
              </a:rPr>
              <a:t>بطول عمرها </a:t>
            </a:r>
            <a:r>
              <a:rPr lang="ar-SA" dirty="0" smtClean="0">
                <a:effectLst>
                  <a:outerShdw blurRad="38100" dist="38100" dir="2700000" algn="tl">
                    <a:srgbClr val="FFFFFF"/>
                  </a:outerShdw>
                </a:effectLst>
              </a:rPr>
              <a:t>الانتاجي.</a:t>
            </a:r>
            <a:endParaRPr lang="ar-SA" dirty="0">
              <a:effectLst>
                <a:outerShdw blurRad="38100" dist="38100" dir="2700000" algn="tl">
                  <a:srgbClr val="FFFFFF"/>
                </a:outerShdw>
              </a:effectLst>
            </a:endParaRPr>
          </a:p>
          <a:p>
            <a:pPr marL="457200" indent="-457200" algn="just" rtl="1">
              <a:buAutoNum type="arabicPeriod" startAt="3"/>
              <a:defRPr/>
            </a:pPr>
            <a:endParaRPr lang="ar-SA" dirty="0">
              <a:effectLst>
                <a:outerShdw blurRad="38100" dist="38100" dir="2700000" algn="tl">
                  <a:srgbClr val="FFFFFF"/>
                </a:outerShdw>
              </a:effectLst>
            </a:endParaRPr>
          </a:p>
        </p:txBody>
      </p:sp>
    </p:spTree>
    <p:extLst>
      <p:ext uri="{BB962C8B-B14F-4D97-AF65-F5344CB8AC3E}">
        <p14:creationId xmlns:p14="http://schemas.microsoft.com/office/powerpoint/2010/main" val="34959841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bwMode="auto">
          <a:xfrm>
            <a:off x="4592515" y="6376989"/>
            <a:ext cx="44547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fld id="{F7784632-3703-42E7-A2CB-81C409C34915}" type="slidenum">
              <a:rPr lang="ar-SA" altLang="en-US" sz="1200" smtClean="0">
                <a:solidFill>
                  <a:schemeClr val="bg1"/>
                </a:solidFill>
              </a:rPr>
              <a:pPr/>
              <a:t>4</a:t>
            </a:fld>
            <a:endParaRPr lang="en-US" altLang="en-US" sz="1200" dirty="0" smtClean="0">
              <a:solidFill>
                <a:schemeClr val="bg1"/>
              </a:solidFill>
            </a:endParaRPr>
          </a:p>
        </p:txBody>
      </p:sp>
      <p:sp>
        <p:nvSpPr>
          <p:cNvPr id="22532" name="Text Box 6"/>
          <p:cNvSpPr txBox="1">
            <a:spLocks noChangeArrowheads="1"/>
          </p:cNvSpPr>
          <p:nvPr/>
        </p:nvSpPr>
        <p:spPr bwMode="auto">
          <a:xfrm>
            <a:off x="451339" y="908050"/>
            <a:ext cx="8374674" cy="523220"/>
          </a:xfrm>
          <a:prstGeom prst="rect">
            <a:avLst/>
          </a:prstGeom>
          <a:solidFill>
            <a:schemeClr val="accent1"/>
          </a:solidFill>
          <a:ln w="9525">
            <a:solidFill>
              <a:schemeClr val="tx2"/>
            </a:solidFill>
            <a:miter lim="800000"/>
            <a:headEnd/>
            <a:tailEnd/>
          </a:ln>
          <a:effectLst>
            <a:outerShdw sx="999" sy="999" algn="ctr" rotWithShape="0">
              <a:srgbClr val="808080"/>
            </a:outerShdw>
          </a:effectLst>
        </p:spPr>
        <p:txBody>
          <a:bodyPr>
            <a:spAutoFit/>
          </a:bodyPr>
          <a:lstStyle>
            <a:lvl1pPr>
              <a:defRPr sz="3200">
                <a:solidFill>
                  <a:srgbClr val="013E36"/>
                </a:solidFill>
                <a:latin typeface="Calibri" pitchFamily="34" charset="0"/>
                <a:cs typeface="Arial" pitchFamily="34" charset="0"/>
              </a:defRPr>
            </a:lvl1pPr>
            <a:lvl2pPr>
              <a:defRPr sz="2800">
                <a:solidFill>
                  <a:srgbClr val="013E36"/>
                </a:solidFill>
                <a:latin typeface="Calibri" pitchFamily="34" charset="0"/>
                <a:cs typeface="Arial" pitchFamily="34" charset="0"/>
              </a:defRPr>
            </a:lvl2pPr>
            <a:lvl3pPr>
              <a:defRPr sz="2400">
                <a:solidFill>
                  <a:srgbClr val="013E36"/>
                </a:solidFill>
                <a:latin typeface="Calibri" pitchFamily="34" charset="0"/>
                <a:cs typeface="Arial" pitchFamily="34" charset="0"/>
              </a:defRPr>
            </a:lvl3pPr>
            <a:lvl4pPr>
              <a:defRPr sz="2000">
                <a:solidFill>
                  <a:srgbClr val="013E36"/>
                </a:solidFill>
                <a:latin typeface="Calibri" pitchFamily="34" charset="0"/>
                <a:cs typeface="Arial" pitchFamily="34" charset="0"/>
              </a:defRPr>
            </a:lvl4pPr>
            <a:lvl5pPr>
              <a:defRPr sz="2000">
                <a:solidFill>
                  <a:srgbClr val="013E36"/>
                </a:solidFill>
                <a:latin typeface="Calibri" pitchFamily="34" charset="0"/>
                <a:cs typeface="Arial" pitchFamily="34" charset="0"/>
              </a:defRPr>
            </a:lvl5pPr>
            <a:lvl6pPr algn="r" eaLnBrk="0" fontAlgn="base" hangingPunct="0">
              <a:spcAft>
                <a:spcPct val="0"/>
              </a:spcAft>
              <a:buChar char="»"/>
              <a:defRPr sz="2000">
                <a:solidFill>
                  <a:srgbClr val="013E36"/>
                </a:solidFill>
                <a:latin typeface="Calibri" pitchFamily="34" charset="0"/>
                <a:cs typeface="Arial" pitchFamily="34" charset="0"/>
              </a:defRPr>
            </a:lvl6pPr>
            <a:lvl7pPr algn="r" eaLnBrk="0" fontAlgn="base" hangingPunct="0">
              <a:spcAft>
                <a:spcPct val="0"/>
              </a:spcAft>
              <a:buChar char="»"/>
              <a:defRPr sz="2000">
                <a:solidFill>
                  <a:srgbClr val="013E36"/>
                </a:solidFill>
                <a:latin typeface="Calibri" pitchFamily="34" charset="0"/>
                <a:cs typeface="Arial" pitchFamily="34" charset="0"/>
              </a:defRPr>
            </a:lvl7pPr>
            <a:lvl8pPr algn="r" eaLnBrk="0" fontAlgn="base" hangingPunct="0">
              <a:spcAft>
                <a:spcPct val="0"/>
              </a:spcAft>
              <a:buChar char="»"/>
              <a:defRPr sz="2000">
                <a:solidFill>
                  <a:srgbClr val="013E36"/>
                </a:solidFill>
                <a:latin typeface="Calibri" pitchFamily="34" charset="0"/>
                <a:cs typeface="Arial" pitchFamily="34" charset="0"/>
              </a:defRPr>
            </a:lvl8pPr>
            <a:lvl9pPr algn="r" eaLnBrk="0" fontAlgn="base" hangingPunct="0">
              <a:spcAft>
                <a:spcPct val="0"/>
              </a:spcAft>
              <a:buChar char="»"/>
              <a:defRPr sz="2000">
                <a:solidFill>
                  <a:srgbClr val="013E36"/>
                </a:solidFill>
                <a:latin typeface="Calibri" pitchFamily="34" charset="0"/>
                <a:cs typeface="Arial" pitchFamily="34" charset="0"/>
              </a:defRPr>
            </a:lvl9pPr>
          </a:lstStyle>
          <a:p>
            <a:pPr algn="ctr">
              <a:spcBef>
                <a:spcPct val="50000"/>
              </a:spcBef>
            </a:pPr>
            <a:r>
              <a:rPr lang="ar-SA" sz="2800" dirty="0">
                <a:solidFill>
                  <a:schemeClr val="tx1"/>
                </a:solidFill>
              </a:rPr>
              <a:t>اقتناء </a:t>
            </a:r>
            <a:r>
              <a:rPr lang="ar-SA" sz="2800" dirty="0" smtClean="0">
                <a:solidFill>
                  <a:schemeClr val="tx1"/>
                </a:solidFill>
              </a:rPr>
              <a:t>الموجودات </a:t>
            </a:r>
            <a:r>
              <a:rPr lang="ar-SA" sz="2800" dirty="0">
                <a:solidFill>
                  <a:schemeClr val="tx1"/>
                </a:solidFill>
              </a:rPr>
              <a:t>الثابتة</a:t>
            </a:r>
            <a:endParaRPr lang="en-US" altLang="en-US" sz="2800" b="1" dirty="0">
              <a:solidFill>
                <a:schemeClr val="tx1"/>
              </a:solidFill>
            </a:endParaRPr>
          </a:p>
        </p:txBody>
      </p:sp>
      <p:sp>
        <p:nvSpPr>
          <p:cNvPr id="23557" name="Rectangle 2"/>
          <p:cNvSpPr>
            <a:spLocks noChangeArrowheads="1"/>
          </p:cNvSpPr>
          <p:nvPr/>
        </p:nvSpPr>
        <p:spPr bwMode="auto">
          <a:xfrm>
            <a:off x="750276" y="2708920"/>
            <a:ext cx="7776797" cy="1643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rtl="1">
              <a:lnSpc>
                <a:spcPct val="90000"/>
              </a:lnSpc>
              <a:defRPr/>
            </a:pPr>
            <a:r>
              <a:rPr lang="ar-SA" sz="2800" dirty="0" smtClean="0">
                <a:solidFill>
                  <a:srgbClr val="00FF00"/>
                </a:solidFill>
              </a:rPr>
              <a:t> </a:t>
            </a:r>
            <a:r>
              <a:rPr lang="ar-SA" sz="2800" dirty="0" smtClean="0"/>
              <a:t>  ويتم الحصول على الموجودات الثابتة بأحدى الطرق الاتية:</a:t>
            </a:r>
          </a:p>
          <a:p>
            <a:pPr algn="r" rtl="1">
              <a:lnSpc>
                <a:spcPct val="90000"/>
              </a:lnSpc>
              <a:defRPr/>
            </a:pPr>
            <a:r>
              <a:rPr lang="ar-SA" sz="2800" dirty="0" smtClean="0"/>
              <a:t>   1– </a:t>
            </a:r>
            <a:r>
              <a:rPr lang="ar-SA" sz="2800" dirty="0"/>
              <a:t>الشراء.</a:t>
            </a:r>
          </a:p>
          <a:p>
            <a:pPr algn="r" rtl="1">
              <a:lnSpc>
                <a:spcPct val="90000"/>
              </a:lnSpc>
              <a:defRPr/>
            </a:pPr>
            <a:r>
              <a:rPr lang="ar-SA" sz="2800" dirty="0"/>
              <a:t>   2 – الحصول عليها من التبرعات.</a:t>
            </a:r>
          </a:p>
          <a:p>
            <a:pPr algn="r" rtl="1">
              <a:lnSpc>
                <a:spcPct val="90000"/>
              </a:lnSpc>
              <a:defRPr/>
            </a:pPr>
            <a:r>
              <a:rPr lang="ar-SA" sz="2800" dirty="0"/>
              <a:t>   3 – انتاجها ذاتيا.</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1916831"/>
            <a:ext cx="705961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89255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defRPr/>
            </a:pPr>
            <a:r>
              <a:rPr lang="ar-SA" sz="4000" b="1" dirty="0" smtClean="0">
                <a:solidFill>
                  <a:schemeClr val="folHlink"/>
                </a:solidFill>
              </a:rPr>
              <a:t>تحديد كلفة الحصول على الموجودات الثابتة</a:t>
            </a:r>
            <a:endParaRPr lang="en-US" sz="4000" b="1" dirty="0" smtClean="0">
              <a:solidFill>
                <a:schemeClr val="folHlink"/>
              </a:solidFill>
            </a:endParaRPr>
          </a:p>
        </p:txBody>
      </p:sp>
      <p:sp>
        <p:nvSpPr>
          <p:cNvPr id="71683" name="Rectangle 3"/>
          <p:cNvSpPr>
            <a:spLocks noGrp="1" noChangeArrowheads="1"/>
          </p:cNvSpPr>
          <p:nvPr>
            <p:ph type="body" idx="1"/>
          </p:nvPr>
        </p:nvSpPr>
        <p:spPr>
          <a:xfrm>
            <a:off x="457200" y="1447800"/>
            <a:ext cx="8229600" cy="4530725"/>
          </a:xfrm>
        </p:spPr>
        <p:txBody>
          <a:bodyPr/>
          <a:lstStyle/>
          <a:p>
            <a:pPr algn="just" rtl="1" eaLnBrk="1" hangingPunct="1">
              <a:lnSpc>
                <a:spcPct val="80000"/>
              </a:lnSpc>
              <a:buFont typeface="Wingdings" pitchFamily="2" charset="2"/>
              <a:buNone/>
              <a:defRPr/>
            </a:pPr>
            <a:r>
              <a:rPr lang="ar-SA" sz="2800" dirty="0" smtClean="0"/>
              <a:t>    * يتم تحديد قيمة الأصل في تاريخ الحصول عليه علي أساس القيم السوقية العادلة للأصل الذي تمت التضحية به في مقابل الحصول علي ذلك الأصل، أو القيمة السوقية العادلة للأصل الذي تم الحصول عليه، أيهما أكثر وضوحا.</a:t>
            </a:r>
            <a:endParaRPr lang="ar-EG" sz="2800" dirty="0" smtClean="0"/>
          </a:p>
          <a:p>
            <a:pPr algn="r" rtl="1" eaLnBrk="1" hangingPunct="1">
              <a:lnSpc>
                <a:spcPct val="80000"/>
              </a:lnSpc>
              <a:buFont typeface="Wingdings" pitchFamily="2" charset="2"/>
              <a:buNone/>
              <a:defRPr/>
            </a:pPr>
            <a:r>
              <a:rPr lang="ar-SA" sz="2800" dirty="0">
                <a:solidFill>
                  <a:srgbClr val="FF3300"/>
                </a:solidFill>
              </a:rPr>
              <a:t> </a:t>
            </a:r>
            <a:r>
              <a:rPr lang="ar-SA" sz="2800" dirty="0" smtClean="0">
                <a:solidFill>
                  <a:srgbClr val="FF3300"/>
                </a:solidFill>
              </a:rPr>
              <a:t>   * </a:t>
            </a:r>
            <a:r>
              <a:rPr lang="ar-SA" sz="2800" dirty="0" smtClean="0"/>
              <a:t>من مشكلات </a:t>
            </a:r>
            <a:r>
              <a:rPr lang="ar-SA" sz="2800" dirty="0" smtClean="0">
                <a:solidFill>
                  <a:srgbClr val="00FF00"/>
                </a:solidFill>
              </a:rPr>
              <a:t>القياس </a:t>
            </a:r>
            <a:r>
              <a:rPr lang="ar-SA" sz="2800" dirty="0" smtClean="0"/>
              <a:t>ما يلي:</a:t>
            </a:r>
          </a:p>
          <a:p>
            <a:pPr algn="r" rtl="1" eaLnBrk="1" hangingPunct="1">
              <a:lnSpc>
                <a:spcPct val="80000"/>
              </a:lnSpc>
              <a:buFont typeface="Wingdings" pitchFamily="2" charset="2"/>
              <a:buNone/>
              <a:defRPr/>
            </a:pPr>
            <a:r>
              <a:rPr lang="ar-SA" sz="2800" dirty="0" smtClean="0">
                <a:solidFill>
                  <a:srgbClr val="FF3300"/>
                </a:solidFill>
              </a:rPr>
              <a:t> 1 – </a:t>
            </a:r>
            <a:r>
              <a:rPr lang="ar-SA" sz="2800" dirty="0" smtClean="0"/>
              <a:t>الخصم النقدي.</a:t>
            </a:r>
            <a:r>
              <a:rPr lang="ar-EG" sz="2800" dirty="0" smtClean="0"/>
              <a:t> </a:t>
            </a:r>
            <a:endParaRPr lang="ar-SA" sz="2800" dirty="0" smtClean="0"/>
          </a:p>
          <a:p>
            <a:pPr algn="r" rtl="1" eaLnBrk="1" hangingPunct="1">
              <a:lnSpc>
                <a:spcPct val="80000"/>
              </a:lnSpc>
              <a:buFont typeface="Wingdings" pitchFamily="2" charset="2"/>
              <a:buNone/>
              <a:defRPr/>
            </a:pPr>
            <a:r>
              <a:rPr lang="ar-SA" sz="2800" dirty="0" smtClean="0"/>
              <a:t> </a:t>
            </a:r>
            <a:r>
              <a:rPr lang="ar-SA" sz="2800" dirty="0" smtClean="0">
                <a:solidFill>
                  <a:srgbClr val="FF3300"/>
                </a:solidFill>
              </a:rPr>
              <a:t>2 –</a:t>
            </a:r>
            <a:r>
              <a:rPr lang="ar-SA" sz="2800" dirty="0" smtClean="0"/>
              <a:t> الشراء بالتقسيط.</a:t>
            </a:r>
            <a:endParaRPr lang="en-US" sz="2800" dirty="0" smtClean="0"/>
          </a:p>
          <a:p>
            <a:pPr algn="r" rtl="1" eaLnBrk="1" hangingPunct="1">
              <a:lnSpc>
                <a:spcPct val="80000"/>
              </a:lnSpc>
              <a:buFont typeface="Wingdings" pitchFamily="2" charset="2"/>
              <a:buNone/>
              <a:defRPr/>
            </a:pPr>
            <a:r>
              <a:rPr lang="ar-SA" sz="2800" dirty="0" smtClean="0">
                <a:solidFill>
                  <a:srgbClr val="FF3300"/>
                </a:solidFill>
              </a:rPr>
              <a:t> 3 –</a:t>
            </a:r>
            <a:r>
              <a:rPr lang="ar-SA" sz="2800" dirty="0" smtClean="0"/>
              <a:t> شراء الأصول في مجموعات.</a:t>
            </a:r>
          </a:p>
          <a:p>
            <a:pPr algn="r" rtl="1" eaLnBrk="1" hangingPunct="1">
              <a:lnSpc>
                <a:spcPct val="80000"/>
              </a:lnSpc>
              <a:buFont typeface="Wingdings" pitchFamily="2" charset="2"/>
              <a:buNone/>
              <a:defRPr/>
            </a:pPr>
            <a:r>
              <a:rPr lang="ar-SA" sz="2800" dirty="0" smtClean="0"/>
              <a:t> </a:t>
            </a:r>
            <a:r>
              <a:rPr lang="ar-SA" sz="2800" dirty="0" smtClean="0">
                <a:solidFill>
                  <a:srgbClr val="FF3300"/>
                </a:solidFill>
              </a:rPr>
              <a:t>4 –</a:t>
            </a:r>
            <a:r>
              <a:rPr lang="ar-SA" sz="2800" dirty="0" smtClean="0"/>
              <a:t> استبدال الأصول الثابتة.</a:t>
            </a:r>
          </a:p>
          <a:p>
            <a:pPr algn="r" rtl="1" eaLnBrk="1" hangingPunct="1">
              <a:lnSpc>
                <a:spcPct val="80000"/>
              </a:lnSpc>
              <a:buFont typeface="Wingdings" pitchFamily="2" charset="2"/>
              <a:buNone/>
              <a:defRPr/>
            </a:pPr>
            <a:r>
              <a:rPr lang="ar-SA" sz="2800" dirty="0" smtClean="0">
                <a:solidFill>
                  <a:srgbClr val="FF3300"/>
                </a:solidFill>
              </a:rPr>
              <a:t> 5 –</a:t>
            </a:r>
            <a:r>
              <a:rPr lang="ar-SA" sz="2800" dirty="0" smtClean="0"/>
              <a:t> الحصول علي أصول كهبة أو تبرع.</a:t>
            </a:r>
          </a:p>
          <a:p>
            <a:pPr algn="r" rtl="1" eaLnBrk="1" hangingPunct="1">
              <a:lnSpc>
                <a:spcPct val="80000"/>
              </a:lnSpc>
              <a:buFont typeface="Wingdings" pitchFamily="2" charset="2"/>
              <a:buNone/>
              <a:defRPr/>
            </a:pPr>
            <a:r>
              <a:rPr lang="ar-SA" sz="2800" dirty="0" smtClean="0"/>
              <a:t> </a:t>
            </a:r>
            <a:r>
              <a:rPr lang="ar-SA" sz="2800" dirty="0" smtClean="0">
                <a:solidFill>
                  <a:srgbClr val="FF3300"/>
                </a:solidFill>
              </a:rPr>
              <a:t>6 –</a:t>
            </a:r>
            <a:r>
              <a:rPr lang="ar-SA" sz="2800" dirty="0" smtClean="0"/>
              <a:t> الحصول علي أصول مقابل إصدار أسهم.</a:t>
            </a:r>
            <a:endParaRPr lang="en-US" sz="2800" dirty="0" smtClean="0"/>
          </a:p>
        </p:txBody>
      </p:sp>
    </p:spTree>
    <p:extLst>
      <p:ext uri="{BB962C8B-B14F-4D97-AF65-F5344CB8AC3E}">
        <p14:creationId xmlns:p14="http://schemas.microsoft.com/office/powerpoint/2010/main" val="2435737973"/>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1682"/>
                                        </p:tgtEl>
                                        <p:attrNameLst>
                                          <p:attrName>style.visibility</p:attrName>
                                        </p:attrNameLst>
                                      </p:cBhvr>
                                      <p:to>
                                        <p:strVal val="visible"/>
                                      </p:to>
                                    </p:set>
                                    <p:animEffect transition="in" filter="fade">
                                      <p:cBhvr>
                                        <p:cTn id="7" dur="800" decel="100000"/>
                                        <p:tgtEl>
                                          <p:spTgt spid="71682"/>
                                        </p:tgtEl>
                                      </p:cBhvr>
                                    </p:animEffect>
                                    <p:anim calcmode="lin" valueType="num">
                                      <p:cBhvr>
                                        <p:cTn id="8" dur="800" decel="100000" fill="hold"/>
                                        <p:tgtEl>
                                          <p:spTgt spid="71682"/>
                                        </p:tgtEl>
                                        <p:attrNameLst>
                                          <p:attrName>style.rotation</p:attrName>
                                        </p:attrNameLst>
                                      </p:cBhvr>
                                      <p:tavLst>
                                        <p:tav tm="0">
                                          <p:val>
                                            <p:fltVal val="-90"/>
                                          </p:val>
                                        </p:tav>
                                        <p:tav tm="100000">
                                          <p:val>
                                            <p:fltVal val="0"/>
                                          </p:val>
                                        </p:tav>
                                      </p:tavLst>
                                    </p:anim>
                                    <p:anim calcmode="lin" valueType="num">
                                      <p:cBhvr>
                                        <p:cTn id="9" dur="800" decel="100000" fill="hold"/>
                                        <p:tgtEl>
                                          <p:spTgt spid="71682"/>
                                        </p:tgtEl>
                                        <p:attrNameLst>
                                          <p:attrName>ppt_x</p:attrName>
                                        </p:attrNameLst>
                                      </p:cBhvr>
                                      <p:tavLst>
                                        <p:tav tm="0">
                                          <p:val>
                                            <p:strVal val="#ppt_x+0.4"/>
                                          </p:val>
                                        </p:tav>
                                        <p:tav tm="100000">
                                          <p:val>
                                            <p:strVal val="#ppt_x-0.05"/>
                                          </p:val>
                                        </p:tav>
                                      </p:tavLst>
                                    </p:anim>
                                    <p:anim calcmode="lin" valueType="num">
                                      <p:cBhvr>
                                        <p:cTn id="10" dur="800" decel="100000" fill="hold"/>
                                        <p:tgtEl>
                                          <p:spTgt spid="7168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168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1682"/>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1683">
                                            <p:txEl>
                                              <p:pRg st="0" end="0"/>
                                            </p:txEl>
                                          </p:spTgt>
                                        </p:tgtEl>
                                        <p:attrNameLst>
                                          <p:attrName>style.visibility</p:attrName>
                                        </p:attrNameLst>
                                      </p:cBhvr>
                                      <p:to>
                                        <p:strVal val="visible"/>
                                      </p:to>
                                    </p:set>
                                    <p:animEffect transition="in" filter="fade">
                                      <p:cBhvr>
                                        <p:cTn id="17" dur="1000"/>
                                        <p:tgtEl>
                                          <p:spTgt spid="71683">
                                            <p:txEl>
                                              <p:pRg st="0" end="0"/>
                                            </p:txEl>
                                          </p:spTgt>
                                        </p:tgtEl>
                                      </p:cBhvr>
                                    </p:animEffect>
                                    <p:anim calcmode="lin" valueType="num">
                                      <p:cBhvr>
                                        <p:cTn id="18" dur="1000" fill="hold"/>
                                        <p:tgtEl>
                                          <p:spTgt spid="7168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16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1683">
                                            <p:txEl>
                                              <p:pRg st="1" end="1"/>
                                            </p:txEl>
                                          </p:spTgt>
                                        </p:tgtEl>
                                        <p:attrNameLst>
                                          <p:attrName>style.visibility</p:attrName>
                                        </p:attrNameLst>
                                      </p:cBhvr>
                                      <p:to>
                                        <p:strVal val="visible"/>
                                      </p:to>
                                    </p:set>
                                    <p:animEffect transition="in" filter="fade">
                                      <p:cBhvr>
                                        <p:cTn id="24" dur="1000"/>
                                        <p:tgtEl>
                                          <p:spTgt spid="71683">
                                            <p:txEl>
                                              <p:pRg st="1" end="1"/>
                                            </p:txEl>
                                          </p:spTgt>
                                        </p:tgtEl>
                                      </p:cBhvr>
                                    </p:animEffect>
                                    <p:anim calcmode="lin" valueType="num">
                                      <p:cBhvr>
                                        <p:cTn id="25" dur="1000" fill="hold"/>
                                        <p:tgtEl>
                                          <p:spTgt spid="7168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168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1683">
                                            <p:txEl>
                                              <p:pRg st="2" end="2"/>
                                            </p:txEl>
                                          </p:spTgt>
                                        </p:tgtEl>
                                        <p:attrNameLst>
                                          <p:attrName>style.visibility</p:attrName>
                                        </p:attrNameLst>
                                      </p:cBhvr>
                                      <p:to>
                                        <p:strVal val="visible"/>
                                      </p:to>
                                    </p:set>
                                    <p:animEffect transition="in" filter="fade">
                                      <p:cBhvr>
                                        <p:cTn id="31" dur="1000"/>
                                        <p:tgtEl>
                                          <p:spTgt spid="71683">
                                            <p:txEl>
                                              <p:pRg st="2" end="2"/>
                                            </p:txEl>
                                          </p:spTgt>
                                        </p:tgtEl>
                                      </p:cBhvr>
                                    </p:animEffect>
                                    <p:anim calcmode="lin" valueType="num">
                                      <p:cBhvr>
                                        <p:cTn id="32" dur="1000" fill="hold"/>
                                        <p:tgtEl>
                                          <p:spTgt spid="71683">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7168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71683">
                                            <p:txEl>
                                              <p:pRg st="3" end="3"/>
                                            </p:txEl>
                                          </p:spTgt>
                                        </p:tgtEl>
                                        <p:attrNameLst>
                                          <p:attrName>style.visibility</p:attrName>
                                        </p:attrNameLst>
                                      </p:cBhvr>
                                      <p:to>
                                        <p:strVal val="visible"/>
                                      </p:to>
                                    </p:set>
                                    <p:animEffect transition="in" filter="fade">
                                      <p:cBhvr>
                                        <p:cTn id="38" dur="1000"/>
                                        <p:tgtEl>
                                          <p:spTgt spid="71683">
                                            <p:txEl>
                                              <p:pRg st="3" end="3"/>
                                            </p:txEl>
                                          </p:spTgt>
                                        </p:tgtEl>
                                      </p:cBhvr>
                                    </p:animEffect>
                                    <p:anim calcmode="lin" valueType="num">
                                      <p:cBhvr>
                                        <p:cTn id="39" dur="1000" fill="hold"/>
                                        <p:tgtEl>
                                          <p:spTgt spid="7168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7168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71683">
                                            <p:txEl>
                                              <p:pRg st="4" end="4"/>
                                            </p:txEl>
                                          </p:spTgt>
                                        </p:tgtEl>
                                        <p:attrNameLst>
                                          <p:attrName>style.visibility</p:attrName>
                                        </p:attrNameLst>
                                      </p:cBhvr>
                                      <p:to>
                                        <p:strVal val="visible"/>
                                      </p:to>
                                    </p:set>
                                    <p:animEffect transition="in" filter="fade">
                                      <p:cBhvr>
                                        <p:cTn id="45" dur="1000"/>
                                        <p:tgtEl>
                                          <p:spTgt spid="71683">
                                            <p:txEl>
                                              <p:pRg st="4" end="4"/>
                                            </p:txEl>
                                          </p:spTgt>
                                        </p:tgtEl>
                                      </p:cBhvr>
                                    </p:animEffect>
                                    <p:anim calcmode="lin" valueType="num">
                                      <p:cBhvr>
                                        <p:cTn id="46" dur="1000" fill="hold"/>
                                        <p:tgtEl>
                                          <p:spTgt spid="71683">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7168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71683">
                                            <p:txEl>
                                              <p:pRg st="5" end="5"/>
                                            </p:txEl>
                                          </p:spTgt>
                                        </p:tgtEl>
                                        <p:attrNameLst>
                                          <p:attrName>style.visibility</p:attrName>
                                        </p:attrNameLst>
                                      </p:cBhvr>
                                      <p:to>
                                        <p:strVal val="visible"/>
                                      </p:to>
                                    </p:set>
                                    <p:animEffect transition="in" filter="fade">
                                      <p:cBhvr>
                                        <p:cTn id="52" dur="1000"/>
                                        <p:tgtEl>
                                          <p:spTgt spid="71683">
                                            <p:txEl>
                                              <p:pRg st="5" end="5"/>
                                            </p:txEl>
                                          </p:spTgt>
                                        </p:tgtEl>
                                      </p:cBhvr>
                                    </p:animEffect>
                                    <p:anim calcmode="lin" valueType="num">
                                      <p:cBhvr>
                                        <p:cTn id="53" dur="1000" fill="hold"/>
                                        <p:tgtEl>
                                          <p:spTgt spid="71683">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7168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71683">
                                            <p:txEl>
                                              <p:pRg st="6" end="6"/>
                                            </p:txEl>
                                          </p:spTgt>
                                        </p:tgtEl>
                                        <p:attrNameLst>
                                          <p:attrName>style.visibility</p:attrName>
                                        </p:attrNameLst>
                                      </p:cBhvr>
                                      <p:to>
                                        <p:strVal val="visible"/>
                                      </p:to>
                                    </p:set>
                                    <p:animEffect transition="in" filter="fade">
                                      <p:cBhvr>
                                        <p:cTn id="59" dur="1000"/>
                                        <p:tgtEl>
                                          <p:spTgt spid="71683">
                                            <p:txEl>
                                              <p:pRg st="6" end="6"/>
                                            </p:txEl>
                                          </p:spTgt>
                                        </p:tgtEl>
                                      </p:cBhvr>
                                    </p:animEffect>
                                    <p:anim calcmode="lin" valueType="num">
                                      <p:cBhvr>
                                        <p:cTn id="60" dur="1000" fill="hold"/>
                                        <p:tgtEl>
                                          <p:spTgt spid="71683">
                                            <p:txEl>
                                              <p:pRg st="6" end="6"/>
                                            </p:txEl>
                                          </p:spTgt>
                                        </p:tgtEl>
                                        <p:attrNameLst>
                                          <p:attrName>ppt_x</p:attrName>
                                        </p:attrNameLst>
                                      </p:cBhvr>
                                      <p:tavLst>
                                        <p:tav tm="0">
                                          <p:val>
                                            <p:strVal val="#ppt_x"/>
                                          </p:val>
                                        </p:tav>
                                        <p:tav tm="100000">
                                          <p:val>
                                            <p:strVal val="#ppt_x"/>
                                          </p:val>
                                        </p:tav>
                                      </p:tavLst>
                                    </p:anim>
                                    <p:anim calcmode="lin" valueType="num">
                                      <p:cBhvr>
                                        <p:cTn id="61" dur="1000" fill="hold"/>
                                        <p:tgtEl>
                                          <p:spTgt spid="7168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2" fill="hold" nodeType="clickPar">
                      <p:stCondLst>
                        <p:cond delay="indefinite"/>
                      </p:stCondLst>
                      <p:childTnLst>
                        <p:par>
                          <p:cTn id="63" fill="hold" nodeType="withGroup">
                            <p:stCondLst>
                              <p:cond delay="0"/>
                            </p:stCondLst>
                            <p:childTnLst>
                              <p:par>
                                <p:cTn id="64" presetID="47" presetClass="entr" presetSubtype="0" fill="hold" grpId="0" nodeType="clickEffect">
                                  <p:stCondLst>
                                    <p:cond delay="0"/>
                                  </p:stCondLst>
                                  <p:childTnLst>
                                    <p:set>
                                      <p:cBhvr>
                                        <p:cTn id="65" dur="1" fill="hold">
                                          <p:stCondLst>
                                            <p:cond delay="0"/>
                                          </p:stCondLst>
                                        </p:cTn>
                                        <p:tgtEl>
                                          <p:spTgt spid="71683">
                                            <p:txEl>
                                              <p:pRg st="7" end="7"/>
                                            </p:txEl>
                                          </p:spTgt>
                                        </p:tgtEl>
                                        <p:attrNameLst>
                                          <p:attrName>style.visibility</p:attrName>
                                        </p:attrNameLst>
                                      </p:cBhvr>
                                      <p:to>
                                        <p:strVal val="visible"/>
                                      </p:to>
                                    </p:set>
                                    <p:animEffect transition="in" filter="fade">
                                      <p:cBhvr>
                                        <p:cTn id="66" dur="1000"/>
                                        <p:tgtEl>
                                          <p:spTgt spid="71683">
                                            <p:txEl>
                                              <p:pRg st="7" end="7"/>
                                            </p:txEl>
                                          </p:spTgt>
                                        </p:tgtEl>
                                      </p:cBhvr>
                                    </p:animEffect>
                                    <p:anim calcmode="lin" valueType="num">
                                      <p:cBhvr>
                                        <p:cTn id="67" dur="1000" fill="hold"/>
                                        <p:tgtEl>
                                          <p:spTgt spid="71683">
                                            <p:txEl>
                                              <p:pRg st="7" end="7"/>
                                            </p:txEl>
                                          </p:spTgt>
                                        </p:tgtEl>
                                        <p:attrNameLst>
                                          <p:attrName>ppt_x</p:attrName>
                                        </p:attrNameLst>
                                      </p:cBhvr>
                                      <p:tavLst>
                                        <p:tav tm="0">
                                          <p:val>
                                            <p:strVal val="#ppt_x"/>
                                          </p:val>
                                        </p:tav>
                                        <p:tav tm="100000">
                                          <p:val>
                                            <p:strVal val="#ppt_x"/>
                                          </p:val>
                                        </p:tav>
                                      </p:tavLst>
                                    </p:anim>
                                    <p:anim calcmode="lin" valueType="num">
                                      <p:cBhvr>
                                        <p:cTn id="68" dur="1000" fill="hold"/>
                                        <p:tgtEl>
                                          <p:spTgt spid="7168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defRPr/>
            </a:pPr>
            <a:r>
              <a:rPr lang="ar-SA" sz="4000" b="1" dirty="0" smtClean="0">
                <a:solidFill>
                  <a:schemeClr val="folHlink"/>
                </a:solidFill>
              </a:rPr>
              <a:t>الخصم النقدي</a:t>
            </a:r>
            <a:endParaRPr lang="en-US" sz="4000" b="1" dirty="0" smtClean="0">
              <a:solidFill>
                <a:schemeClr val="folHlink"/>
              </a:solidFill>
            </a:endParaRPr>
          </a:p>
        </p:txBody>
      </p:sp>
      <p:sp>
        <p:nvSpPr>
          <p:cNvPr id="72707" name="Rectangle 3"/>
          <p:cNvSpPr>
            <a:spLocks noGrp="1" noChangeArrowheads="1"/>
          </p:cNvSpPr>
          <p:nvPr>
            <p:ph type="body" idx="1"/>
          </p:nvPr>
        </p:nvSpPr>
        <p:spPr>
          <a:xfrm>
            <a:off x="533400" y="1447800"/>
            <a:ext cx="8153400" cy="4530725"/>
          </a:xfrm>
        </p:spPr>
        <p:txBody>
          <a:bodyPr>
            <a:normAutofit/>
          </a:bodyPr>
          <a:lstStyle/>
          <a:p>
            <a:pPr algn="just" rtl="1" eaLnBrk="1" hangingPunct="1">
              <a:lnSpc>
                <a:spcPct val="80000"/>
              </a:lnSpc>
              <a:buFont typeface="Wingdings" pitchFamily="2" charset="2"/>
              <a:buNone/>
              <a:defRPr/>
            </a:pPr>
            <a:r>
              <a:rPr lang="ar-SA" dirty="0">
                <a:solidFill>
                  <a:srgbClr val="FF3300"/>
                </a:solidFill>
              </a:rPr>
              <a:t> </a:t>
            </a:r>
            <a:r>
              <a:rPr lang="ar-SA" dirty="0" smtClean="0">
                <a:solidFill>
                  <a:srgbClr val="FF3300"/>
                </a:solidFill>
              </a:rPr>
              <a:t> </a:t>
            </a:r>
            <a:r>
              <a:rPr lang="ar-SA" sz="2800" dirty="0" smtClean="0"/>
              <a:t>توجد طريقتان لمعالجة الخصم النقدي على الموجود الثابت هما:</a:t>
            </a:r>
            <a:endParaRPr lang="ar-EG" sz="2800" dirty="0" smtClean="0"/>
          </a:p>
          <a:p>
            <a:pPr algn="just" rtl="1" eaLnBrk="1" hangingPunct="1">
              <a:lnSpc>
                <a:spcPct val="80000"/>
              </a:lnSpc>
              <a:buFont typeface="Wingdings" pitchFamily="2" charset="2"/>
              <a:buNone/>
              <a:defRPr/>
            </a:pPr>
            <a:r>
              <a:rPr lang="ar-SA" sz="2800" dirty="0" smtClean="0"/>
              <a:t> 1 – اعتبار الخصم النقدي بمثابة تخفيض في كلفة الموجود سواء استفادت منه الشركة أم لا، وذلك علي أساس أن التكلفة الحقيقية للموجود هي سعر شرائه النقدي، وفي حالة الفشل في الحصول علي الخصم النقدي فإن ذلك يقدم دليلا علي عدم كفاءة الادارة، ويعالج الخصم في هذه الحالة كخصم نقدي مفقود أو خسارة تحمل علي ايرادات الفترة.</a:t>
            </a:r>
          </a:p>
          <a:p>
            <a:pPr algn="just" rtl="1" eaLnBrk="1" hangingPunct="1">
              <a:lnSpc>
                <a:spcPct val="80000"/>
              </a:lnSpc>
              <a:buFont typeface="Wingdings" pitchFamily="2" charset="2"/>
              <a:buNone/>
              <a:defRPr/>
            </a:pPr>
            <a:r>
              <a:rPr lang="ar-SA" sz="2800" dirty="0" smtClean="0"/>
              <a:t> 2 – تخفيض كلفة شراء الموجود بقيمة الخصم النقدي في حالة الحصول عليه فقط، وذلك باعتبار أن شروط الحصول علي الخصم قد تكون غير مجزية للشركة، ولذا لا يجب اعتبار الخصم المفقود خسارة للفترة المالية الحالية.</a:t>
            </a:r>
            <a:endParaRPr lang="en-US" sz="2800" dirty="0" smtClean="0"/>
          </a:p>
        </p:txBody>
      </p:sp>
    </p:spTree>
    <p:extLst>
      <p:ext uri="{BB962C8B-B14F-4D97-AF65-F5344CB8AC3E}">
        <p14:creationId xmlns:p14="http://schemas.microsoft.com/office/powerpoint/2010/main" val="4104500184"/>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fade">
                                      <p:cBhvr>
                                        <p:cTn id="7" dur="800" decel="100000"/>
                                        <p:tgtEl>
                                          <p:spTgt spid="72706"/>
                                        </p:tgtEl>
                                      </p:cBhvr>
                                    </p:animEffect>
                                    <p:anim calcmode="lin" valueType="num">
                                      <p:cBhvr>
                                        <p:cTn id="8" dur="800" decel="100000" fill="hold"/>
                                        <p:tgtEl>
                                          <p:spTgt spid="72706"/>
                                        </p:tgtEl>
                                        <p:attrNameLst>
                                          <p:attrName>style.rotation</p:attrName>
                                        </p:attrNameLst>
                                      </p:cBhvr>
                                      <p:tavLst>
                                        <p:tav tm="0">
                                          <p:val>
                                            <p:fltVal val="-90"/>
                                          </p:val>
                                        </p:tav>
                                        <p:tav tm="100000">
                                          <p:val>
                                            <p:fltVal val="0"/>
                                          </p:val>
                                        </p:tav>
                                      </p:tavLst>
                                    </p:anim>
                                    <p:anim calcmode="lin" valueType="num">
                                      <p:cBhvr>
                                        <p:cTn id="9" dur="800" decel="100000" fill="hold"/>
                                        <p:tgtEl>
                                          <p:spTgt spid="72706"/>
                                        </p:tgtEl>
                                        <p:attrNameLst>
                                          <p:attrName>ppt_x</p:attrName>
                                        </p:attrNameLst>
                                      </p:cBhvr>
                                      <p:tavLst>
                                        <p:tav tm="0">
                                          <p:val>
                                            <p:strVal val="#ppt_x+0.4"/>
                                          </p:val>
                                        </p:tav>
                                        <p:tav tm="100000">
                                          <p:val>
                                            <p:strVal val="#ppt_x-0.05"/>
                                          </p:val>
                                        </p:tav>
                                      </p:tavLst>
                                    </p:anim>
                                    <p:anim calcmode="lin" valueType="num">
                                      <p:cBhvr>
                                        <p:cTn id="10" dur="800" decel="100000" fill="hold"/>
                                        <p:tgtEl>
                                          <p:spTgt spid="7270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270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270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2707">
                                            <p:txEl>
                                              <p:pRg st="0" end="0"/>
                                            </p:txEl>
                                          </p:spTgt>
                                        </p:tgtEl>
                                        <p:attrNameLst>
                                          <p:attrName>style.visibility</p:attrName>
                                        </p:attrNameLst>
                                      </p:cBhvr>
                                      <p:to>
                                        <p:strVal val="visible"/>
                                      </p:to>
                                    </p:set>
                                    <p:animEffect transition="in" filter="fade">
                                      <p:cBhvr>
                                        <p:cTn id="17" dur="1000"/>
                                        <p:tgtEl>
                                          <p:spTgt spid="72707">
                                            <p:txEl>
                                              <p:pRg st="0" end="0"/>
                                            </p:txEl>
                                          </p:spTgt>
                                        </p:tgtEl>
                                      </p:cBhvr>
                                    </p:animEffect>
                                    <p:anim calcmode="lin" valueType="num">
                                      <p:cBhvr>
                                        <p:cTn id="18" dur="1000" fill="hold"/>
                                        <p:tgtEl>
                                          <p:spTgt spid="7270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270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2707">
                                            <p:txEl>
                                              <p:pRg st="1" end="1"/>
                                            </p:txEl>
                                          </p:spTgt>
                                        </p:tgtEl>
                                        <p:attrNameLst>
                                          <p:attrName>style.visibility</p:attrName>
                                        </p:attrNameLst>
                                      </p:cBhvr>
                                      <p:to>
                                        <p:strVal val="visible"/>
                                      </p:to>
                                    </p:set>
                                    <p:animEffect transition="in" filter="fade">
                                      <p:cBhvr>
                                        <p:cTn id="24" dur="1000"/>
                                        <p:tgtEl>
                                          <p:spTgt spid="72707">
                                            <p:txEl>
                                              <p:pRg st="1" end="1"/>
                                            </p:txEl>
                                          </p:spTgt>
                                        </p:tgtEl>
                                      </p:cBhvr>
                                    </p:animEffect>
                                    <p:anim calcmode="lin" valueType="num">
                                      <p:cBhvr>
                                        <p:cTn id="25" dur="1000" fill="hold"/>
                                        <p:tgtEl>
                                          <p:spTgt spid="7270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270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2707">
                                            <p:txEl>
                                              <p:pRg st="2" end="2"/>
                                            </p:txEl>
                                          </p:spTgt>
                                        </p:tgtEl>
                                        <p:attrNameLst>
                                          <p:attrName>style.visibility</p:attrName>
                                        </p:attrNameLst>
                                      </p:cBhvr>
                                      <p:to>
                                        <p:strVal val="visible"/>
                                      </p:to>
                                    </p:set>
                                    <p:animEffect transition="in" filter="fade">
                                      <p:cBhvr>
                                        <p:cTn id="31" dur="1000"/>
                                        <p:tgtEl>
                                          <p:spTgt spid="72707">
                                            <p:txEl>
                                              <p:pRg st="2" end="2"/>
                                            </p:txEl>
                                          </p:spTgt>
                                        </p:tgtEl>
                                      </p:cBhvr>
                                    </p:animEffect>
                                    <p:anim calcmode="lin" valueType="num">
                                      <p:cBhvr>
                                        <p:cTn id="32" dur="1000" fill="hold"/>
                                        <p:tgtEl>
                                          <p:spTgt spid="72707">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7270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152400"/>
            <a:ext cx="8229600" cy="1139825"/>
          </a:xfrm>
        </p:spPr>
        <p:txBody>
          <a:bodyPr/>
          <a:lstStyle/>
          <a:p>
            <a:pPr eaLnBrk="1" hangingPunct="1">
              <a:defRPr/>
            </a:pPr>
            <a:r>
              <a:rPr lang="ar-SA" sz="4000" b="1" dirty="0" smtClean="0">
                <a:solidFill>
                  <a:schemeClr val="folHlink"/>
                </a:solidFill>
              </a:rPr>
              <a:t> الشراء بالتقسيط</a:t>
            </a:r>
            <a:endParaRPr lang="en-US" sz="4000" b="1" dirty="0" smtClean="0">
              <a:solidFill>
                <a:schemeClr val="folHlink"/>
              </a:solidFill>
            </a:endParaRPr>
          </a:p>
        </p:txBody>
      </p:sp>
      <p:sp>
        <p:nvSpPr>
          <p:cNvPr id="73731" name="Rectangle 3"/>
          <p:cNvSpPr>
            <a:spLocks noGrp="1" noChangeArrowheads="1"/>
          </p:cNvSpPr>
          <p:nvPr>
            <p:ph type="body" idx="1"/>
          </p:nvPr>
        </p:nvSpPr>
        <p:spPr>
          <a:xfrm>
            <a:off x="457200" y="1447800"/>
            <a:ext cx="8229600" cy="4530725"/>
          </a:xfrm>
        </p:spPr>
        <p:txBody>
          <a:bodyPr/>
          <a:lstStyle/>
          <a:p>
            <a:pPr algn="just" rtl="1" eaLnBrk="1" hangingPunct="1">
              <a:lnSpc>
                <a:spcPct val="80000"/>
              </a:lnSpc>
              <a:buFont typeface="Wingdings" pitchFamily="2" charset="2"/>
              <a:buNone/>
              <a:defRPr/>
            </a:pPr>
            <a:r>
              <a:rPr lang="ar-SA" sz="3400" dirty="0" smtClean="0">
                <a:solidFill>
                  <a:srgbClr val="FF3300"/>
                </a:solidFill>
              </a:rPr>
              <a:t> </a:t>
            </a:r>
            <a:r>
              <a:rPr lang="ar-SA" dirty="0" smtClean="0"/>
              <a:t>- قد تقوم الشركة بشراء موجودات ثابتة مقابل التعهد بسداد الثمن في المستقبل دفعة واحدة أو علي أقساط، ومن ثم يتضمن  الثمن المؤجل للأصل فوائد يتحملها المشتري.</a:t>
            </a:r>
            <a:r>
              <a:rPr lang="ar-EG" dirty="0" smtClean="0"/>
              <a:t> </a:t>
            </a:r>
            <a:endParaRPr lang="ar-SA" dirty="0" smtClean="0"/>
          </a:p>
          <a:p>
            <a:pPr algn="just" rtl="1" eaLnBrk="1" hangingPunct="1">
              <a:lnSpc>
                <a:spcPct val="80000"/>
              </a:lnSpc>
              <a:buFont typeface="Wingdings" pitchFamily="2" charset="2"/>
              <a:buNone/>
              <a:defRPr/>
            </a:pPr>
            <a:endParaRPr lang="ar-SA" dirty="0" smtClean="0"/>
          </a:p>
          <a:p>
            <a:pPr algn="just" rtl="1" eaLnBrk="1" hangingPunct="1">
              <a:lnSpc>
                <a:spcPct val="80000"/>
              </a:lnSpc>
              <a:buFont typeface="Wingdings" pitchFamily="2" charset="2"/>
              <a:buNone/>
              <a:defRPr/>
            </a:pPr>
            <a:r>
              <a:rPr lang="ar-SA" dirty="0" smtClean="0"/>
              <a:t> - يجب أن يقيم الموجود وقت الشراء علي أساس القيمة الحالية التي تعتبر أساسا لعملية التبادل بين طرفي العقد، علي اعتبار أن أعباء الدين يجب ألا تحمل علي تكلفة الأصل.</a:t>
            </a:r>
            <a:endParaRPr lang="en-US" dirty="0" smtClean="0"/>
          </a:p>
          <a:p>
            <a:pPr algn="just" rtl="1" eaLnBrk="1" hangingPunct="1">
              <a:lnSpc>
                <a:spcPct val="80000"/>
              </a:lnSpc>
              <a:buFont typeface="Wingdings" pitchFamily="2" charset="2"/>
              <a:buNone/>
              <a:defRPr/>
            </a:pPr>
            <a:r>
              <a:rPr lang="ar-SA" dirty="0" smtClean="0"/>
              <a:t> </a:t>
            </a:r>
            <a:endParaRPr lang="en-US" dirty="0" smtClean="0"/>
          </a:p>
        </p:txBody>
      </p:sp>
    </p:spTree>
    <p:extLst>
      <p:ext uri="{BB962C8B-B14F-4D97-AF65-F5344CB8AC3E}">
        <p14:creationId xmlns:p14="http://schemas.microsoft.com/office/powerpoint/2010/main" val="628775583"/>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3730"/>
                                        </p:tgtEl>
                                        <p:attrNameLst>
                                          <p:attrName>style.visibility</p:attrName>
                                        </p:attrNameLst>
                                      </p:cBhvr>
                                      <p:to>
                                        <p:strVal val="visible"/>
                                      </p:to>
                                    </p:set>
                                    <p:animEffect transition="in" filter="fade">
                                      <p:cBhvr>
                                        <p:cTn id="7" dur="800" decel="100000"/>
                                        <p:tgtEl>
                                          <p:spTgt spid="73730"/>
                                        </p:tgtEl>
                                      </p:cBhvr>
                                    </p:animEffect>
                                    <p:anim calcmode="lin" valueType="num">
                                      <p:cBhvr>
                                        <p:cTn id="8" dur="800" decel="100000" fill="hold"/>
                                        <p:tgtEl>
                                          <p:spTgt spid="73730"/>
                                        </p:tgtEl>
                                        <p:attrNameLst>
                                          <p:attrName>style.rotation</p:attrName>
                                        </p:attrNameLst>
                                      </p:cBhvr>
                                      <p:tavLst>
                                        <p:tav tm="0">
                                          <p:val>
                                            <p:fltVal val="-90"/>
                                          </p:val>
                                        </p:tav>
                                        <p:tav tm="100000">
                                          <p:val>
                                            <p:fltVal val="0"/>
                                          </p:val>
                                        </p:tav>
                                      </p:tavLst>
                                    </p:anim>
                                    <p:anim calcmode="lin" valueType="num">
                                      <p:cBhvr>
                                        <p:cTn id="9" dur="800" decel="100000" fill="hold"/>
                                        <p:tgtEl>
                                          <p:spTgt spid="73730"/>
                                        </p:tgtEl>
                                        <p:attrNameLst>
                                          <p:attrName>ppt_x</p:attrName>
                                        </p:attrNameLst>
                                      </p:cBhvr>
                                      <p:tavLst>
                                        <p:tav tm="0">
                                          <p:val>
                                            <p:strVal val="#ppt_x+0.4"/>
                                          </p:val>
                                        </p:tav>
                                        <p:tav tm="100000">
                                          <p:val>
                                            <p:strVal val="#ppt_x-0.05"/>
                                          </p:val>
                                        </p:tav>
                                      </p:tavLst>
                                    </p:anim>
                                    <p:anim calcmode="lin" valueType="num">
                                      <p:cBhvr>
                                        <p:cTn id="10" dur="800" decel="100000" fill="hold"/>
                                        <p:tgtEl>
                                          <p:spTgt spid="7373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373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373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3731">
                                            <p:txEl>
                                              <p:pRg st="0" end="0"/>
                                            </p:txEl>
                                          </p:spTgt>
                                        </p:tgtEl>
                                        <p:attrNameLst>
                                          <p:attrName>style.visibility</p:attrName>
                                        </p:attrNameLst>
                                      </p:cBhvr>
                                      <p:to>
                                        <p:strVal val="visible"/>
                                      </p:to>
                                    </p:set>
                                    <p:animEffect transition="in" filter="fade">
                                      <p:cBhvr>
                                        <p:cTn id="17" dur="1000"/>
                                        <p:tgtEl>
                                          <p:spTgt spid="73731">
                                            <p:txEl>
                                              <p:pRg st="0" end="0"/>
                                            </p:txEl>
                                          </p:spTgt>
                                        </p:tgtEl>
                                      </p:cBhvr>
                                    </p:animEffect>
                                    <p:anim calcmode="lin" valueType="num">
                                      <p:cBhvr>
                                        <p:cTn id="18" dur="1000" fill="hold"/>
                                        <p:tgtEl>
                                          <p:spTgt spid="73731">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37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3731">
                                            <p:txEl>
                                              <p:pRg st="2" end="2"/>
                                            </p:txEl>
                                          </p:spTgt>
                                        </p:tgtEl>
                                        <p:attrNameLst>
                                          <p:attrName>style.visibility</p:attrName>
                                        </p:attrNameLst>
                                      </p:cBhvr>
                                      <p:to>
                                        <p:strVal val="visible"/>
                                      </p:to>
                                    </p:set>
                                    <p:animEffect transition="in" filter="fade">
                                      <p:cBhvr>
                                        <p:cTn id="24" dur="1000"/>
                                        <p:tgtEl>
                                          <p:spTgt spid="73731">
                                            <p:txEl>
                                              <p:pRg st="2" end="2"/>
                                            </p:txEl>
                                          </p:spTgt>
                                        </p:tgtEl>
                                      </p:cBhvr>
                                    </p:animEffect>
                                    <p:anim calcmode="lin" valueType="num">
                                      <p:cBhvr>
                                        <p:cTn id="25" dur="1000" fill="hold"/>
                                        <p:tgtEl>
                                          <p:spTgt spid="73731">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7373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3731">
                                            <p:txEl>
                                              <p:pRg st="3" end="3"/>
                                            </p:txEl>
                                          </p:spTgt>
                                        </p:tgtEl>
                                        <p:attrNameLst>
                                          <p:attrName>style.visibility</p:attrName>
                                        </p:attrNameLst>
                                      </p:cBhvr>
                                      <p:to>
                                        <p:strVal val="visible"/>
                                      </p:to>
                                    </p:set>
                                    <p:animEffect transition="in" filter="fade">
                                      <p:cBhvr>
                                        <p:cTn id="31" dur="1000"/>
                                        <p:tgtEl>
                                          <p:spTgt spid="73731">
                                            <p:txEl>
                                              <p:pRg st="3" end="3"/>
                                            </p:txEl>
                                          </p:spTgt>
                                        </p:tgtEl>
                                      </p:cBhvr>
                                    </p:animEffect>
                                    <p:anim calcmode="lin" valueType="num">
                                      <p:cBhvr>
                                        <p:cTn id="32" dur="1000" fill="hold"/>
                                        <p:tgtEl>
                                          <p:spTgt spid="73731">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7373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p:bldP spid="73731"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152400"/>
            <a:ext cx="8229600" cy="1139825"/>
          </a:xfrm>
        </p:spPr>
        <p:txBody>
          <a:bodyPr/>
          <a:lstStyle/>
          <a:p>
            <a:pPr eaLnBrk="1" hangingPunct="1">
              <a:defRPr/>
            </a:pPr>
            <a:r>
              <a:rPr lang="ar-SA" sz="4000" b="1" dirty="0" smtClean="0">
                <a:solidFill>
                  <a:schemeClr val="folHlink"/>
                </a:solidFill>
              </a:rPr>
              <a:t>شراء الموجودات الثابتة في مجموعات</a:t>
            </a:r>
            <a:endParaRPr lang="en-US" sz="4000" b="1" dirty="0" smtClean="0">
              <a:solidFill>
                <a:schemeClr val="folHlink"/>
              </a:solidFill>
            </a:endParaRPr>
          </a:p>
        </p:txBody>
      </p:sp>
      <p:sp>
        <p:nvSpPr>
          <p:cNvPr id="74755" name="Rectangle 3"/>
          <p:cNvSpPr>
            <a:spLocks noGrp="1" noChangeArrowheads="1"/>
          </p:cNvSpPr>
          <p:nvPr>
            <p:ph type="body" idx="1"/>
          </p:nvPr>
        </p:nvSpPr>
        <p:spPr>
          <a:xfrm>
            <a:off x="609600" y="1371600"/>
            <a:ext cx="8077200" cy="4530725"/>
          </a:xfrm>
        </p:spPr>
        <p:txBody>
          <a:bodyPr/>
          <a:lstStyle/>
          <a:p>
            <a:pPr algn="r" rtl="1" eaLnBrk="1" hangingPunct="1">
              <a:lnSpc>
                <a:spcPct val="80000"/>
              </a:lnSpc>
              <a:buFont typeface="Wingdings" pitchFamily="2" charset="2"/>
              <a:buNone/>
              <a:defRPr/>
            </a:pPr>
            <a:r>
              <a:rPr lang="ar-SA" sz="3400" dirty="0" smtClean="0">
                <a:solidFill>
                  <a:srgbClr val="FF3300"/>
                </a:solidFill>
              </a:rPr>
              <a:t>– </a:t>
            </a:r>
            <a:r>
              <a:rPr lang="ar-SA" sz="3400" dirty="0" smtClean="0"/>
              <a:t>قد تقوم الشركة بشراء مجموعة من الموجودات </a:t>
            </a:r>
            <a:r>
              <a:rPr lang="ar-SA" sz="3400" dirty="0" smtClean="0">
                <a:solidFill>
                  <a:srgbClr val="00FF00"/>
                </a:solidFill>
              </a:rPr>
              <a:t>بسعر إجمالي للمجموعة ككل</a:t>
            </a:r>
            <a:r>
              <a:rPr lang="ar-SA" sz="3400" dirty="0" smtClean="0"/>
              <a:t>، ومن ثم تكون المشكلة هي كيفية تخصيص تكلفة شراء المجموعة علي كل عنصر من عناصر المجموعة علي حده.</a:t>
            </a:r>
            <a:r>
              <a:rPr lang="ar-EG" sz="3400" dirty="0" smtClean="0"/>
              <a:t> </a:t>
            </a:r>
            <a:endParaRPr lang="ar-SA" sz="3400" dirty="0" smtClean="0"/>
          </a:p>
          <a:p>
            <a:pPr algn="r" rtl="1" eaLnBrk="1" hangingPunct="1">
              <a:lnSpc>
                <a:spcPct val="80000"/>
              </a:lnSpc>
              <a:buFont typeface="Wingdings" pitchFamily="2" charset="2"/>
              <a:buNone/>
              <a:defRPr/>
            </a:pPr>
            <a:r>
              <a:rPr lang="ar-SA" sz="3400" dirty="0" smtClean="0">
                <a:solidFill>
                  <a:srgbClr val="FF3300"/>
                </a:solidFill>
              </a:rPr>
              <a:t>–</a:t>
            </a:r>
            <a:r>
              <a:rPr lang="ar-SA" sz="3400" dirty="0" smtClean="0"/>
              <a:t> يتم توزيع السعر الإجمالي للمجموعة علي أساس  </a:t>
            </a:r>
            <a:r>
              <a:rPr lang="ar-SA" sz="3400" dirty="0" smtClean="0">
                <a:solidFill>
                  <a:srgbClr val="00FF00"/>
                </a:solidFill>
              </a:rPr>
              <a:t>نسبة القيمة السوقية العادلة لكل موجود</a:t>
            </a:r>
            <a:r>
              <a:rPr lang="ar-SA" sz="3400" dirty="0" smtClean="0"/>
              <a:t> إلي القيمة السوقية العادلة لكافة عناصر المجموعة.</a:t>
            </a:r>
          </a:p>
          <a:p>
            <a:pPr algn="r" rtl="1" eaLnBrk="1" hangingPunct="1">
              <a:lnSpc>
                <a:spcPct val="80000"/>
              </a:lnSpc>
              <a:buFont typeface="Wingdings" pitchFamily="2" charset="2"/>
              <a:buNone/>
              <a:defRPr/>
            </a:pPr>
            <a:endParaRPr lang="en-US" sz="3400" dirty="0" smtClean="0"/>
          </a:p>
        </p:txBody>
      </p:sp>
    </p:spTree>
    <p:extLst>
      <p:ext uri="{BB962C8B-B14F-4D97-AF65-F5344CB8AC3E}">
        <p14:creationId xmlns:p14="http://schemas.microsoft.com/office/powerpoint/2010/main" val="2004610147"/>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4754"/>
                                        </p:tgtEl>
                                        <p:attrNameLst>
                                          <p:attrName>style.visibility</p:attrName>
                                        </p:attrNameLst>
                                      </p:cBhvr>
                                      <p:to>
                                        <p:strVal val="visible"/>
                                      </p:to>
                                    </p:set>
                                    <p:animEffect transition="in" filter="fade">
                                      <p:cBhvr>
                                        <p:cTn id="7" dur="800" decel="100000"/>
                                        <p:tgtEl>
                                          <p:spTgt spid="74754"/>
                                        </p:tgtEl>
                                      </p:cBhvr>
                                    </p:animEffect>
                                    <p:anim calcmode="lin" valueType="num">
                                      <p:cBhvr>
                                        <p:cTn id="8" dur="800" decel="100000" fill="hold"/>
                                        <p:tgtEl>
                                          <p:spTgt spid="74754"/>
                                        </p:tgtEl>
                                        <p:attrNameLst>
                                          <p:attrName>style.rotation</p:attrName>
                                        </p:attrNameLst>
                                      </p:cBhvr>
                                      <p:tavLst>
                                        <p:tav tm="0">
                                          <p:val>
                                            <p:fltVal val="-90"/>
                                          </p:val>
                                        </p:tav>
                                        <p:tav tm="100000">
                                          <p:val>
                                            <p:fltVal val="0"/>
                                          </p:val>
                                        </p:tav>
                                      </p:tavLst>
                                    </p:anim>
                                    <p:anim calcmode="lin" valueType="num">
                                      <p:cBhvr>
                                        <p:cTn id="9" dur="800" decel="100000" fill="hold"/>
                                        <p:tgtEl>
                                          <p:spTgt spid="74754"/>
                                        </p:tgtEl>
                                        <p:attrNameLst>
                                          <p:attrName>ppt_x</p:attrName>
                                        </p:attrNameLst>
                                      </p:cBhvr>
                                      <p:tavLst>
                                        <p:tav tm="0">
                                          <p:val>
                                            <p:strVal val="#ppt_x+0.4"/>
                                          </p:val>
                                        </p:tav>
                                        <p:tav tm="100000">
                                          <p:val>
                                            <p:strVal val="#ppt_x-0.05"/>
                                          </p:val>
                                        </p:tav>
                                      </p:tavLst>
                                    </p:anim>
                                    <p:anim calcmode="lin" valueType="num">
                                      <p:cBhvr>
                                        <p:cTn id="10" dur="800" decel="100000" fill="hold"/>
                                        <p:tgtEl>
                                          <p:spTgt spid="7475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475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475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4755">
                                            <p:txEl>
                                              <p:pRg st="0" end="0"/>
                                            </p:txEl>
                                          </p:spTgt>
                                        </p:tgtEl>
                                        <p:attrNameLst>
                                          <p:attrName>style.visibility</p:attrName>
                                        </p:attrNameLst>
                                      </p:cBhvr>
                                      <p:to>
                                        <p:strVal val="visible"/>
                                      </p:to>
                                    </p:set>
                                    <p:animEffect transition="in" filter="fade">
                                      <p:cBhvr>
                                        <p:cTn id="17" dur="1000"/>
                                        <p:tgtEl>
                                          <p:spTgt spid="74755">
                                            <p:txEl>
                                              <p:pRg st="0" end="0"/>
                                            </p:txEl>
                                          </p:spTgt>
                                        </p:tgtEl>
                                      </p:cBhvr>
                                    </p:animEffect>
                                    <p:anim calcmode="lin" valueType="num">
                                      <p:cBhvr>
                                        <p:cTn id="18" dur="1000" fill="hold"/>
                                        <p:tgtEl>
                                          <p:spTgt spid="74755">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475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4755">
                                            <p:txEl>
                                              <p:pRg st="1" end="1"/>
                                            </p:txEl>
                                          </p:spTgt>
                                        </p:tgtEl>
                                        <p:attrNameLst>
                                          <p:attrName>style.visibility</p:attrName>
                                        </p:attrNameLst>
                                      </p:cBhvr>
                                      <p:to>
                                        <p:strVal val="visible"/>
                                      </p:to>
                                    </p:set>
                                    <p:animEffect transition="in" filter="fade">
                                      <p:cBhvr>
                                        <p:cTn id="24" dur="1000"/>
                                        <p:tgtEl>
                                          <p:spTgt spid="74755">
                                            <p:txEl>
                                              <p:pRg st="1" end="1"/>
                                            </p:txEl>
                                          </p:spTgt>
                                        </p:tgtEl>
                                      </p:cBhvr>
                                    </p:animEffect>
                                    <p:anim calcmode="lin" valueType="num">
                                      <p:cBhvr>
                                        <p:cTn id="25" dur="1000" fill="hold"/>
                                        <p:tgtEl>
                                          <p:spTgt spid="74755">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475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4" grpId="0"/>
      <p:bldP spid="7475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0"/>
            <a:ext cx="8229600" cy="1139825"/>
          </a:xfrm>
        </p:spPr>
        <p:txBody>
          <a:bodyPr/>
          <a:lstStyle/>
          <a:p>
            <a:pPr eaLnBrk="1" hangingPunct="1">
              <a:defRPr/>
            </a:pPr>
            <a:r>
              <a:rPr lang="ar-SA" sz="4000" b="1" dirty="0" smtClean="0">
                <a:solidFill>
                  <a:schemeClr val="folHlink"/>
                </a:solidFill>
              </a:rPr>
              <a:t>استبدال الموجودات الثابتة</a:t>
            </a:r>
            <a:endParaRPr lang="en-US" sz="4000" b="1" dirty="0" smtClean="0">
              <a:solidFill>
                <a:schemeClr val="folHlink"/>
              </a:solidFill>
            </a:endParaRPr>
          </a:p>
        </p:txBody>
      </p:sp>
      <p:sp>
        <p:nvSpPr>
          <p:cNvPr id="75779" name="Rectangle 3"/>
          <p:cNvSpPr>
            <a:spLocks noGrp="1" noChangeArrowheads="1"/>
          </p:cNvSpPr>
          <p:nvPr>
            <p:ph type="body" idx="1"/>
          </p:nvPr>
        </p:nvSpPr>
        <p:spPr>
          <a:xfrm>
            <a:off x="457200" y="990600"/>
            <a:ext cx="8229600" cy="4530725"/>
          </a:xfrm>
        </p:spPr>
        <p:txBody>
          <a:bodyPr>
            <a:normAutofit fontScale="92500" lnSpcReduction="10000"/>
          </a:bodyPr>
          <a:lstStyle/>
          <a:p>
            <a:pPr algn="just" rtl="1" eaLnBrk="1" hangingPunct="1">
              <a:lnSpc>
                <a:spcPct val="80000"/>
              </a:lnSpc>
              <a:buFont typeface="Wingdings" pitchFamily="2" charset="2"/>
              <a:buNone/>
              <a:defRPr/>
            </a:pPr>
            <a:r>
              <a:rPr lang="ar-SA" sz="2800" dirty="0" smtClean="0">
                <a:solidFill>
                  <a:srgbClr val="FF3300"/>
                </a:solidFill>
              </a:rPr>
              <a:t>– </a:t>
            </a:r>
            <a:r>
              <a:rPr lang="ar-SA" sz="2800" dirty="0" smtClean="0"/>
              <a:t>قد تحصل الشركة علي موجود ثابت مقابل التنازل عن موجود آخر، وقد يكون الموجود المتنازل عنه من الموجودات النقدية أو من الموجودات غير النقدية، والمشكلة هي قياس االموجود في عمليات التبادل غير النقدي.</a:t>
            </a:r>
            <a:r>
              <a:rPr lang="ar-EG" sz="2800" dirty="0" smtClean="0"/>
              <a:t> </a:t>
            </a:r>
            <a:endParaRPr lang="ar-SA" sz="2800" dirty="0" smtClean="0"/>
          </a:p>
          <a:p>
            <a:pPr algn="just" rtl="1" eaLnBrk="1" hangingPunct="1">
              <a:lnSpc>
                <a:spcPct val="80000"/>
              </a:lnSpc>
              <a:buFont typeface="Wingdings" pitchFamily="2" charset="2"/>
              <a:buNone/>
              <a:defRPr/>
            </a:pPr>
            <a:r>
              <a:rPr lang="ar-SA" sz="2800" dirty="0" smtClean="0"/>
              <a:t>– يجب المحاسبة عن عمليات تبادل الموجودات غير النقدية علي أساس القيمة السوقية العادلة للموجود المتنازل عنه أو القيمة السوقية العادلة للموجود الذي تم الحصول عليه أيهما أكثر وضوحا في الاثبات (في حالة تعذر تحديد القيمة السوقية يتم استخدام القيمة الدفترية للموجود المتنازل عنه كأساس لإثبات عملية التبادل)، وطبقا لذلك تتم التفرقة بين:</a:t>
            </a:r>
            <a:endParaRPr lang="en-US" sz="2800" dirty="0" smtClean="0"/>
          </a:p>
          <a:p>
            <a:pPr algn="just" rtl="1" eaLnBrk="1" hangingPunct="1">
              <a:lnSpc>
                <a:spcPct val="80000"/>
              </a:lnSpc>
              <a:buFont typeface="Wingdings" pitchFamily="2" charset="2"/>
              <a:buNone/>
              <a:defRPr/>
            </a:pPr>
            <a:r>
              <a:rPr lang="ar-SA" sz="2800" dirty="0" smtClean="0"/>
              <a:t>  1 – مبادلة موجودات غير متماثلة: يجب الاعتراف بالمكاسب أو الخسائر المترتبة علي التبادل فورا.</a:t>
            </a:r>
          </a:p>
          <a:p>
            <a:pPr algn="just" rtl="1" eaLnBrk="1" hangingPunct="1">
              <a:lnSpc>
                <a:spcPct val="80000"/>
              </a:lnSpc>
              <a:buFont typeface="Wingdings" pitchFamily="2" charset="2"/>
              <a:buNone/>
              <a:defRPr/>
            </a:pPr>
            <a:r>
              <a:rPr lang="ar-SA" sz="2800" dirty="0" smtClean="0"/>
              <a:t>  2 – مبادلة موجودات متماثلة: يجب الاعتراف بالخسائر فورا في تاريخ التبادل، ولا يتم الاعتراف بالمكاسب إلا في الحالات التي تتضمن حصول المنشأة علي مقابل نقدي بالإضافة إلي الموجود الذي تم الحصول عليه مقابل الموجود المتنازل عنه، حيث يتم الاعتراف بجزء من المكاسب التي تحققت في عملية التبادل.</a:t>
            </a:r>
            <a:endParaRPr lang="en-US" sz="2800" dirty="0" smtClean="0"/>
          </a:p>
        </p:txBody>
      </p:sp>
    </p:spTree>
    <p:extLst>
      <p:ext uri="{BB962C8B-B14F-4D97-AF65-F5344CB8AC3E}">
        <p14:creationId xmlns:p14="http://schemas.microsoft.com/office/powerpoint/2010/main" val="1044607138"/>
      </p:ext>
    </p:extLst>
  </p:cSld>
  <p:clrMapOvr>
    <a:masterClrMapping/>
  </p:clrMapOvr>
  <p:transition>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grpId="0" nodeType="withEffect">
                                  <p:stCondLst>
                                    <p:cond delay="0"/>
                                  </p:stCondLst>
                                  <p:childTnLst>
                                    <p:set>
                                      <p:cBhvr>
                                        <p:cTn id="6" dur="1" fill="hold">
                                          <p:stCondLst>
                                            <p:cond delay="0"/>
                                          </p:stCondLst>
                                        </p:cTn>
                                        <p:tgtEl>
                                          <p:spTgt spid="75778"/>
                                        </p:tgtEl>
                                        <p:attrNameLst>
                                          <p:attrName>style.visibility</p:attrName>
                                        </p:attrNameLst>
                                      </p:cBhvr>
                                      <p:to>
                                        <p:strVal val="visible"/>
                                      </p:to>
                                    </p:set>
                                    <p:animEffect transition="in" filter="fade">
                                      <p:cBhvr>
                                        <p:cTn id="7" dur="800" decel="100000"/>
                                        <p:tgtEl>
                                          <p:spTgt spid="75778"/>
                                        </p:tgtEl>
                                      </p:cBhvr>
                                    </p:animEffect>
                                    <p:anim calcmode="lin" valueType="num">
                                      <p:cBhvr>
                                        <p:cTn id="8" dur="800" decel="100000" fill="hold"/>
                                        <p:tgtEl>
                                          <p:spTgt spid="75778"/>
                                        </p:tgtEl>
                                        <p:attrNameLst>
                                          <p:attrName>style.rotation</p:attrName>
                                        </p:attrNameLst>
                                      </p:cBhvr>
                                      <p:tavLst>
                                        <p:tav tm="0">
                                          <p:val>
                                            <p:fltVal val="-90"/>
                                          </p:val>
                                        </p:tav>
                                        <p:tav tm="100000">
                                          <p:val>
                                            <p:fltVal val="0"/>
                                          </p:val>
                                        </p:tav>
                                      </p:tavLst>
                                    </p:anim>
                                    <p:anim calcmode="lin" valueType="num">
                                      <p:cBhvr>
                                        <p:cTn id="9" dur="800" decel="100000" fill="hold"/>
                                        <p:tgtEl>
                                          <p:spTgt spid="75778"/>
                                        </p:tgtEl>
                                        <p:attrNameLst>
                                          <p:attrName>ppt_x</p:attrName>
                                        </p:attrNameLst>
                                      </p:cBhvr>
                                      <p:tavLst>
                                        <p:tav tm="0">
                                          <p:val>
                                            <p:strVal val="#ppt_x+0.4"/>
                                          </p:val>
                                        </p:tav>
                                        <p:tav tm="100000">
                                          <p:val>
                                            <p:strVal val="#ppt_x-0.05"/>
                                          </p:val>
                                        </p:tav>
                                      </p:tavLst>
                                    </p:anim>
                                    <p:anim calcmode="lin" valueType="num">
                                      <p:cBhvr>
                                        <p:cTn id="10" dur="800" decel="100000" fill="hold"/>
                                        <p:tgtEl>
                                          <p:spTgt spid="7577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577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5778"/>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75779">
                                            <p:txEl>
                                              <p:pRg st="0" end="0"/>
                                            </p:txEl>
                                          </p:spTgt>
                                        </p:tgtEl>
                                        <p:attrNameLst>
                                          <p:attrName>style.visibility</p:attrName>
                                        </p:attrNameLst>
                                      </p:cBhvr>
                                      <p:to>
                                        <p:strVal val="visible"/>
                                      </p:to>
                                    </p:set>
                                    <p:animEffect transition="in" filter="fade">
                                      <p:cBhvr>
                                        <p:cTn id="17" dur="1000"/>
                                        <p:tgtEl>
                                          <p:spTgt spid="75779">
                                            <p:txEl>
                                              <p:pRg st="0" end="0"/>
                                            </p:txEl>
                                          </p:spTgt>
                                        </p:tgtEl>
                                      </p:cBhvr>
                                    </p:animEffect>
                                    <p:anim calcmode="lin" valueType="num">
                                      <p:cBhvr>
                                        <p:cTn id="18" dur="1000" fill="hold"/>
                                        <p:tgtEl>
                                          <p:spTgt spid="7577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7577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47" presetClass="entr" presetSubtype="0" fill="hold" grpId="0" nodeType="clickEffect">
                                  <p:stCondLst>
                                    <p:cond delay="0"/>
                                  </p:stCondLst>
                                  <p:childTnLst>
                                    <p:set>
                                      <p:cBhvr>
                                        <p:cTn id="23" dur="1" fill="hold">
                                          <p:stCondLst>
                                            <p:cond delay="0"/>
                                          </p:stCondLst>
                                        </p:cTn>
                                        <p:tgtEl>
                                          <p:spTgt spid="75779">
                                            <p:txEl>
                                              <p:pRg st="1" end="1"/>
                                            </p:txEl>
                                          </p:spTgt>
                                        </p:tgtEl>
                                        <p:attrNameLst>
                                          <p:attrName>style.visibility</p:attrName>
                                        </p:attrNameLst>
                                      </p:cBhvr>
                                      <p:to>
                                        <p:strVal val="visible"/>
                                      </p:to>
                                    </p:set>
                                    <p:animEffect transition="in" filter="fade">
                                      <p:cBhvr>
                                        <p:cTn id="24" dur="1000"/>
                                        <p:tgtEl>
                                          <p:spTgt spid="75779">
                                            <p:txEl>
                                              <p:pRg st="1" end="1"/>
                                            </p:txEl>
                                          </p:spTgt>
                                        </p:tgtEl>
                                      </p:cBhvr>
                                    </p:animEffect>
                                    <p:anim calcmode="lin" valueType="num">
                                      <p:cBhvr>
                                        <p:cTn id="25" dur="1000" fill="hold"/>
                                        <p:tgtEl>
                                          <p:spTgt spid="7577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7577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5779">
                                            <p:txEl>
                                              <p:pRg st="2" end="2"/>
                                            </p:txEl>
                                          </p:spTgt>
                                        </p:tgtEl>
                                        <p:attrNameLst>
                                          <p:attrName>style.visibility</p:attrName>
                                        </p:attrNameLst>
                                      </p:cBhvr>
                                      <p:to>
                                        <p:strVal val="visible"/>
                                      </p:to>
                                    </p:set>
                                    <p:animEffect transition="in" filter="fade">
                                      <p:cBhvr>
                                        <p:cTn id="31" dur="1000"/>
                                        <p:tgtEl>
                                          <p:spTgt spid="75779">
                                            <p:txEl>
                                              <p:pRg st="2" end="2"/>
                                            </p:txEl>
                                          </p:spTgt>
                                        </p:tgtEl>
                                      </p:cBhvr>
                                    </p:animEffect>
                                    <p:anim calcmode="lin" valueType="num">
                                      <p:cBhvr>
                                        <p:cTn id="32" dur="1000" fill="hold"/>
                                        <p:tgtEl>
                                          <p:spTgt spid="75779">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7577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75779">
                                            <p:txEl>
                                              <p:pRg st="3" end="3"/>
                                            </p:txEl>
                                          </p:spTgt>
                                        </p:tgtEl>
                                        <p:attrNameLst>
                                          <p:attrName>style.visibility</p:attrName>
                                        </p:attrNameLst>
                                      </p:cBhvr>
                                      <p:to>
                                        <p:strVal val="visible"/>
                                      </p:to>
                                    </p:set>
                                    <p:animEffect transition="in" filter="fade">
                                      <p:cBhvr>
                                        <p:cTn id="38" dur="1000"/>
                                        <p:tgtEl>
                                          <p:spTgt spid="75779">
                                            <p:txEl>
                                              <p:pRg st="3" end="3"/>
                                            </p:txEl>
                                          </p:spTgt>
                                        </p:tgtEl>
                                      </p:cBhvr>
                                    </p:animEffect>
                                    <p:anim calcmode="lin" valueType="num">
                                      <p:cBhvr>
                                        <p:cTn id="39" dur="1000" fill="hold"/>
                                        <p:tgtEl>
                                          <p:spTgt spid="75779">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75779">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P spid="75779"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763</TotalTime>
  <Words>735</Words>
  <Application>Microsoft Office PowerPoint</Application>
  <PresentationFormat>On-screen Show (4:3)</PresentationFormat>
  <Paragraphs>59</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محاضرات مادة المحاسبة المتوسطة لطلبة المرحلة الثانية  قسم المحاسبة  الفصل الثامن: الموجودات الثابتة(1)</vt:lpstr>
      <vt:lpstr>الموجودات الثابتة</vt:lpstr>
      <vt:lpstr>PowerPoint Presentation</vt:lpstr>
      <vt:lpstr>PowerPoint Presentation</vt:lpstr>
      <vt:lpstr>تحديد كلفة الحصول على الموجودات الثابتة</vt:lpstr>
      <vt:lpstr>الخصم النقدي</vt:lpstr>
      <vt:lpstr> الشراء بالتقسيط</vt:lpstr>
      <vt:lpstr>شراء الموجودات الثابتة في مجموعات</vt:lpstr>
      <vt:lpstr>استبدال الموجودات الثابتة</vt:lpstr>
      <vt:lpstr>الحصول على الموجودات كهبة أو تبرع</vt:lpstr>
      <vt:lpstr>الحصول علي أصول مقابل إصدار أسهم</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تطوير القاعدة المحاسبية العراقية "1" على وفق متطلبات معيار الإبلاغ المالي الدولي  15 IFRS " الإيرادات من العقود من الزبائن" Develop the Iraqi Accounting Rule 1 According to the requirements of International Financial Reporting Standards IFRS 15 "Revenues from Contracts with Customers"</dc:title>
  <dc:creator>win7</dc:creator>
  <cp:lastModifiedBy>Dr. Bushra</cp:lastModifiedBy>
  <cp:revision>69</cp:revision>
  <dcterms:created xsi:type="dcterms:W3CDTF">2017-11-24T16:34:00Z</dcterms:created>
  <dcterms:modified xsi:type="dcterms:W3CDTF">2019-04-02T13:37:31Z</dcterms:modified>
</cp:coreProperties>
</file>