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79" r:id="rId4"/>
    <p:sldId id="280" r:id="rId5"/>
    <p:sldId id="291" r:id="rId6"/>
    <p:sldId id="292" r:id="rId7"/>
    <p:sldId id="293" r:id="rId8"/>
    <p:sldId id="294" r:id="rId9"/>
    <p:sldId id="295" r:id="rId10"/>
    <p:sldId id="296" r:id="rId11"/>
    <p:sldId id="297" r:id="rId12"/>
    <p:sldId id="290"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77" d="100"/>
          <a:sy n="77" d="100"/>
        </p:scale>
        <p:origin x="-1176" y="-72"/>
      </p:cViewPr>
      <p:guideLst>
        <p:guide orient="horz" pos="2160"/>
        <p:guide pos="2880"/>
      </p:guideLst>
    </p:cSldViewPr>
  </p:slideViewPr>
  <p:outlineViewPr>
    <p:cViewPr>
      <p:scale>
        <a:sx n="33" d="100"/>
        <a:sy n="33" d="100"/>
      </p:scale>
      <p:origin x="42" y="1404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55BD4AC-45D6-4D38-B6CA-43D92B0192BD}" type="datetimeFigureOut">
              <a:rPr lang="en-US" smtClean="0"/>
              <a:t>4/2/2019</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2E7481-EF57-4E95-91E8-E72AC31C53B2}" type="slidenum">
              <a:rPr lang="en-US" smtClean="0"/>
              <a:t>‹#›</a:t>
            </a:fld>
            <a:endParaRPr lang="en-US" dirty="0"/>
          </a:p>
        </p:txBody>
      </p:sp>
    </p:spTree>
    <p:extLst>
      <p:ext uri="{BB962C8B-B14F-4D97-AF65-F5344CB8AC3E}">
        <p14:creationId xmlns:p14="http://schemas.microsoft.com/office/powerpoint/2010/main" val="3838781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DBFE2040-8F3A-4B80-B09B-CB7E7AF06964}" type="slidenum">
              <a:rPr lang="ar-SA" altLang="en-US" smtClean="0">
                <a:cs typeface="Arial" pitchFamily="34" charset="0"/>
              </a:rPr>
              <a:pPr/>
              <a:t>3</a:t>
            </a:fld>
            <a:endParaRPr lang="en-US" altLang="en-US" dirty="0" smtClean="0">
              <a:cs typeface="Arial"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dirty="0" smtClean="0"/>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642928CB-45D9-4DD1-9FAA-E63BCA947B00}" type="slidenum">
              <a:rPr lang="ar-SA" altLang="en-US" smtClean="0">
                <a:cs typeface="Arial" pitchFamily="34" charset="0"/>
              </a:rPr>
              <a:pPr/>
              <a:t>4</a:t>
            </a:fld>
            <a:endParaRPr lang="en-US" altLang="en-US" dirty="0" smtClean="0">
              <a:cs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smtClean="0"/>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Calibri" pitchFamily="34" charset="0"/>
              </a:defRPr>
            </a:lvl1pPr>
            <a:lvl2pPr marL="742950" indent="-285750">
              <a:defRPr sz="1200">
                <a:solidFill>
                  <a:schemeClr val="tx1"/>
                </a:solidFill>
                <a:latin typeface="Calibri" pitchFamily="34" charset="0"/>
              </a:defRPr>
            </a:lvl2pPr>
            <a:lvl3pPr marL="1143000" indent="-228600">
              <a:defRPr sz="1200">
                <a:solidFill>
                  <a:schemeClr val="tx1"/>
                </a:solidFill>
                <a:latin typeface="Calibri" pitchFamily="34" charset="0"/>
              </a:defRPr>
            </a:lvl3pPr>
            <a:lvl4pPr marL="1600200" indent="-228600">
              <a:defRPr sz="1200">
                <a:solidFill>
                  <a:schemeClr val="tx1"/>
                </a:solidFill>
                <a:latin typeface="Calibri" pitchFamily="34" charset="0"/>
              </a:defRPr>
            </a:lvl4pPr>
            <a:lvl5pPr marL="2057400" indent="-228600">
              <a:defRPr sz="1200">
                <a:solidFill>
                  <a:schemeClr val="tx1"/>
                </a:solidFill>
                <a:latin typeface="Calibri" pitchFamily="34" charset="0"/>
              </a:defRPr>
            </a:lvl5pPr>
            <a:lvl6pPr marL="2514600" indent="-228600" eaLnBrk="0" fontAlgn="base" hangingPunct="0">
              <a:spcBef>
                <a:spcPct val="30000"/>
              </a:spcBef>
              <a:spcAft>
                <a:spcPct val="0"/>
              </a:spcAft>
              <a:defRPr sz="1200">
                <a:solidFill>
                  <a:schemeClr val="tx1"/>
                </a:solidFill>
                <a:latin typeface="Calibri" pitchFamily="34" charset="0"/>
              </a:defRPr>
            </a:lvl6pPr>
            <a:lvl7pPr marL="2971800" indent="-228600" eaLnBrk="0" fontAlgn="base" hangingPunct="0">
              <a:spcBef>
                <a:spcPct val="30000"/>
              </a:spcBef>
              <a:spcAft>
                <a:spcPct val="0"/>
              </a:spcAft>
              <a:defRPr sz="1200">
                <a:solidFill>
                  <a:schemeClr val="tx1"/>
                </a:solidFill>
                <a:latin typeface="Calibri" pitchFamily="34" charset="0"/>
              </a:defRPr>
            </a:lvl7pPr>
            <a:lvl8pPr marL="3429000" indent="-228600" eaLnBrk="0" fontAlgn="base" hangingPunct="0">
              <a:spcBef>
                <a:spcPct val="30000"/>
              </a:spcBef>
              <a:spcAft>
                <a:spcPct val="0"/>
              </a:spcAft>
              <a:defRPr sz="1200">
                <a:solidFill>
                  <a:schemeClr val="tx1"/>
                </a:solidFill>
                <a:latin typeface="Calibri" pitchFamily="34" charset="0"/>
              </a:defRPr>
            </a:lvl8pPr>
            <a:lvl9pPr marL="3886200" indent="-228600" eaLnBrk="0" fontAlgn="base" hangingPunct="0">
              <a:spcBef>
                <a:spcPct val="30000"/>
              </a:spcBef>
              <a:spcAft>
                <a:spcPct val="0"/>
              </a:spcAft>
              <a:defRPr sz="1200">
                <a:solidFill>
                  <a:schemeClr val="tx1"/>
                </a:solidFill>
                <a:latin typeface="Calibri" pitchFamily="34" charset="0"/>
              </a:defRPr>
            </a:lvl9pPr>
          </a:lstStyle>
          <a:p>
            <a:fld id="{F525FF7E-FFA8-48B7-9091-8A1E3C81D04B}" type="slidenum">
              <a:rPr lang="ar-SA" altLang="en-US" smtClean="0">
                <a:cs typeface="Arial" pitchFamily="34" charset="0"/>
              </a:rPr>
              <a:pPr/>
              <a:t>12</a:t>
            </a:fld>
            <a:endParaRPr lang="en-US" altLang="en-US" smtClean="0">
              <a:cs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25039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661802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8972448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358921792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dirty="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198051485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2_Title and Content">
    <p:spTree>
      <p:nvGrpSpPr>
        <p:cNvPr id="1" name=""/>
        <p:cNvGrpSpPr/>
        <p:nvPr/>
      </p:nvGrpSpPr>
      <p:grpSpPr>
        <a:xfrm>
          <a:off x="0" y="0"/>
          <a:ext cx="0" cy="0"/>
          <a:chOff x="0" y="0"/>
          <a:chExt cx="0" cy="0"/>
        </a:xfrm>
      </p:grpSpPr>
      <p:sp>
        <p:nvSpPr>
          <p:cNvPr id="4" name="Rectangle 9"/>
          <p:cNvSpPr/>
          <p:nvPr/>
        </p:nvSpPr>
        <p:spPr>
          <a:xfrm>
            <a:off x="8699989" y="280989"/>
            <a:ext cx="281354" cy="555625"/>
          </a:xfrm>
          <a:prstGeom prst="rect">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5" name="Rectangle 12"/>
          <p:cNvSpPr/>
          <p:nvPr/>
        </p:nvSpPr>
        <p:spPr>
          <a:xfrm>
            <a:off x="8699989" y="1"/>
            <a:ext cx="281354" cy="30162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rtl="0" fontAlgn="auto">
              <a:spcBef>
                <a:spcPts val="0"/>
              </a:spcBef>
              <a:spcAft>
                <a:spcPts val="0"/>
              </a:spcAft>
              <a:defRPr/>
            </a:pPr>
            <a:endParaRPr lang="en-US" dirty="0"/>
          </a:p>
        </p:txBody>
      </p:sp>
      <p:sp>
        <p:nvSpPr>
          <p:cNvPr id="6" name="Rectangle 5"/>
          <p:cNvSpPr>
            <a:spLocks noChangeArrowheads="1"/>
          </p:cNvSpPr>
          <p:nvPr userDrawn="1"/>
        </p:nvSpPr>
        <p:spPr bwMode="auto">
          <a:xfrm>
            <a:off x="4501662" y="6367464"/>
            <a:ext cx="681597" cy="338554"/>
          </a:xfrm>
          <a:prstGeom prst="rect">
            <a:avLst/>
          </a:prstGeom>
          <a:noFill/>
          <a:ln>
            <a:noFill/>
          </a:ln>
          <a:extLst/>
        </p:spPr>
        <p:txBody>
          <a:bodyPr wrap="none">
            <a:spAutoFit/>
          </a:bodyPr>
          <a:lstStyle>
            <a:lvl1pPr eaLnBrk="0" hangingPunct="0">
              <a:defRPr>
                <a:solidFill>
                  <a:schemeClr val="tx1"/>
                </a:solidFill>
                <a:latin typeface="Arial" pitchFamily="34" charset="0"/>
                <a:cs typeface="Arial" pitchFamily="34" charset="0"/>
              </a:defRPr>
            </a:lvl1pPr>
            <a:lvl2pPr marL="742950" indent="-285750" eaLnBrk="0" hangingPunct="0">
              <a:defRPr>
                <a:solidFill>
                  <a:schemeClr val="tx1"/>
                </a:solidFill>
                <a:latin typeface="Arial" pitchFamily="34" charset="0"/>
                <a:cs typeface="Arial" pitchFamily="34" charset="0"/>
              </a:defRPr>
            </a:lvl2pPr>
            <a:lvl3pPr marL="1143000" indent="-228600" eaLnBrk="0" hangingPunct="0">
              <a:defRPr>
                <a:solidFill>
                  <a:schemeClr val="tx1"/>
                </a:solidFill>
                <a:latin typeface="Arial" pitchFamily="34" charset="0"/>
                <a:cs typeface="Arial" pitchFamily="34" charset="0"/>
              </a:defRPr>
            </a:lvl3pPr>
            <a:lvl4pPr marL="1600200" indent="-228600" eaLnBrk="0" hangingPunct="0">
              <a:defRPr>
                <a:solidFill>
                  <a:schemeClr val="tx1"/>
                </a:solidFill>
                <a:latin typeface="Arial" pitchFamily="34" charset="0"/>
                <a:cs typeface="Arial" pitchFamily="34" charset="0"/>
              </a:defRPr>
            </a:lvl4pPr>
            <a:lvl5pPr marL="2057400" indent="-228600" eaLnBrk="0" hangingPunct="0">
              <a:defRPr>
                <a:solidFill>
                  <a:schemeClr val="tx1"/>
                </a:solidFill>
                <a:latin typeface="Arial" pitchFamily="34" charset="0"/>
                <a:cs typeface="Arial" pitchFamily="34" charset="0"/>
              </a:defRPr>
            </a:lvl5pPr>
            <a:lvl6pPr marL="2514600" indent="-228600" algn="r" rtl="1" eaLnBrk="0" fontAlgn="base" hangingPunct="0">
              <a:spcBef>
                <a:spcPct val="0"/>
              </a:spcBef>
              <a:spcAft>
                <a:spcPct val="0"/>
              </a:spcAft>
              <a:defRPr>
                <a:solidFill>
                  <a:schemeClr val="tx1"/>
                </a:solidFill>
                <a:latin typeface="Arial" pitchFamily="34" charset="0"/>
                <a:cs typeface="Arial" pitchFamily="34" charset="0"/>
              </a:defRPr>
            </a:lvl6pPr>
            <a:lvl7pPr marL="2971800" indent="-228600" algn="r" rtl="1" eaLnBrk="0" fontAlgn="base" hangingPunct="0">
              <a:spcBef>
                <a:spcPct val="0"/>
              </a:spcBef>
              <a:spcAft>
                <a:spcPct val="0"/>
              </a:spcAft>
              <a:defRPr>
                <a:solidFill>
                  <a:schemeClr val="tx1"/>
                </a:solidFill>
                <a:latin typeface="Arial" pitchFamily="34" charset="0"/>
                <a:cs typeface="Arial" pitchFamily="34" charset="0"/>
              </a:defRPr>
            </a:lvl7pPr>
            <a:lvl8pPr marL="3429000" indent="-228600" algn="r" rtl="1" eaLnBrk="0" fontAlgn="base" hangingPunct="0">
              <a:spcBef>
                <a:spcPct val="0"/>
              </a:spcBef>
              <a:spcAft>
                <a:spcPct val="0"/>
              </a:spcAft>
              <a:defRPr>
                <a:solidFill>
                  <a:schemeClr val="tx1"/>
                </a:solidFill>
                <a:latin typeface="Arial" pitchFamily="34" charset="0"/>
                <a:cs typeface="Arial" pitchFamily="34" charset="0"/>
              </a:defRPr>
            </a:lvl8pPr>
            <a:lvl9pPr marL="3886200" indent="-228600" algn="r" rtl="1" eaLnBrk="0" fontAlgn="base" hangingPunct="0">
              <a:spcBef>
                <a:spcPct val="0"/>
              </a:spcBef>
              <a:spcAft>
                <a:spcPct val="0"/>
              </a:spcAft>
              <a:defRPr>
                <a:solidFill>
                  <a:schemeClr val="tx1"/>
                </a:solidFill>
                <a:latin typeface="Arial" pitchFamily="34" charset="0"/>
                <a:cs typeface="Arial" pitchFamily="34" charset="0"/>
              </a:defRPr>
            </a:lvl9pPr>
          </a:lstStyle>
          <a:p>
            <a:pPr algn="l" rtl="0" eaLnBrk="1" hangingPunct="1">
              <a:defRPr/>
            </a:pPr>
            <a:r>
              <a:rPr lang="en-US" altLang="en-US" sz="1600" smtClean="0">
                <a:solidFill>
                  <a:schemeClr val="bg1"/>
                </a:solidFill>
                <a:latin typeface="Calibri" pitchFamily="34" charset="0"/>
              </a:rPr>
              <a:t>[        ]</a:t>
            </a:r>
          </a:p>
        </p:txBody>
      </p:sp>
      <p:cxnSp>
        <p:nvCxnSpPr>
          <p:cNvPr id="7" name="Straight Connector 11"/>
          <p:cNvCxnSpPr/>
          <p:nvPr userDrawn="1"/>
        </p:nvCxnSpPr>
        <p:spPr>
          <a:xfrm>
            <a:off x="383931" y="830263"/>
            <a:ext cx="8581292" cy="6350"/>
          </a:xfrm>
          <a:prstGeom prst="line">
            <a:avLst/>
          </a:prstGeom>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p:txBody>
          <a:bodyPr/>
          <a:lstStyle>
            <a:lvl1pPr algn="r">
              <a:buFont typeface="Arial" pitchFamily="34" charset="0"/>
              <a:buNone/>
              <a:defRPr>
                <a:solidFill>
                  <a:srgbClr val="013E36"/>
                </a:solidFill>
              </a:defRPr>
            </a:lvl1pPr>
            <a:lvl2pPr algn="r">
              <a:buFont typeface="Arial" pitchFamily="34" charset="0"/>
              <a:buNone/>
              <a:defRPr>
                <a:solidFill>
                  <a:srgbClr val="013E36"/>
                </a:solidFill>
              </a:defRPr>
            </a:lvl2pPr>
            <a:lvl3pPr algn="r">
              <a:buFont typeface="Arial" pitchFamily="34" charset="0"/>
              <a:buNone/>
              <a:defRPr>
                <a:solidFill>
                  <a:srgbClr val="013E36"/>
                </a:solidFill>
              </a:defRPr>
            </a:lvl3pPr>
            <a:lvl4pPr algn="r">
              <a:buFont typeface="Arial" pitchFamily="34" charset="0"/>
              <a:buNone/>
              <a:defRPr>
                <a:solidFill>
                  <a:srgbClr val="013E36"/>
                </a:solidFill>
              </a:defRPr>
            </a:lvl4pPr>
            <a:lvl5pPr algn="r">
              <a:buFont typeface="Arial" pitchFamily="34" charset="0"/>
              <a:buNone/>
              <a:defRPr>
                <a:solidFill>
                  <a:srgbClr val="013E36"/>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dirty="0" smtClean="0"/>
          </a:p>
        </p:txBody>
      </p:sp>
      <p:sp>
        <p:nvSpPr>
          <p:cNvPr id="8" name="Slide Number Placeholder 5"/>
          <p:cNvSpPr>
            <a:spLocks noGrp="1"/>
          </p:cNvSpPr>
          <p:nvPr>
            <p:ph type="sldNum" sz="quarter" idx="10"/>
          </p:nvPr>
        </p:nvSpPr>
        <p:spPr>
          <a:xfrm>
            <a:off x="4592515" y="6356351"/>
            <a:ext cx="445477" cy="365125"/>
          </a:xfrm>
        </p:spPr>
        <p:txBody>
          <a:bodyPr/>
          <a:lstStyle>
            <a:lvl1pPr algn="ctr">
              <a:defRPr>
                <a:solidFill>
                  <a:schemeClr val="bg1"/>
                </a:solidFill>
              </a:defRPr>
            </a:lvl1pPr>
          </a:lstStyle>
          <a:p>
            <a:pPr>
              <a:defRPr/>
            </a:pPr>
            <a:fld id="{4E69E032-EDF1-45D4-A809-BCE832571CA7}" type="slidenum">
              <a:rPr lang="ar-SA"/>
              <a:pPr>
                <a:defRPr/>
              </a:pPr>
              <a:t>‹#›</a:t>
            </a:fld>
            <a:endParaRPr lang="en-US" dirty="0"/>
          </a:p>
        </p:txBody>
      </p:sp>
    </p:spTree>
    <p:extLst>
      <p:ext uri="{BB962C8B-B14F-4D97-AF65-F5344CB8AC3E}">
        <p14:creationId xmlns:p14="http://schemas.microsoft.com/office/powerpoint/2010/main" val="5529448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0947286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2532010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77732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81337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1748661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23937623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40269611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15B7DE-5DC8-4A30-82A6-8F652CEE3FC0}" type="datetimeFigureOut">
              <a:rPr lang="en-US" smtClean="0"/>
              <a:t>4/2/2019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A3DABAA-6B27-4CE4-98EC-E36CE65F4E3B}" type="slidenum">
              <a:rPr lang="en-US" smtClean="0"/>
              <a:t>‹#›</a:t>
            </a:fld>
            <a:endParaRPr lang="en-US" dirty="0"/>
          </a:p>
        </p:txBody>
      </p:sp>
    </p:spTree>
    <p:extLst>
      <p:ext uri="{BB962C8B-B14F-4D97-AF65-F5344CB8AC3E}">
        <p14:creationId xmlns:p14="http://schemas.microsoft.com/office/powerpoint/2010/main" val="3947238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5B7DE-5DC8-4A30-82A6-8F652CEE3FC0}" type="datetimeFigureOut">
              <a:rPr lang="en-US" smtClean="0"/>
              <a:t>4/2/2019</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3DABAA-6B27-4CE4-98EC-E36CE65F4E3B}" type="slidenum">
              <a:rPr lang="en-US" smtClean="0"/>
              <a:t>‹#›</a:t>
            </a:fld>
            <a:endParaRPr lang="en-US" dirty="0"/>
          </a:p>
        </p:txBody>
      </p:sp>
    </p:spTree>
    <p:extLst>
      <p:ext uri="{BB962C8B-B14F-4D97-AF65-F5344CB8AC3E}">
        <p14:creationId xmlns:p14="http://schemas.microsoft.com/office/powerpoint/2010/main" val="24951286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1" r:id="rId12"/>
    <p:sldLayoutId id="2147483662" r:id="rId13"/>
    <p:sldLayoutId id="2147483672" r:id="rId1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11560" y="476672"/>
            <a:ext cx="7848872" cy="3312368"/>
          </a:xfrm>
        </p:spPr>
        <p:style>
          <a:lnRef idx="1">
            <a:schemeClr val="accent3"/>
          </a:lnRef>
          <a:fillRef idx="2">
            <a:schemeClr val="accent3"/>
          </a:fillRef>
          <a:effectRef idx="1">
            <a:schemeClr val="accent3"/>
          </a:effectRef>
          <a:fontRef idx="minor">
            <a:schemeClr val="dk1"/>
          </a:fontRef>
        </p:style>
        <p:txBody>
          <a:bodyPr>
            <a:normAutofit/>
          </a:bodyPr>
          <a:lstStyle/>
          <a:p>
            <a:pPr rtl="1">
              <a:lnSpc>
                <a:spcPct val="115000"/>
              </a:lnSpc>
            </a:pPr>
            <a:r>
              <a:rPr lang="ar-IQ" sz="4000" b="1" dirty="0" smtClean="0">
                <a:effectLst>
                  <a:outerShdw blurRad="38100" dist="38100" dir="2700000" algn="tl">
                    <a:srgbClr val="000000">
                      <a:alpha val="43137"/>
                    </a:srgbClr>
                  </a:outerShdw>
                </a:effectLst>
              </a:rPr>
              <a:t>محاضرات مادة </a:t>
            </a:r>
            <a:r>
              <a:rPr lang="ar-SA" sz="4000" b="1" dirty="0" smtClean="0">
                <a:effectLst>
                  <a:outerShdw blurRad="38100" dist="38100" dir="2700000" algn="tl">
                    <a:srgbClr val="000000">
                      <a:alpha val="43137"/>
                    </a:srgbClr>
                  </a:outerShdw>
                </a:effectLst>
              </a:rPr>
              <a:t>ال</a:t>
            </a:r>
            <a:r>
              <a:rPr lang="ar-IQ" sz="4000" b="1" dirty="0" smtClean="0">
                <a:effectLst>
                  <a:outerShdw blurRad="38100" dist="38100" dir="2700000" algn="tl">
                    <a:srgbClr val="000000">
                      <a:alpha val="43137"/>
                    </a:srgbClr>
                  </a:outerShdw>
                </a:effectLst>
              </a:rPr>
              <a:t>محاسبة </a:t>
            </a:r>
            <a:r>
              <a:rPr lang="ar-SA" sz="4000" b="1" dirty="0" smtClean="0">
                <a:effectLst>
                  <a:outerShdw blurRad="38100" dist="38100" dir="2700000" algn="tl">
                    <a:srgbClr val="000000">
                      <a:alpha val="43137"/>
                    </a:srgbClr>
                  </a:outerShdw>
                </a:effectLst>
              </a:rPr>
              <a:t>المتوسطة</a:t>
            </a:r>
            <a:r>
              <a:rPr lang="ar-IQ" sz="4000" b="1" dirty="0" smtClean="0">
                <a:effectLst>
                  <a:outerShdw blurRad="38100" dist="38100" dir="2700000" algn="tl">
                    <a:srgbClr val="000000">
                      <a:alpha val="43137"/>
                    </a:srgbClr>
                  </a:outerShdw>
                </a:effectLst>
              </a:rPr>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لطلبة المرحلة الثا</a:t>
            </a:r>
            <a:r>
              <a:rPr lang="ar-SA" sz="4000" b="1" dirty="0" smtClean="0">
                <a:effectLst>
                  <a:outerShdw blurRad="38100" dist="38100" dir="2700000" algn="tl">
                    <a:srgbClr val="000000">
                      <a:alpha val="43137"/>
                    </a:srgbClr>
                  </a:outerShdw>
                </a:effectLst>
              </a:rPr>
              <a:t>ني</a:t>
            </a:r>
            <a:r>
              <a:rPr lang="ar-IQ" sz="4000" b="1" dirty="0" smtClean="0">
                <a:effectLst>
                  <a:outerShdw blurRad="38100" dist="38100" dir="2700000" algn="tl">
                    <a:srgbClr val="000000">
                      <a:alpha val="43137"/>
                    </a:srgbClr>
                  </a:outerShdw>
                </a:effectLst>
              </a:rPr>
              <a:t>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قسم المحاسبة </a:t>
            </a:r>
            <a:br>
              <a:rPr lang="ar-IQ" sz="4000" b="1" dirty="0" smtClean="0">
                <a:effectLst>
                  <a:outerShdw blurRad="38100" dist="38100" dir="2700000" algn="tl">
                    <a:srgbClr val="000000">
                      <a:alpha val="43137"/>
                    </a:srgbClr>
                  </a:outerShdw>
                </a:effectLst>
              </a:rPr>
            </a:br>
            <a:r>
              <a:rPr lang="ar-IQ" sz="4000" b="1" dirty="0" smtClean="0">
                <a:effectLst>
                  <a:outerShdw blurRad="38100" dist="38100" dir="2700000" algn="tl">
                    <a:srgbClr val="000000">
                      <a:alpha val="43137"/>
                    </a:srgbClr>
                  </a:outerShdw>
                </a:effectLst>
              </a:rPr>
              <a:t>الفصل </a:t>
            </a:r>
            <a:r>
              <a:rPr lang="ar-SA" sz="4000" b="1" dirty="0" smtClean="0">
                <a:effectLst>
                  <a:outerShdw blurRad="38100" dist="38100" dir="2700000" algn="tl">
                    <a:srgbClr val="000000">
                      <a:alpha val="43137"/>
                    </a:srgbClr>
                  </a:outerShdw>
                </a:effectLst>
              </a:rPr>
              <a:t>الثامن</a:t>
            </a:r>
            <a:r>
              <a:rPr lang="ar-IQ" sz="4000" b="1" dirty="0" smtClean="0">
                <a:effectLst>
                  <a:outerShdw blurRad="38100" dist="38100" dir="2700000" algn="tl">
                    <a:srgbClr val="000000">
                      <a:alpha val="43137"/>
                    </a:srgbClr>
                  </a:outerShdw>
                </a:effectLst>
              </a:rPr>
              <a:t>: </a:t>
            </a:r>
            <a:r>
              <a:rPr lang="ar-SA" sz="4000" b="1" dirty="0" smtClean="0">
                <a:effectLst>
                  <a:outerShdw blurRad="38100" dist="38100" dir="2700000" algn="tl">
                    <a:srgbClr val="000000">
                      <a:alpha val="43137"/>
                    </a:srgbClr>
                  </a:outerShdw>
                </a:effectLst>
              </a:rPr>
              <a:t>الموجودات </a:t>
            </a:r>
            <a:r>
              <a:rPr lang="ar-SA" sz="4000" b="1" dirty="0" smtClean="0">
                <a:effectLst>
                  <a:outerShdw blurRad="38100" dist="38100" dir="2700000" algn="tl">
                    <a:srgbClr val="000000">
                      <a:alpha val="43137"/>
                    </a:srgbClr>
                  </a:outerShdw>
                </a:effectLst>
              </a:rPr>
              <a:t>الثابتة(1)</a:t>
            </a:r>
            <a:endParaRPr lang="en-US" sz="4000" b="1"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03648" y="4293096"/>
            <a:ext cx="6400800" cy="1656184"/>
          </a:xfrm>
        </p:spPr>
        <p:style>
          <a:lnRef idx="1">
            <a:schemeClr val="accent4"/>
          </a:lnRef>
          <a:fillRef idx="2">
            <a:schemeClr val="accent4"/>
          </a:fillRef>
          <a:effectRef idx="1">
            <a:schemeClr val="accent4"/>
          </a:effectRef>
          <a:fontRef idx="minor">
            <a:schemeClr val="dk1"/>
          </a:fontRef>
        </p:style>
        <p:txBody>
          <a:bodyPr/>
          <a:lstStyle/>
          <a:p>
            <a:r>
              <a:rPr lang="ar-SA" sz="2800" b="1" dirty="0" smtClean="0">
                <a:solidFill>
                  <a:schemeClr val="tx2">
                    <a:lumMod val="75000"/>
                  </a:schemeClr>
                </a:solidFill>
                <a:effectLst>
                  <a:outerShdw blurRad="38100" dist="38100" dir="2700000" algn="tl">
                    <a:srgbClr val="000000">
                      <a:alpha val="43137"/>
                    </a:srgbClr>
                  </a:outerShdw>
                </a:effectLst>
              </a:rPr>
              <a:t>م</a:t>
            </a:r>
            <a:r>
              <a:rPr lang="ar-IQ" sz="2800" b="1" dirty="0" smtClean="0">
                <a:solidFill>
                  <a:schemeClr val="tx2">
                    <a:lumMod val="75000"/>
                  </a:schemeClr>
                </a:solidFill>
                <a:effectLst>
                  <a:outerShdw blurRad="38100" dist="38100" dir="2700000" algn="tl">
                    <a:srgbClr val="000000">
                      <a:alpha val="43137"/>
                    </a:srgbClr>
                  </a:outerShdw>
                </a:effectLst>
              </a:rPr>
              <a:t>.د. بشرى </a:t>
            </a:r>
            <a:r>
              <a:rPr lang="ar-SA" sz="2800" b="1" dirty="0" smtClean="0">
                <a:solidFill>
                  <a:schemeClr val="tx2">
                    <a:lumMod val="75000"/>
                  </a:schemeClr>
                </a:solidFill>
                <a:effectLst>
                  <a:outerShdw blurRad="38100" dist="38100" dir="2700000" algn="tl">
                    <a:srgbClr val="000000">
                      <a:alpha val="43137"/>
                    </a:srgbClr>
                  </a:outerShdw>
                </a:effectLst>
              </a:rPr>
              <a:t>فاضل خضير الطائي</a:t>
            </a:r>
            <a:endParaRPr lang="ar-IQ" sz="2800" b="1" dirty="0" smtClean="0">
              <a:solidFill>
                <a:schemeClr val="tx2">
                  <a:lumMod val="75000"/>
                </a:schemeClr>
              </a:solidFill>
              <a:effectLst>
                <a:outerShdw blurRad="38100" dist="38100" dir="2700000" algn="tl">
                  <a:srgbClr val="000000">
                    <a:alpha val="43137"/>
                  </a:srgbClr>
                </a:outerShdw>
              </a:effectLst>
            </a:endParaRPr>
          </a:p>
          <a:p>
            <a:r>
              <a:rPr lang="ar-IQ" sz="2800" b="1" dirty="0" smtClean="0">
                <a:solidFill>
                  <a:schemeClr val="tx2">
                    <a:lumMod val="75000"/>
                  </a:schemeClr>
                </a:solidFill>
                <a:effectLst>
                  <a:outerShdw blurRad="38100" dist="38100" dir="2700000" algn="tl">
                    <a:srgbClr val="000000">
                      <a:alpha val="43137"/>
                    </a:srgbClr>
                  </a:outerShdw>
                </a:effectLst>
              </a:rPr>
              <a:t>جامعة بغداد </a:t>
            </a:r>
          </a:p>
          <a:p>
            <a:r>
              <a:rPr lang="ar-IQ" sz="2800" b="1" dirty="0" smtClean="0">
                <a:solidFill>
                  <a:schemeClr val="tx2">
                    <a:lumMod val="75000"/>
                  </a:schemeClr>
                </a:solidFill>
                <a:effectLst>
                  <a:outerShdw blurRad="38100" dist="38100" dir="2700000" algn="tl">
                    <a:srgbClr val="000000">
                      <a:alpha val="43137"/>
                    </a:srgbClr>
                  </a:outerShdw>
                </a:effectLst>
              </a:rPr>
              <a:t>كلية الإدارة والاقتصاد – قسم المحاسبة</a:t>
            </a:r>
          </a:p>
          <a:p>
            <a:endParaRPr lang="ar-IQ" sz="2800" b="1" dirty="0" smtClean="0">
              <a:solidFill>
                <a:schemeClr val="tx2">
                  <a:lumMod val="75000"/>
                </a:schemeClr>
              </a:solidFill>
              <a:effectLst>
                <a:outerShdw blurRad="38100" dist="38100" dir="2700000" algn="tl">
                  <a:srgbClr val="000000">
                    <a:alpha val="43137"/>
                  </a:srgbClr>
                </a:outerShdw>
              </a:effectLst>
            </a:endParaRPr>
          </a:p>
          <a:p>
            <a:endParaRPr lang="en-US" dirty="0"/>
          </a:p>
        </p:txBody>
      </p:sp>
    </p:spTree>
    <p:extLst>
      <p:ext uri="{BB962C8B-B14F-4D97-AF65-F5344CB8AC3E}">
        <p14:creationId xmlns:p14="http://schemas.microsoft.com/office/powerpoint/2010/main" val="1765517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circle(in)">
                                      <p:cBhvr>
                                        <p:cTn id="12" dur="2000"/>
                                        <p:tgtEl>
                                          <p:spTgt spid="3">
                                            <p:bg/>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circle(in)">
                                      <p:cBhvr>
                                        <p:cTn id="17" dur="2000"/>
                                        <p:tgtEl>
                                          <p:spTgt spid="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circle(in)">
                                      <p:cBhvr>
                                        <p:cTn id="22" dur="2000"/>
                                        <p:tgtEl>
                                          <p:spTgt spid="3">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circle(in)">
                                      <p:cBhvr>
                                        <p:cTn id="2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457200" y="152400"/>
            <a:ext cx="8229600" cy="1139825"/>
          </a:xfrm>
        </p:spPr>
        <p:txBody>
          <a:bodyPr/>
          <a:lstStyle/>
          <a:p>
            <a:pPr eaLnBrk="1" hangingPunct="1">
              <a:defRPr/>
            </a:pPr>
            <a:r>
              <a:rPr lang="ar-SA" sz="4000" b="1" dirty="0" smtClean="0">
                <a:solidFill>
                  <a:schemeClr val="folHlink"/>
                </a:solidFill>
              </a:rPr>
              <a:t>الحصول على الموجودات كهبة أو تبرع</a:t>
            </a:r>
            <a:endParaRPr lang="en-US" sz="4000" b="1" dirty="0" smtClean="0">
              <a:solidFill>
                <a:schemeClr val="folHlink"/>
              </a:solidFill>
            </a:endParaRPr>
          </a:p>
        </p:txBody>
      </p:sp>
      <p:sp>
        <p:nvSpPr>
          <p:cNvPr id="76803" name="Rectangle 3"/>
          <p:cNvSpPr>
            <a:spLocks noGrp="1" noChangeArrowheads="1"/>
          </p:cNvSpPr>
          <p:nvPr>
            <p:ph type="body" idx="1"/>
          </p:nvPr>
        </p:nvSpPr>
        <p:spPr>
          <a:xfrm>
            <a:off x="609600" y="1371600"/>
            <a:ext cx="7924800" cy="4530725"/>
          </a:xfrm>
        </p:spPr>
        <p:txBody>
          <a:bodyPr/>
          <a:lstStyle/>
          <a:p>
            <a:pPr algn="just" rtl="1" eaLnBrk="1" hangingPunct="1">
              <a:lnSpc>
                <a:spcPct val="80000"/>
              </a:lnSpc>
              <a:buFont typeface="Wingdings" pitchFamily="2" charset="2"/>
              <a:buNone/>
              <a:defRPr/>
            </a:pPr>
            <a:r>
              <a:rPr lang="ar-SA" sz="3600" dirty="0" smtClean="0">
                <a:solidFill>
                  <a:srgbClr val="FF3300"/>
                </a:solidFill>
              </a:rPr>
              <a:t>- </a:t>
            </a:r>
            <a:r>
              <a:rPr lang="ar-SA" sz="3600" dirty="0" smtClean="0"/>
              <a:t>قد تحصل الشركة علي دعم أو تبرع أو هبة من بعض الهيئات أو الجهات الحكومية أو الأفراد في شكل موجود ثابت لبعض المشروعات لتحقيق أهداف مخططة.</a:t>
            </a:r>
            <a:r>
              <a:rPr lang="ar-EG" sz="3600" dirty="0" smtClean="0"/>
              <a:t> </a:t>
            </a:r>
            <a:endParaRPr lang="ar-SA" sz="3600" dirty="0" smtClean="0"/>
          </a:p>
          <a:p>
            <a:pPr algn="just" rtl="1" eaLnBrk="1" hangingPunct="1">
              <a:lnSpc>
                <a:spcPct val="80000"/>
              </a:lnSpc>
              <a:buFont typeface="Wingdings" pitchFamily="2" charset="2"/>
              <a:buNone/>
              <a:defRPr/>
            </a:pPr>
            <a:r>
              <a:rPr lang="ar-SA" sz="3600" dirty="0" smtClean="0"/>
              <a:t>- تستخدم القيمة السوقية العادلة للموجود المتبرع به كأساس لقياس قيمته التي يثبت بها في الدفاتر.</a:t>
            </a:r>
          </a:p>
          <a:p>
            <a:pPr algn="r" rtl="1" eaLnBrk="1" hangingPunct="1">
              <a:lnSpc>
                <a:spcPct val="80000"/>
              </a:lnSpc>
              <a:buFont typeface="Wingdings" pitchFamily="2" charset="2"/>
              <a:buNone/>
              <a:defRPr/>
            </a:pPr>
            <a:r>
              <a:rPr lang="ar-SA" sz="3600" dirty="0" smtClean="0">
                <a:solidFill>
                  <a:srgbClr val="FF3300"/>
                </a:solidFill>
              </a:rPr>
              <a:t>  </a:t>
            </a:r>
            <a:endParaRPr lang="en-US" sz="3600" dirty="0" smtClean="0"/>
          </a:p>
        </p:txBody>
      </p:sp>
    </p:spTree>
    <p:extLst>
      <p:ext uri="{BB962C8B-B14F-4D97-AF65-F5344CB8AC3E}">
        <p14:creationId xmlns:p14="http://schemas.microsoft.com/office/powerpoint/2010/main" val="217010937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6802"/>
                                        </p:tgtEl>
                                        <p:attrNameLst>
                                          <p:attrName>style.visibility</p:attrName>
                                        </p:attrNameLst>
                                      </p:cBhvr>
                                      <p:to>
                                        <p:strVal val="visible"/>
                                      </p:to>
                                    </p:set>
                                    <p:animEffect transition="in" filter="fade">
                                      <p:cBhvr>
                                        <p:cTn id="7" dur="800" decel="100000"/>
                                        <p:tgtEl>
                                          <p:spTgt spid="76802"/>
                                        </p:tgtEl>
                                      </p:cBhvr>
                                    </p:animEffect>
                                    <p:anim calcmode="lin" valueType="num">
                                      <p:cBhvr>
                                        <p:cTn id="8" dur="800" decel="100000" fill="hold"/>
                                        <p:tgtEl>
                                          <p:spTgt spid="76802"/>
                                        </p:tgtEl>
                                        <p:attrNameLst>
                                          <p:attrName>style.rotation</p:attrName>
                                        </p:attrNameLst>
                                      </p:cBhvr>
                                      <p:tavLst>
                                        <p:tav tm="0">
                                          <p:val>
                                            <p:fltVal val="-90"/>
                                          </p:val>
                                        </p:tav>
                                        <p:tav tm="100000">
                                          <p:val>
                                            <p:fltVal val="0"/>
                                          </p:val>
                                        </p:tav>
                                      </p:tavLst>
                                    </p:anim>
                                    <p:anim calcmode="lin" valueType="num">
                                      <p:cBhvr>
                                        <p:cTn id="9" dur="800" decel="100000" fill="hold"/>
                                        <p:tgtEl>
                                          <p:spTgt spid="76802"/>
                                        </p:tgtEl>
                                        <p:attrNameLst>
                                          <p:attrName>ppt_x</p:attrName>
                                        </p:attrNameLst>
                                      </p:cBhvr>
                                      <p:tavLst>
                                        <p:tav tm="0">
                                          <p:val>
                                            <p:strVal val="#ppt_x+0.4"/>
                                          </p:val>
                                        </p:tav>
                                        <p:tav tm="100000">
                                          <p:val>
                                            <p:strVal val="#ppt_x-0.05"/>
                                          </p:val>
                                        </p:tav>
                                      </p:tavLst>
                                    </p:anim>
                                    <p:anim calcmode="lin" valueType="num">
                                      <p:cBhvr>
                                        <p:cTn id="10" dur="800" decel="100000" fill="hold"/>
                                        <p:tgtEl>
                                          <p:spTgt spid="7680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680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680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6803">
                                            <p:txEl>
                                              <p:pRg st="0" end="0"/>
                                            </p:txEl>
                                          </p:spTgt>
                                        </p:tgtEl>
                                        <p:attrNameLst>
                                          <p:attrName>style.visibility</p:attrName>
                                        </p:attrNameLst>
                                      </p:cBhvr>
                                      <p:to>
                                        <p:strVal val="visible"/>
                                      </p:to>
                                    </p:set>
                                    <p:animEffect transition="in" filter="fade">
                                      <p:cBhvr>
                                        <p:cTn id="17" dur="1000"/>
                                        <p:tgtEl>
                                          <p:spTgt spid="76803">
                                            <p:txEl>
                                              <p:pRg st="0" end="0"/>
                                            </p:txEl>
                                          </p:spTgt>
                                        </p:tgtEl>
                                      </p:cBhvr>
                                    </p:animEffect>
                                    <p:anim calcmode="lin" valueType="num">
                                      <p:cBhvr>
                                        <p:cTn id="18" dur="1000" fill="hold"/>
                                        <p:tgtEl>
                                          <p:spTgt spid="7680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680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6803">
                                            <p:txEl>
                                              <p:pRg st="1" end="1"/>
                                            </p:txEl>
                                          </p:spTgt>
                                        </p:tgtEl>
                                        <p:attrNameLst>
                                          <p:attrName>style.visibility</p:attrName>
                                        </p:attrNameLst>
                                      </p:cBhvr>
                                      <p:to>
                                        <p:strVal val="visible"/>
                                      </p:to>
                                    </p:set>
                                    <p:animEffect transition="in" filter="fade">
                                      <p:cBhvr>
                                        <p:cTn id="24" dur="1000"/>
                                        <p:tgtEl>
                                          <p:spTgt spid="76803">
                                            <p:txEl>
                                              <p:pRg st="1" end="1"/>
                                            </p:txEl>
                                          </p:spTgt>
                                        </p:tgtEl>
                                      </p:cBhvr>
                                    </p:animEffect>
                                    <p:anim calcmode="lin" valueType="num">
                                      <p:cBhvr>
                                        <p:cTn id="25" dur="1000" fill="hold"/>
                                        <p:tgtEl>
                                          <p:spTgt spid="7680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680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6803">
                                            <p:txEl>
                                              <p:pRg st="2" end="2"/>
                                            </p:txEl>
                                          </p:spTgt>
                                        </p:tgtEl>
                                        <p:attrNameLst>
                                          <p:attrName>style.visibility</p:attrName>
                                        </p:attrNameLst>
                                      </p:cBhvr>
                                      <p:to>
                                        <p:strVal val="visible"/>
                                      </p:to>
                                    </p:set>
                                    <p:animEffect transition="in" filter="fade">
                                      <p:cBhvr>
                                        <p:cTn id="31" dur="1000"/>
                                        <p:tgtEl>
                                          <p:spTgt spid="76803">
                                            <p:txEl>
                                              <p:pRg st="2" end="2"/>
                                            </p:txEl>
                                          </p:spTgt>
                                        </p:tgtEl>
                                      </p:cBhvr>
                                    </p:animEffect>
                                    <p:anim calcmode="lin" valueType="num">
                                      <p:cBhvr>
                                        <p:cTn id="32" dur="1000" fill="hold"/>
                                        <p:tgtEl>
                                          <p:spTgt spid="7680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680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802" grpId="0"/>
      <p:bldP spid="76803" grpId="0" build="p"/>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457200" y="152400"/>
            <a:ext cx="8229600" cy="1139825"/>
          </a:xfrm>
        </p:spPr>
        <p:txBody>
          <a:bodyPr/>
          <a:lstStyle/>
          <a:p>
            <a:pPr eaLnBrk="1" hangingPunct="1">
              <a:defRPr/>
            </a:pPr>
            <a:r>
              <a:rPr lang="ar-SA" sz="4000" b="1" dirty="0" smtClean="0">
                <a:solidFill>
                  <a:schemeClr val="folHlink"/>
                </a:solidFill>
              </a:rPr>
              <a:t>الحصول علي أصول مقابل إصدار أسهم</a:t>
            </a:r>
            <a:endParaRPr lang="en-US" sz="4000" b="1" dirty="0" smtClean="0">
              <a:solidFill>
                <a:schemeClr val="folHlink"/>
              </a:solidFill>
            </a:endParaRPr>
          </a:p>
        </p:txBody>
      </p:sp>
      <p:sp>
        <p:nvSpPr>
          <p:cNvPr id="77827" name="Rectangle 3"/>
          <p:cNvSpPr>
            <a:spLocks noGrp="1" noChangeArrowheads="1"/>
          </p:cNvSpPr>
          <p:nvPr>
            <p:ph type="body" idx="1"/>
          </p:nvPr>
        </p:nvSpPr>
        <p:spPr>
          <a:xfrm>
            <a:off x="609600" y="1371600"/>
            <a:ext cx="7924800" cy="4530725"/>
          </a:xfrm>
        </p:spPr>
        <p:txBody>
          <a:bodyPr>
            <a:normAutofit lnSpcReduction="10000"/>
          </a:bodyPr>
          <a:lstStyle/>
          <a:p>
            <a:pPr algn="just" rtl="1" eaLnBrk="1" hangingPunct="1">
              <a:lnSpc>
                <a:spcPct val="80000"/>
              </a:lnSpc>
              <a:buFont typeface="Wingdings" pitchFamily="2" charset="2"/>
              <a:buNone/>
              <a:defRPr/>
            </a:pPr>
            <a:r>
              <a:rPr lang="ar-SA" dirty="0" smtClean="0">
                <a:solidFill>
                  <a:srgbClr val="FF3300"/>
                </a:solidFill>
              </a:rPr>
              <a:t>- </a:t>
            </a:r>
            <a:r>
              <a:rPr lang="ar-SA" dirty="0" smtClean="0"/>
              <a:t>قد تلجأ بعض الشركات إلي إصدار أسهم لتمويل شراء موجودات ثابتة، وذلك في حالة عدم توفر النقدية الكافية لذلك.</a:t>
            </a:r>
            <a:r>
              <a:rPr lang="ar-EG" dirty="0" smtClean="0"/>
              <a:t> </a:t>
            </a:r>
            <a:endParaRPr lang="ar-SA" dirty="0" smtClean="0"/>
          </a:p>
          <a:p>
            <a:pPr algn="just" rtl="1" eaLnBrk="1" hangingPunct="1">
              <a:lnSpc>
                <a:spcPct val="80000"/>
              </a:lnSpc>
              <a:buFont typeface="Wingdings" pitchFamily="2" charset="2"/>
              <a:buNone/>
              <a:defRPr/>
            </a:pPr>
            <a:r>
              <a:rPr lang="ar-SA" dirty="0" smtClean="0"/>
              <a:t>- يتم قياس تكلفة الموجود الثابت في هذه الحالة بالقيمة السوقية للأسهم المصدرة، والتي تعتبر مؤشرا موضوعيا لقيمة الموجود الذي تم الحصول عليه خاصة عند تداولها في سوق الأوراق المالية.</a:t>
            </a:r>
          </a:p>
          <a:p>
            <a:pPr algn="just" rtl="1" eaLnBrk="1" hangingPunct="1">
              <a:lnSpc>
                <a:spcPct val="80000"/>
              </a:lnSpc>
              <a:buFont typeface="Wingdings" pitchFamily="2" charset="2"/>
              <a:buNone/>
              <a:defRPr/>
            </a:pPr>
            <a:r>
              <a:rPr lang="ar-SA" dirty="0" smtClean="0"/>
              <a:t> - في حالة صعوبة تحديد القيمة السوقية العادلة للأسهم ، كما في حالة أسهم الشركات الجديدة أو في حالة عدم تداولها، فإنه يجب تقدير القيمة السوقية للموجود الذي تم الحصول واستخدامها كأساس لتحديد قيمة كل من الموجود والأسهم المصدرة.  </a:t>
            </a:r>
            <a:endParaRPr lang="en-US" dirty="0" smtClean="0"/>
          </a:p>
        </p:txBody>
      </p:sp>
    </p:spTree>
    <p:extLst>
      <p:ext uri="{BB962C8B-B14F-4D97-AF65-F5344CB8AC3E}">
        <p14:creationId xmlns:p14="http://schemas.microsoft.com/office/powerpoint/2010/main" val="224365192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7826"/>
                                        </p:tgtEl>
                                        <p:attrNameLst>
                                          <p:attrName>style.visibility</p:attrName>
                                        </p:attrNameLst>
                                      </p:cBhvr>
                                      <p:to>
                                        <p:strVal val="visible"/>
                                      </p:to>
                                    </p:set>
                                    <p:animEffect transition="in" filter="fade">
                                      <p:cBhvr>
                                        <p:cTn id="7" dur="800" decel="100000"/>
                                        <p:tgtEl>
                                          <p:spTgt spid="77826"/>
                                        </p:tgtEl>
                                      </p:cBhvr>
                                    </p:animEffect>
                                    <p:anim calcmode="lin" valueType="num">
                                      <p:cBhvr>
                                        <p:cTn id="8" dur="800" decel="100000" fill="hold"/>
                                        <p:tgtEl>
                                          <p:spTgt spid="77826"/>
                                        </p:tgtEl>
                                        <p:attrNameLst>
                                          <p:attrName>style.rotation</p:attrName>
                                        </p:attrNameLst>
                                      </p:cBhvr>
                                      <p:tavLst>
                                        <p:tav tm="0">
                                          <p:val>
                                            <p:fltVal val="-90"/>
                                          </p:val>
                                        </p:tav>
                                        <p:tav tm="100000">
                                          <p:val>
                                            <p:fltVal val="0"/>
                                          </p:val>
                                        </p:tav>
                                      </p:tavLst>
                                    </p:anim>
                                    <p:anim calcmode="lin" valueType="num">
                                      <p:cBhvr>
                                        <p:cTn id="9" dur="800" decel="100000" fill="hold"/>
                                        <p:tgtEl>
                                          <p:spTgt spid="77826"/>
                                        </p:tgtEl>
                                        <p:attrNameLst>
                                          <p:attrName>ppt_x</p:attrName>
                                        </p:attrNameLst>
                                      </p:cBhvr>
                                      <p:tavLst>
                                        <p:tav tm="0">
                                          <p:val>
                                            <p:strVal val="#ppt_x+0.4"/>
                                          </p:val>
                                        </p:tav>
                                        <p:tav tm="100000">
                                          <p:val>
                                            <p:strVal val="#ppt_x-0.05"/>
                                          </p:val>
                                        </p:tav>
                                      </p:tavLst>
                                    </p:anim>
                                    <p:anim calcmode="lin" valueType="num">
                                      <p:cBhvr>
                                        <p:cTn id="10" dur="800" decel="100000" fill="hold"/>
                                        <p:tgtEl>
                                          <p:spTgt spid="7782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782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782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7827">
                                            <p:txEl>
                                              <p:pRg st="0" end="0"/>
                                            </p:txEl>
                                          </p:spTgt>
                                        </p:tgtEl>
                                        <p:attrNameLst>
                                          <p:attrName>style.visibility</p:attrName>
                                        </p:attrNameLst>
                                      </p:cBhvr>
                                      <p:to>
                                        <p:strVal val="visible"/>
                                      </p:to>
                                    </p:set>
                                    <p:animEffect transition="in" filter="fade">
                                      <p:cBhvr>
                                        <p:cTn id="17" dur="1000"/>
                                        <p:tgtEl>
                                          <p:spTgt spid="77827">
                                            <p:txEl>
                                              <p:pRg st="0" end="0"/>
                                            </p:txEl>
                                          </p:spTgt>
                                        </p:tgtEl>
                                      </p:cBhvr>
                                    </p:animEffect>
                                    <p:anim calcmode="lin" valueType="num">
                                      <p:cBhvr>
                                        <p:cTn id="18" dur="10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782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7827">
                                            <p:txEl>
                                              <p:pRg st="1" end="1"/>
                                            </p:txEl>
                                          </p:spTgt>
                                        </p:tgtEl>
                                        <p:attrNameLst>
                                          <p:attrName>style.visibility</p:attrName>
                                        </p:attrNameLst>
                                      </p:cBhvr>
                                      <p:to>
                                        <p:strVal val="visible"/>
                                      </p:to>
                                    </p:set>
                                    <p:animEffect transition="in" filter="fade">
                                      <p:cBhvr>
                                        <p:cTn id="24" dur="1000"/>
                                        <p:tgtEl>
                                          <p:spTgt spid="77827">
                                            <p:txEl>
                                              <p:pRg st="1" end="1"/>
                                            </p:txEl>
                                          </p:spTgt>
                                        </p:tgtEl>
                                      </p:cBhvr>
                                    </p:animEffect>
                                    <p:anim calcmode="lin" valueType="num">
                                      <p:cBhvr>
                                        <p:cTn id="25" dur="10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782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7827">
                                            <p:txEl>
                                              <p:pRg st="2" end="2"/>
                                            </p:txEl>
                                          </p:spTgt>
                                        </p:tgtEl>
                                        <p:attrNameLst>
                                          <p:attrName>style.visibility</p:attrName>
                                        </p:attrNameLst>
                                      </p:cBhvr>
                                      <p:to>
                                        <p:strVal val="visible"/>
                                      </p:to>
                                    </p:set>
                                    <p:animEffect transition="in" filter="fade">
                                      <p:cBhvr>
                                        <p:cTn id="31" dur="1000"/>
                                        <p:tgtEl>
                                          <p:spTgt spid="77827">
                                            <p:txEl>
                                              <p:pRg st="2" end="2"/>
                                            </p:txEl>
                                          </p:spTgt>
                                        </p:tgtEl>
                                      </p:cBhvr>
                                    </p:animEffect>
                                    <p:anim calcmode="lin" valueType="num">
                                      <p:cBhvr>
                                        <p:cTn id="32" dur="10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782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6" grpId="0"/>
      <p:bldP spid="77827"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C983C8CC-DE68-4C95-B527-BA200FC7656F}" type="slidenum">
              <a:rPr lang="ar-SA" altLang="en-US" sz="1200" smtClean="0">
                <a:solidFill>
                  <a:schemeClr val="bg1"/>
                </a:solidFill>
              </a:rPr>
              <a:pPr/>
              <a:t>12</a:t>
            </a:fld>
            <a:endParaRPr lang="en-US" altLang="en-US" sz="1200" smtClean="0">
              <a:solidFill>
                <a:schemeClr val="bg1"/>
              </a:solidFill>
            </a:endParaRPr>
          </a:p>
        </p:txBody>
      </p:sp>
      <p:sp>
        <p:nvSpPr>
          <p:cNvPr id="26628" name="Title 1"/>
          <p:cNvSpPr txBox="1">
            <a:spLocks/>
          </p:cNvSpPr>
          <p:nvPr/>
        </p:nvSpPr>
        <p:spPr bwMode="auto">
          <a:xfrm>
            <a:off x="251520" y="2276872"/>
            <a:ext cx="8214946"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r>
              <a:rPr lang="ar-SA" altLang="en-US" sz="4800" b="1" dirty="0">
                <a:solidFill>
                  <a:srgbClr val="C00000"/>
                </a:solidFill>
              </a:rPr>
              <a:t>مع تمنياتي </a:t>
            </a:r>
            <a:endParaRPr lang="ar-SA" altLang="en-US" sz="4800" b="1" dirty="0" smtClean="0">
              <a:solidFill>
                <a:srgbClr val="C00000"/>
              </a:solidFill>
            </a:endParaRPr>
          </a:p>
          <a:p>
            <a:pPr algn="ctr"/>
            <a:r>
              <a:rPr lang="ar-SA" altLang="en-US" sz="4800" b="1" dirty="0" smtClean="0">
                <a:solidFill>
                  <a:srgbClr val="C00000"/>
                </a:solidFill>
              </a:rPr>
              <a:t>للجميع </a:t>
            </a:r>
            <a:r>
              <a:rPr lang="ar-SA" altLang="en-US" sz="4800" b="1" dirty="0">
                <a:solidFill>
                  <a:srgbClr val="C00000"/>
                </a:solidFill>
              </a:rPr>
              <a:t>بالنجاح والتوفيق</a:t>
            </a:r>
          </a:p>
        </p:txBody>
      </p:sp>
    </p:spTree>
    <p:extLst>
      <p:ext uri="{BB962C8B-B14F-4D97-AF65-F5344CB8AC3E}">
        <p14:creationId xmlns:p14="http://schemas.microsoft.com/office/powerpoint/2010/main" val="3876104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79712" y="228600"/>
            <a:ext cx="4392488" cy="1112168"/>
          </a:xfrm>
        </p:spPr>
        <p:style>
          <a:lnRef idx="0">
            <a:schemeClr val="accent5"/>
          </a:lnRef>
          <a:fillRef idx="3">
            <a:schemeClr val="accent5"/>
          </a:fillRef>
          <a:effectRef idx="3">
            <a:schemeClr val="accent5"/>
          </a:effectRef>
          <a:fontRef idx="minor">
            <a:schemeClr val="lt1"/>
          </a:fontRef>
        </p:style>
        <p:txBody>
          <a:bodyPr>
            <a:normAutofit/>
          </a:bodyPr>
          <a:lstStyle/>
          <a:p>
            <a:pPr>
              <a:spcBef>
                <a:spcPct val="50000"/>
              </a:spcBef>
            </a:pPr>
            <a:r>
              <a:rPr lang="ar-SA" sz="3200" dirty="0">
                <a:solidFill>
                  <a:prstClr val="black"/>
                </a:solidFill>
                <a:effectLst>
                  <a:outerShdw blurRad="38100" dist="38100" dir="2700000" algn="tl">
                    <a:srgbClr val="FFFFFF"/>
                  </a:outerShdw>
                </a:effectLst>
                <a:latin typeface="Arial" pitchFamily="34" charset="0"/>
                <a:cs typeface="Arial" pitchFamily="34" charset="0"/>
              </a:rPr>
              <a:t>الموجودات الثابتة</a:t>
            </a:r>
            <a:endParaRPr lang="en-US" altLang="en-US" sz="3200" b="1" dirty="0">
              <a:solidFill>
                <a:schemeClr val="tx1"/>
              </a:solidFill>
            </a:endParaRPr>
          </a:p>
        </p:txBody>
      </p:sp>
      <p:sp>
        <p:nvSpPr>
          <p:cNvPr id="23" name="Rectangle 20"/>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r" defTabSz="914400" rtl="1" eaLnBrk="1" fontAlgn="base" latinLnBrk="0" hangingPunct="1">
              <a:lnSpc>
                <a:spcPct val="100000"/>
              </a:lnSpc>
              <a:spcBef>
                <a:spcPct val="0"/>
              </a:spcBef>
              <a:spcAft>
                <a:spcPct val="0"/>
              </a:spcAft>
              <a:buClrTx/>
              <a:buSzTx/>
              <a:buFontTx/>
              <a:buNone/>
              <a:tabLst/>
            </a:pPr>
            <a:r>
              <a:rPr kumimoji="0" lang="ar-IQ" sz="1300" b="1" i="0" u="none" strike="noStrike" cap="none" normalizeH="0" baseline="0" smtClean="0">
                <a:ln>
                  <a:noFill/>
                </a:ln>
                <a:solidFill>
                  <a:schemeClr val="tx1"/>
                </a:solidFill>
                <a:effectLst/>
                <a:latin typeface="Calibri" pitchFamily="34" charset="0"/>
                <a:ea typeface="Calibri" pitchFamily="34" charset="0"/>
                <a:cs typeface="Arial" pitchFamily="34" charset="0"/>
              </a:rPr>
              <a:t>	</a:t>
            </a:r>
            <a:endParaRPr kumimoji="0" lang="ar-IQ" sz="1800" b="0" i="0" u="none" strike="noStrike" cap="none" normalizeH="0" baseline="0" smtClean="0">
              <a:ln>
                <a:noFill/>
              </a:ln>
              <a:solidFill>
                <a:schemeClr val="tx1"/>
              </a:solidFill>
              <a:effectLst/>
              <a:latin typeface="Arial" pitchFamily="34" charset="0"/>
              <a:cs typeface="Arial" pitchFamily="34" charset="0"/>
            </a:endParaRPr>
          </a:p>
        </p:txBody>
      </p:sp>
      <p:sp>
        <p:nvSpPr>
          <p:cNvPr id="24" name="Rectangle 23"/>
          <p:cNvSpPr>
            <a:spLocks noChangeArrowheads="1"/>
          </p:cNvSpPr>
          <p:nvPr/>
        </p:nvSpPr>
        <p:spPr bwMode="auto">
          <a:xfrm>
            <a:off x="0" y="401107"/>
            <a:ext cx="184731" cy="569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ar-IQ" sz="1300" b="1" i="0" u="none" strike="noStrike" cap="none" normalizeH="0" baseline="0" dirty="0" smtClean="0">
              <a:ln>
                <a:noFill/>
              </a:ln>
              <a:solidFill>
                <a:schemeClr val="tx1"/>
              </a:solidFill>
              <a:effectLst/>
              <a:latin typeface="Calibri" pitchFamily="34" charset="0"/>
              <a:ea typeface="Calibri"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27" name="Rectangle 31"/>
          <p:cNvSpPr>
            <a:spLocks noChangeArrowheads="1"/>
          </p:cNvSpPr>
          <p:nvPr/>
        </p:nvSpPr>
        <p:spPr bwMode="auto">
          <a:xfrm>
            <a:off x="1979712" y="1444079"/>
            <a:ext cx="4286746"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2743200" algn="ctr"/>
                <a:tab pos="3114675" algn="l"/>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8630" y="1444079"/>
            <a:ext cx="6696744" cy="51734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5523950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7A0F52D1-FDF0-4C3C-86BC-6000DC5A498F}" type="slidenum">
              <a:rPr lang="ar-SA" altLang="en-US" sz="1200" smtClean="0">
                <a:solidFill>
                  <a:schemeClr val="bg1"/>
                </a:solidFill>
              </a:rPr>
              <a:pPr/>
              <a:t>3</a:t>
            </a:fld>
            <a:endParaRPr lang="en-US" altLang="en-US" sz="1200" dirty="0" smtClean="0">
              <a:solidFill>
                <a:schemeClr val="bg1"/>
              </a:solidFill>
            </a:endParaRPr>
          </a:p>
        </p:txBody>
      </p:sp>
      <p:sp>
        <p:nvSpPr>
          <p:cNvPr id="21508" name="Text Box 6"/>
          <p:cNvSpPr txBox="1">
            <a:spLocks noChangeArrowheads="1"/>
          </p:cNvSpPr>
          <p:nvPr/>
        </p:nvSpPr>
        <p:spPr bwMode="auto">
          <a:xfrm>
            <a:off x="451339" y="908051"/>
            <a:ext cx="8374674" cy="523220"/>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rtl="1">
              <a:spcBef>
                <a:spcPct val="50000"/>
              </a:spcBef>
            </a:pPr>
            <a:r>
              <a:rPr lang="ar-SA" sz="2800" b="1" dirty="0">
                <a:solidFill>
                  <a:schemeClr val="tx1"/>
                </a:solidFill>
              </a:rPr>
              <a:t>الخصائص الأساسية </a:t>
            </a:r>
            <a:r>
              <a:rPr lang="ar-SA" sz="2800" b="1" dirty="0" smtClean="0">
                <a:solidFill>
                  <a:schemeClr val="tx1"/>
                </a:solidFill>
              </a:rPr>
              <a:t>للموجودات الثابتة</a:t>
            </a:r>
            <a:endParaRPr lang="en-US" altLang="en-US" sz="2800" b="1" dirty="0">
              <a:solidFill>
                <a:schemeClr val="tx1"/>
              </a:solidFill>
            </a:endParaRPr>
          </a:p>
        </p:txBody>
      </p:sp>
      <p:sp>
        <p:nvSpPr>
          <p:cNvPr id="2" name="Rectangle 1"/>
          <p:cNvSpPr/>
          <p:nvPr/>
        </p:nvSpPr>
        <p:spPr>
          <a:xfrm>
            <a:off x="451339" y="1641476"/>
            <a:ext cx="8374674" cy="2031325"/>
          </a:xfrm>
          <a:prstGeom prst="rect">
            <a:avLst/>
          </a:prstGeom>
        </p:spPr>
        <p:txBody>
          <a:bodyPr>
            <a:spAutoFit/>
          </a:bodyPr>
          <a:lstStyle/>
          <a:p>
            <a:pPr marL="457200" indent="-457200" algn="just" rtl="1">
              <a:defRPr/>
            </a:pPr>
            <a:endParaRPr lang="ar-SA" dirty="0" smtClean="0">
              <a:effectLst>
                <a:outerShdw blurRad="38100" dist="38100" dir="2700000" algn="tl">
                  <a:srgbClr val="FFFFFF"/>
                </a:outerShdw>
              </a:effectLst>
            </a:endParaRPr>
          </a:p>
          <a:p>
            <a:pPr marL="457200" indent="-457200" algn="just" rtl="1">
              <a:defRPr/>
            </a:pPr>
            <a:r>
              <a:rPr lang="ar-SA" dirty="0">
                <a:effectLst>
                  <a:outerShdw blurRad="38100" dist="38100" dir="2700000" algn="tl">
                    <a:srgbClr val="FFFFFF"/>
                  </a:outerShdw>
                </a:effectLst>
              </a:rPr>
              <a:t>1.	إن الموجودات الثابتة يتم اكتسابها لمدة طويلة نسبية لتنفيذ عمل المشروع.</a:t>
            </a:r>
          </a:p>
          <a:p>
            <a:pPr marL="457200" indent="-457200" algn="just" rtl="1">
              <a:defRPr/>
            </a:pPr>
            <a:r>
              <a:rPr lang="ar-SA" dirty="0">
                <a:effectLst>
                  <a:outerShdw blurRad="38100" dist="38100" dir="2700000" algn="tl">
                    <a:srgbClr val="FFFFFF"/>
                  </a:outerShdw>
                </a:effectLst>
              </a:rPr>
              <a:t>2.	يتم اقتناء الموجودات الثابتة بغرض الاستخدام وليس لغرض البيع، ولا تستعمل بنية إعادة بيعها خلال سير العمل العادي.</a:t>
            </a:r>
          </a:p>
          <a:p>
            <a:pPr marL="457200" indent="-457200" algn="just" rtl="1">
              <a:buAutoNum type="arabicPeriod" startAt="3"/>
              <a:defRPr/>
            </a:pPr>
            <a:r>
              <a:rPr lang="ar-SA" dirty="0" smtClean="0">
                <a:effectLst>
                  <a:outerShdw blurRad="38100" dist="38100" dir="2700000" algn="tl">
                    <a:srgbClr val="FFFFFF"/>
                  </a:outerShdw>
                </a:effectLst>
              </a:rPr>
              <a:t>لها </a:t>
            </a:r>
            <a:r>
              <a:rPr lang="ar-SA" dirty="0">
                <a:effectLst>
                  <a:outerShdw blurRad="38100" dist="38100" dir="2700000" algn="tl">
                    <a:srgbClr val="FFFFFF"/>
                  </a:outerShdw>
                </a:effectLst>
              </a:rPr>
              <a:t>وجود مادي ملموس. </a:t>
            </a:r>
            <a:endParaRPr lang="ar-SA" dirty="0" smtClean="0">
              <a:effectLst>
                <a:outerShdw blurRad="38100" dist="38100" dir="2700000" algn="tl">
                  <a:srgbClr val="FFFFFF"/>
                </a:outerShdw>
              </a:effectLst>
            </a:endParaRPr>
          </a:p>
          <a:p>
            <a:pPr marL="457200" indent="-457200" algn="just" rtl="1">
              <a:buAutoNum type="arabicPeriod" startAt="3"/>
              <a:defRPr/>
            </a:pPr>
            <a:r>
              <a:rPr lang="ar-SA" dirty="0" smtClean="0">
                <a:effectLst>
                  <a:outerShdw blurRad="38100" dist="38100" dir="2700000" algn="tl">
                    <a:srgbClr val="FFFFFF"/>
                  </a:outerShdw>
                </a:effectLst>
              </a:rPr>
              <a:t>تتميز </a:t>
            </a:r>
            <a:r>
              <a:rPr lang="ar-SA" dirty="0">
                <a:effectLst>
                  <a:outerShdw blurRad="38100" dist="38100" dir="2700000" algn="tl">
                    <a:srgbClr val="FFFFFF"/>
                  </a:outerShdw>
                </a:effectLst>
              </a:rPr>
              <a:t>بطول عمرها </a:t>
            </a:r>
            <a:r>
              <a:rPr lang="ar-SA" dirty="0" smtClean="0">
                <a:effectLst>
                  <a:outerShdw blurRad="38100" dist="38100" dir="2700000" algn="tl">
                    <a:srgbClr val="FFFFFF"/>
                  </a:outerShdw>
                </a:effectLst>
              </a:rPr>
              <a:t>الانتاجي.</a:t>
            </a:r>
            <a:endParaRPr lang="ar-SA" dirty="0">
              <a:effectLst>
                <a:outerShdw blurRad="38100" dist="38100" dir="2700000" algn="tl">
                  <a:srgbClr val="FFFFFF"/>
                </a:outerShdw>
              </a:effectLst>
            </a:endParaRPr>
          </a:p>
          <a:p>
            <a:pPr marL="457200" indent="-457200" algn="just" rtl="1">
              <a:buAutoNum type="arabicPeriod" startAt="3"/>
              <a:defRPr/>
            </a:pPr>
            <a:endParaRPr lang="ar-SA" dirty="0">
              <a:effectLst>
                <a:outerShdw blurRad="38100" dist="38100" dir="2700000" algn="tl">
                  <a:srgbClr val="FFFFFF"/>
                </a:outerShdw>
              </a:effectLst>
            </a:endParaRPr>
          </a:p>
        </p:txBody>
      </p:sp>
    </p:spTree>
    <p:extLst>
      <p:ext uri="{BB962C8B-B14F-4D97-AF65-F5344CB8AC3E}">
        <p14:creationId xmlns:p14="http://schemas.microsoft.com/office/powerpoint/2010/main" val="34959841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0"/>
          </p:nvPr>
        </p:nvSpPr>
        <p:spPr bwMode="auto">
          <a:xfrm>
            <a:off x="4592515" y="6376989"/>
            <a:ext cx="445477"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fld id="{F7784632-3703-42E7-A2CB-81C409C34915}" type="slidenum">
              <a:rPr lang="ar-SA" altLang="en-US" sz="1200" smtClean="0">
                <a:solidFill>
                  <a:schemeClr val="bg1"/>
                </a:solidFill>
              </a:rPr>
              <a:pPr/>
              <a:t>4</a:t>
            </a:fld>
            <a:endParaRPr lang="en-US" altLang="en-US" sz="1200" dirty="0" smtClean="0">
              <a:solidFill>
                <a:schemeClr val="bg1"/>
              </a:solidFill>
            </a:endParaRPr>
          </a:p>
        </p:txBody>
      </p:sp>
      <p:sp>
        <p:nvSpPr>
          <p:cNvPr id="22532" name="Text Box 6"/>
          <p:cNvSpPr txBox="1">
            <a:spLocks noChangeArrowheads="1"/>
          </p:cNvSpPr>
          <p:nvPr/>
        </p:nvSpPr>
        <p:spPr bwMode="auto">
          <a:xfrm>
            <a:off x="451339" y="908050"/>
            <a:ext cx="8374674" cy="523220"/>
          </a:xfrm>
          <a:prstGeom prst="rect">
            <a:avLst/>
          </a:prstGeom>
          <a:solidFill>
            <a:schemeClr val="accent1"/>
          </a:solidFill>
          <a:ln w="9525">
            <a:solidFill>
              <a:schemeClr val="tx2"/>
            </a:solidFill>
            <a:miter lim="800000"/>
            <a:headEnd/>
            <a:tailEnd/>
          </a:ln>
          <a:effectLst>
            <a:outerShdw sx="999" sy="999" algn="ctr" rotWithShape="0">
              <a:srgbClr val="808080"/>
            </a:outerShdw>
          </a:effectLst>
        </p:spPr>
        <p:txBody>
          <a:bodyPr>
            <a:spAutoFit/>
          </a:bodyPr>
          <a:lstStyle>
            <a:lvl1pPr>
              <a:defRPr sz="3200">
                <a:solidFill>
                  <a:srgbClr val="013E36"/>
                </a:solidFill>
                <a:latin typeface="Calibri" pitchFamily="34" charset="0"/>
                <a:cs typeface="Arial" pitchFamily="34" charset="0"/>
              </a:defRPr>
            </a:lvl1pPr>
            <a:lvl2pPr>
              <a:defRPr sz="2800">
                <a:solidFill>
                  <a:srgbClr val="013E36"/>
                </a:solidFill>
                <a:latin typeface="Calibri" pitchFamily="34" charset="0"/>
                <a:cs typeface="Arial" pitchFamily="34" charset="0"/>
              </a:defRPr>
            </a:lvl2pPr>
            <a:lvl3pPr>
              <a:defRPr sz="2400">
                <a:solidFill>
                  <a:srgbClr val="013E36"/>
                </a:solidFill>
                <a:latin typeface="Calibri" pitchFamily="34" charset="0"/>
                <a:cs typeface="Arial" pitchFamily="34" charset="0"/>
              </a:defRPr>
            </a:lvl3pPr>
            <a:lvl4pPr>
              <a:defRPr sz="2000">
                <a:solidFill>
                  <a:srgbClr val="013E36"/>
                </a:solidFill>
                <a:latin typeface="Calibri" pitchFamily="34" charset="0"/>
                <a:cs typeface="Arial" pitchFamily="34" charset="0"/>
              </a:defRPr>
            </a:lvl4pPr>
            <a:lvl5pPr>
              <a:defRPr sz="2000">
                <a:solidFill>
                  <a:srgbClr val="013E36"/>
                </a:solidFill>
                <a:latin typeface="Calibri" pitchFamily="34" charset="0"/>
                <a:cs typeface="Arial" pitchFamily="34" charset="0"/>
              </a:defRPr>
            </a:lvl5pPr>
            <a:lvl6pPr algn="r" eaLnBrk="0" fontAlgn="base" hangingPunct="0">
              <a:spcAft>
                <a:spcPct val="0"/>
              </a:spcAft>
              <a:buChar char="»"/>
              <a:defRPr sz="2000">
                <a:solidFill>
                  <a:srgbClr val="013E36"/>
                </a:solidFill>
                <a:latin typeface="Calibri" pitchFamily="34" charset="0"/>
                <a:cs typeface="Arial" pitchFamily="34" charset="0"/>
              </a:defRPr>
            </a:lvl6pPr>
            <a:lvl7pPr algn="r" eaLnBrk="0" fontAlgn="base" hangingPunct="0">
              <a:spcAft>
                <a:spcPct val="0"/>
              </a:spcAft>
              <a:buChar char="»"/>
              <a:defRPr sz="2000">
                <a:solidFill>
                  <a:srgbClr val="013E36"/>
                </a:solidFill>
                <a:latin typeface="Calibri" pitchFamily="34" charset="0"/>
                <a:cs typeface="Arial" pitchFamily="34" charset="0"/>
              </a:defRPr>
            </a:lvl7pPr>
            <a:lvl8pPr algn="r" eaLnBrk="0" fontAlgn="base" hangingPunct="0">
              <a:spcAft>
                <a:spcPct val="0"/>
              </a:spcAft>
              <a:buChar char="»"/>
              <a:defRPr sz="2000">
                <a:solidFill>
                  <a:srgbClr val="013E36"/>
                </a:solidFill>
                <a:latin typeface="Calibri" pitchFamily="34" charset="0"/>
                <a:cs typeface="Arial" pitchFamily="34" charset="0"/>
              </a:defRPr>
            </a:lvl8pPr>
            <a:lvl9pPr algn="r" eaLnBrk="0" fontAlgn="base" hangingPunct="0">
              <a:spcAft>
                <a:spcPct val="0"/>
              </a:spcAft>
              <a:buChar char="»"/>
              <a:defRPr sz="2000">
                <a:solidFill>
                  <a:srgbClr val="013E36"/>
                </a:solidFill>
                <a:latin typeface="Calibri" pitchFamily="34" charset="0"/>
                <a:cs typeface="Arial" pitchFamily="34" charset="0"/>
              </a:defRPr>
            </a:lvl9pPr>
          </a:lstStyle>
          <a:p>
            <a:pPr algn="ctr">
              <a:spcBef>
                <a:spcPct val="50000"/>
              </a:spcBef>
            </a:pPr>
            <a:r>
              <a:rPr lang="ar-SA" sz="2800" dirty="0">
                <a:solidFill>
                  <a:schemeClr val="tx1"/>
                </a:solidFill>
              </a:rPr>
              <a:t>اقتناء </a:t>
            </a:r>
            <a:r>
              <a:rPr lang="ar-SA" sz="2800" dirty="0" smtClean="0">
                <a:solidFill>
                  <a:schemeClr val="tx1"/>
                </a:solidFill>
              </a:rPr>
              <a:t>الموجودات </a:t>
            </a:r>
            <a:r>
              <a:rPr lang="ar-SA" sz="2800" dirty="0">
                <a:solidFill>
                  <a:schemeClr val="tx1"/>
                </a:solidFill>
              </a:rPr>
              <a:t>الثابتة</a:t>
            </a:r>
            <a:endParaRPr lang="en-US" altLang="en-US" sz="2800" b="1" dirty="0">
              <a:solidFill>
                <a:schemeClr val="tx1"/>
              </a:solidFill>
            </a:endParaRPr>
          </a:p>
        </p:txBody>
      </p:sp>
      <p:sp>
        <p:nvSpPr>
          <p:cNvPr id="23557" name="Rectangle 2"/>
          <p:cNvSpPr>
            <a:spLocks noChangeArrowheads="1"/>
          </p:cNvSpPr>
          <p:nvPr/>
        </p:nvSpPr>
        <p:spPr bwMode="auto">
          <a:xfrm>
            <a:off x="750276" y="2708920"/>
            <a:ext cx="7776797" cy="16435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r" rtl="1">
              <a:lnSpc>
                <a:spcPct val="90000"/>
              </a:lnSpc>
              <a:defRPr/>
            </a:pPr>
            <a:r>
              <a:rPr lang="ar-SA" sz="2800" dirty="0" smtClean="0">
                <a:solidFill>
                  <a:srgbClr val="00FF00"/>
                </a:solidFill>
              </a:rPr>
              <a:t> </a:t>
            </a:r>
            <a:r>
              <a:rPr lang="ar-SA" sz="2800" dirty="0" smtClean="0"/>
              <a:t>  ويتم الحصول على الموجودات الثابتة بأحدى الطرق الاتية:</a:t>
            </a:r>
          </a:p>
          <a:p>
            <a:pPr algn="r" rtl="1">
              <a:lnSpc>
                <a:spcPct val="90000"/>
              </a:lnSpc>
              <a:defRPr/>
            </a:pPr>
            <a:r>
              <a:rPr lang="ar-SA" sz="2800" dirty="0" smtClean="0"/>
              <a:t>   1– </a:t>
            </a:r>
            <a:r>
              <a:rPr lang="ar-SA" sz="2800" dirty="0"/>
              <a:t>الشراء.</a:t>
            </a:r>
          </a:p>
          <a:p>
            <a:pPr algn="r" rtl="1">
              <a:lnSpc>
                <a:spcPct val="90000"/>
              </a:lnSpc>
              <a:defRPr/>
            </a:pPr>
            <a:r>
              <a:rPr lang="ar-SA" sz="2800" dirty="0"/>
              <a:t>   2 – الحصول عليها من التبرعات.</a:t>
            </a:r>
          </a:p>
          <a:p>
            <a:pPr algn="r" rtl="1">
              <a:lnSpc>
                <a:spcPct val="90000"/>
              </a:lnSpc>
              <a:defRPr/>
            </a:pPr>
            <a:r>
              <a:rPr lang="ar-SA" sz="2800" dirty="0"/>
              <a:t>   3 – انتاجها ذاتيا.</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59632" y="1916831"/>
            <a:ext cx="7059613" cy="53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289255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pPr eaLnBrk="1" hangingPunct="1">
              <a:defRPr/>
            </a:pPr>
            <a:r>
              <a:rPr lang="ar-SA" sz="4000" b="1" dirty="0" smtClean="0">
                <a:solidFill>
                  <a:schemeClr val="folHlink"/>
                </a:solidFill>
              </a:rPr>
              <a:t>تحديد كلفة الحصول على الموجودات الثابتة</a:t>
            </a:r>
            <a:endParaRPr lang="en-US" sz="4000" b="1" dirty="0" smtClean="0">
              <a:solidFill>
                <a:schemeClr val="folHlink"/>
              </a:solidFill>
            </a:endParaRPr>
          </a:p>
        </p:txBody>
      </p:sp>
      <p:sp>
        <p:nvSpPr>
          <p:cNvPr id="71683" name="Rectangle 3"/>
          <p:cNvSpPr>
            <a:spLocks noGrp="1" noChangeArrowheads="1"/>
          </p:cNvSpPr>
          <p:nvPr>
            <p:ph type="body" idx="1"/>
          </p:nvPr>
        </p:nvSpPr>
        <p:spPr>
          <a:xfrm>
            <a:off x="457200" y="1447800"/>
            <a:ext cx="8229600" cy="4530725"/>
          </a:xfrm>
        </p:spPr>
        <p:txBody>
          <a:bodyPr/>
          <a:lstStyle/>
          <a:p>
            <a:pPr algn="just" rtl="1" eaLnBrk="1" hangingPunct="1">
              <a:lnSpc>
                <a:spcPct val="80000"/>
              </a:lnSpc>
              <a:buFont typeface="Wingdings" pitchFamily="2" charset="2"/>
              <a:buNone/>
              <a:defRPr/>
            </a:pPr>
            <a:r>
              <a:rPr lang="ar-SA" sz="2800" dirty="0" smtClean="0"/>
              <a:t>    * يتم تحديد قيمة الأصل في تاريخ الحصول عليه علي أساس القيم السوقية العادلة للأصل الذي تمت التضحية به في مقابل الحصول علي ذلك الأصل، أو القيمة السوقية العادلة للأصل الذي تم الحصول عليه، أيهما أكثر وضوحا.</a:t>
            </a:r>
            <a:endParaRPr lang="ar-EG" sz="2800" dirty="0" smtClean="0"/>
          </a:p>
          <a:p>
            <a:pPr algn="r" rtl="1" eaLnBrk="1" hangingPunct="1">
              <a:lnSpc>
                <a:spcPct val="80000"/>
              </a:lnSpc>
              <a:buFont typeface="Wingdings" pitchFamily="2" charset="2"/>
              <a:buNone/>
              <a:defRPr/>
            </a:pPr>
            <a:r>
              <a:rPr lang="ar-SA" sz="2800" dirty="0">
                <a:solidFill>
                  <a:srgbClr val="FF3300"/>
                </a:solidFill>
              </a:rPr>
              <a:t> </a:t>
            </a:r>
            <a:r>
              <a:rPr lang="ar-SA" sz="2800" dirty="0" smtClean="0">
                <a:solidFill>
                  <a:srgbClr val="FF3300"/>
                </a:solidFill>
              </a:rPr>
              <a:t>   * </a:t>
            </a:r>
            <a:r>
              <a:rPr lang="ar-SA" sz="2800" dirty="0" smtClean="0"/>
              <a:t>من مشكلات </a:t>
            </a:r>
            <a:r>
              <a:rPr lang="ar-SA" sz="2800" dirty="0" smtClean="0">
                <a:solidFill>
                  <a:srgbClr val="00FF00"/>
                </a:solidFill>
              </a:rPr>
              <a:t>القياس </a:t>
            </a:r>
            <a:r>
              <a:rPr lang="ar-SA" sz="2800" dirty="0" smtClean="0"/>
              <a:t>ما يلي:</a:t>
            </a:r>
          </a:p>
          <a:p>
            <a:pPr algn="r" rtl="1" eaLnBrk="1" hangingPunct="1">
              <a:lnSpc>
                <a:spcPct val="80000"/>
              </a:lnSpc>
              <a:buFont typeface="Wingdings" pitchFamily="2" charset="2"/>
              <a:buNone/>
              <a:defRPr/>
            </a:pPr>
            <a:r>
              <a:rPr lang="ar-SA" sz="2800" dirty="0" smtClean="0">
                <a:solidFill>
                  <a:srgbClr val="FF3300"/>
                </a:solidFill>
              </a:rPr>
              <a:t> 1 – </a:t>
            </a:r>
            <a:r>
              <a:rPr lang="ar-SA" sz="2800" dirty="0" smtClean="0"/>
              <a:t>الخصم النقدي.</a:t>
            </a:r>
            <a:r>
              <a:rPr lang="ar-EG" sz="2800" dirty="0" smtClean="0"/>
              <a:t> </a:t>
            </a:r>
            <a:endParaRPr lang="ar-SA" sz="2800" dirty="0" smtClean="0"/>
          </a:p>
          <a:p>
            <a:pPr algn="r" rtl="1" eaLnBrk="1" hangingPunct="1">
              <a:lnSpc>
                <a:spcPct val="80000"/>
              </a:lnSpc>
              <a:buFont typeface="Wingdings" pitchFamily="2" charset="2"/>
              <a:buNone/>
              <a:defRPr/>
            </a:pPr>
            <a:r>
              <a:rPr lang="ar-SA" sz="2800" dirty="0" smtClean="0"/>
              <a:t> </a:t>
            </a:r>
            <a:r>
              <a:rPr lang="ar-SA" sz="2800" dirty="0" smtClean="0">
                <a:solidFill>
                  <a:srgbClr val="FF3300"/>
                </a:solidFill>
              </a:rPr>
              <a:t>2 –</a:t>
            </a:r>
            <a:r>
              <a:rPr lang="ar-SA" sz="2800" dirty="0" smtClean="0"/>
              <a:t> الشراء بالتقسيط.</a:t>
            </a:r>
            <a:endParaRPr lang="en-US" sz="2800" dirty="0" smtClean="0"/>
          </a:p>
          <a:p>
            <a:pPr algn="r" rtl="1" eaLnBrk="1" hangingPunct="1">
              <a:lnSpc>
                <a:spcPct val="80000"/>
              </a:lnSpc>
              <a:buFont typeface="Wingdings" pitchFamily="2" charset="2"/>
              <a:buNone/>
              <a:defRPr/>
            </a:pPr>
            <a:r>
              <a:rPr lang="ar-SA" sz="2800" dirty="0" smtClean="0">
                <a:solidFill>
                  <a:srgbClr val="FF3300"/>
                </a:solidFill>
              </a:rPr>
              <a:t> 3 –</a:t>
            </a:r>
            <a:r>
              <a:rPr lang="ar-SA" sz="2800" dirty="0" smtClean="0"/>
              <a:t> شراء الأصول في مجموعات.</a:t>
            </a:r>
          </a:p>
          <a:p>
            <a:pPr algn="r" rtl="1" eaLnBrk="1" hangingPunct="1">
              <a:lnSpc>
                <a:spcPct val="80000"/>
              </a:lnSpc>
              <a:buFont typeface="Wingdings" pitchFamily="2" charset="2"/>
              <a:buNone/>
              <a:defRPr/>
            </a:pPr>
            <a:r>
              <a:rPr lang="ar-SA" sz="2800" dirty="0" smtClean="0"/>
              <a:t> </a:t>
            </a:r>
            <a:r>
              <a:rPr lang="ar-SA" sz="2800" dirty="0" smtClean="0">
                <a:solidFill>
                  <a:srgbClr val="FF3300"/>
                </a:solidFill>
              </a:rPr>
              <a:t>4 –</a:t>
            </a:r>
            <a:r>
              <a:rPr lang="ar-SA" sz="2800" dirty="0" smtClean="0"/>
              <a:t> استبدال الأصول الثابتة.</a:t>
            </a:r>
          </a:p>
          <a:p>
            <a:pPr algn="r" rtl="1" eaLnBrk="1" hangingPunct="1">
              <a:lnSpc>
                <a:spcPct val="80000"/>
              </a:lnSpc>
              <a:buFont typeface="Wingdings" pitchFamily="2" charset="2"/>
              <a:buNone/>
              <a:defRPr/>
            </a:pPr>
            <a:r>
              <a:rPr lang="ar-SA" sz="2800" dirty="0" smtClean="0">
                <a:solidFill>
                  <a:srgbClr val="FF3300"/>
                </a:solidFill>
              </a:rPr>
              <a:t> 5 –</a:t>
            </a:r>
            <a:r>
              <a:rPr lang="ar-SA" sz="2800" dirty="0" smtClean="0"/>
              <a:t> الحصول علي أصول كهبة أو تبرع.</a:t>
            </a:r>
          </a:p>
          <a:p>
            <a:pPr algn="r" rtl="1" eaLnBrk="1" hangingPunct="1">
              <a:lnSpc>
                <a:spcPct val="80000"/>
              </a:lnSpc>
              <a:buFont typeface="Wingdings" pitchFamily="2" charset="2"/>
              <a:buNone/>
              <a:defRPr/>
            </a:pPr>
            <a:r>
              <a:rPr lang="ar-SA" sz="2800" dirty="0" smtClean="0"/>
              <a:t> </a:t>
            </a:r>
            <a:r>
              <a:rPr lang="ar-SA" sz="2800" dirty="0" smtClean="0">
                <a:solidFill>
                  <a:srgbClr val="FF3300"/>
                </a:solidFill>
              </a:rPr>
              <a:t>6 –</a:t>
            </a:r>
            <a:r>
              <a:rPr lang="ar-SA" sz="2800" dirty="0" smtClean="0"/>
              <a:t> الحصول علي أصول مقابل إصدار أسهم.</a:t>
            </a:r>
            <a:endParaRPr lang="en-US" sz="2800" dirty="0" smtClean="0"/>
          </a:p>
        </p:txBody>
      </p:sp>
    </p:spTree>
    <p:extLst>
      <p:ext uri="{BB962C8B-B14F-4D97-AF65-F5344CB8AC3E}">
        <p14:creationId xmlns:p14="http://schemas.microsoft.com/office/powerpoint/2010/main" val="243573797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1682"/>
                                        </p:tgtEl>
                                        <p:attrNameLst>
                                          <p:attrName>style.visibility</p:attrName>
                                        </p:attrNameLst>
                                      </p:cBhvr>
                                      <p:to>
                                        <p:strVal val="visible"/>
                                      </p:to>
                                    </p:set>
                                    <p:animEffect transition="in" filter="fade">
                                      <p:cBhvr>
                                        <p:cTn id="7" dur="800" decel="100000"/>
                                        <p:tgtEl>
                                          <p:spTgt spid="71682"/>
                                        </p:tgtEl>
                                      </p:cBhvr>
                                    </p:animEffect>
                                    <p:anim calcmode="lin" valueType="num">
                                      <p:cBhvr>
                                        <p:cTn id="8" dur="800" decel="100000" fill="hold"/>
                                        <p:tgtEl>
                                          <p:spTgt spid="71682"/>
                                        </p:tgtEl>
                                        <p:attrNameLst>
                                          <p:attrName>style.rotation</p:attrName>
                                        </p:attrNameLst>
                                      </p:cBhvr>
                                      <p:tavLst>
                                        <p:tav tm="0">
                                          <p:val>
                                            <p:fltVal val="-90"/>
                                          </p:val>
                                        </p:tav>
                                        <p:tav tm="100000">
                                          <p:val>
                                            <p:fltVal val="0"/>
                                          </p:val>
                                        </p:tav>
                                      </p:tavLst>
                                    </p:anim>
                                    <p:anim calcmode="lin" valueType="num">
                                      <p:cBhvr>
                                        <p:cTn id="9" dur="800" decel="100000" fill="hold"/>
                                        <p:tgtEl>
                                          <p:spTgt spid="71682"/>
                                        </p:tgtEl>
                                        <p:attrNameLst>
                                          <p:attrName>ppt_x</p:attrName>
                                        </p:attrNameLst>
                                      </p:cBhvr>
                                      <p:tavLst>
                                        <p:tav tm="0">
                                          <p:val>
                                            <p:strVal val="#ppt_x+0.4"/>
                                          </p:val>
                                        </p:tav>
                                        <p:tav tm="100000">
                                          <p:val>
                                            <p:strVal val="#ppt_x-0.05"/>
                                          </p:val>
                                        </p:tav>
                                      </p:tavLst>
                                    </p:anim>
                                    <p:anim calcmode="lin" valueType="num">
                                      <p:cBhvr>
                                        <p:cTn id="10" dur="800" decel="100000" fill="hold"/>
                                        <p:tgtEl>
                                          <p:spTgt spid="7168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168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168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1683">
                                            <p:txEl>
                                              <p:pRg st="0" end="0"/>
                                            </p:txEl>
                                          </p:spTgt>
                                        </p:tgtEl>
                                        <p:attrNameLst>
                                          <p:attrName>style.visibility</p:attrName>
                                        </p:attrNameLst>
                                      </p:cBhvr>
                                      <p:to>
                                        <p:strVal val="visible"/>
                                      </p:to>
                                    </p:set>
                                    <p:animEffect transition="in" filter="fade">
                                      <p:cBhvr>
                                        <p:cTn id="17" dur="1000"/>
                                        <p:tgtEl>
                                          <p:spTgt spid="71683">
                                            <p:txEl>
                                              <p:pRg st="0" end="0"/>
                                            </p:txEl>
                                          </p:spTgt>
                                        </p:tgtEl>
                                      </p:cBhvr>
                                    </p:animEffect>
                                    <p:anim calcmode="lin" valueType="num">
                                      <p:cBhvr>
                                        <p:cTn id="18" dur="1000" fill="hold"/>
                                        <p:tgtEl>
                                          <p:spTgt spid="71683">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168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1683">
                                            <p:txEl>
                                              <p:pRg st="1" end="1"/>
                                            </p:txEl>
                                          </p:spTgt>
                                        </p:tgtEl>
                                        <p:attrNameLst>
                                          <p:attrName>style.visibility</p:attrName>
                                        </p:attrNameLst>
                                      </p:cBhvr>
                                      <p:to>
                                        <p:strVal val="visible"/>
                                      </p:to>
                                    </p:set>
                                    <p:animEffect transition="in" filter="fade">
                                      <p:cBhvr>
                                        <p:cTn id="24" dur="1000"/>
                                        <p:tgtEl>
                                          <p:spTgt spid="71683">
                                            <p:txEl>
                                              <p:pRg st="1" end="1"/>
                                            </p:txEl>
                                          </p:spTgt>
                                        </p:tgtEl>
                                      </p:cBhvr>
                                    </p:animEffect>
                                    <p:anim calcmode="lin" valueType="num">
                                      <p:cBhvr>
                                        <p:cTn id="25" dur="1000" fill="hold"/>
                                        <p:tgtEl>
                                          <p:spTgt spid="71683">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168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1683">
                                            <p:txEl>
                                              <p:pRg st="2" end="2"/>
                                            </p:txEl>
                                          </p:spTgt>
                                        </p:tgtEl>
                                        <p:attrNameLst>
                                          <p:attrName>style.visibility</p:attrName>
                                        </p:attrNameLst>
                                      </p:cBhvr>
                                      <p:to>
                                        <p:strVal val="visible"/>
                                      </p:to>
                                    </p:set>
                                    <p:animEffect transition="in" filter="fade">
                                      <p:cBhvr>
                                        <p:cTn id="31" dur="1000"/>
                                        <p:tgtEl>
                                          <p:spTgt spid="71683">
                                            <p:txEl>
                                              <p:pRg st="2" end="2"/>
                                            </p:txEl>
                                          </p:spTgt>
                                        </p:tgtEl>
                                      </p:cBhvr>
                                    </p:animEffect>
                                    <p:anim calcmode="lin" valueType="num">
                                      <p:cBhvr>
                                        <p:cTn id="32"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16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1683">
                                            <p:txEl>
                                              <p:pRg st="3" end="3"/>
                                            </p:txEl>
                                          </p:spTgt>
                                        </p:tgtEl>
                                        <p:attrNameLst>
                                          <p:attrName>style.visibility</p:attrName>
                                        </p:attrNameLst>
                                      </p:cBhvr>
                                      <p:to>
                                        <p:strVal val="visible"/>
                                      </p:to>
                                    </p:set>
                                    <p:animEffect transition="in" filter="fade">
                                      <p:cBhvr>
                                        <p:cTn id="38" dur="1000"/>
                                        <p:tgtEl>
                                          <p:spTgt spid="71683">
                                            <p:txEl>
                                              <p:pRg st="3" end="3"/>
                                            </p:txEl>
                                          </p:spTgt>
                                        </p:tgtEl>
                                      </p:cBhvr>
                                    </p:animEffect>
                                    <p:anim calcmode="lin" valueType="num">
                                      <p:cBhvr>
                                        <p:cTn id="39" dur="1000" fill="hold"/>
                                        <p:tgtEl>
                                          <p:spTgt spid="71683">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16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41" fill="hold" nodeType="clickPar">
                      <p:stCondLst>
                        <p:cond delay="indefinite"/>
                      </p:stCondLst>
                      <p:childTnLst>
                        <p:par>
                          <p:cTn id="42" fill="hold" nodeType="withGroup">
                            <p:stCondLst>
                              <p:cond delay="0"/>
                            </p:stCondLst>
                            <p:childTnLst>
                              <p:par>
                                <p:cTn id="43" presetID="47" presetClass="entr" presetSubtype="0" fill="hold" grpId="0" nodeType="clickEffect">
                                  <p:stCondLst>
                                    <p:cond delay="0"/>
                                  </p:stCondLst>
                                  <p:childTnLst>
                                    <p:set>
                                      <p:cBhvr>
                                        <p:cTn id="44" dur="1" fill="hold">
                                          <p:stCondLst>
                                            <p:cond delay="0"/>
                                          </p:stCondLst>
                                        </p:cTn>
                                        <p:tgtEl>
                                          <p:spTgt spid="71683">
                                            <p:txEl>
                                              <p:pRg st="4" end="4"/>
                                            </p:txEl>
                                          </p:spTgt>
                                        </p:tgtEl>
                                        <p:attrNameLst>
                                          <p:attrName>style.visibility</p:attrName>
                                        </p:attrNameLst>
                                      </p:cBhvr>
                                      <p:to>
                                        <p:strVal val="visible"/>
                                      </p:to>
                                    </p:set>
                                    <p:animEffect transition="in" filter="fade">
                                      <p:cBhvr>
                                        <p:cTn id="45" dur="1000"/>
                                        <p:tgtEl>
                                          <p:spTgt spid="71683">
                                            <p:txEl>
                                              <p:pRg st="4" end="4"/>
                                            </p:txEl>
                                          </p:spTgt>
                                        </p:tgtEl>
                                      </p:cBhvr>
                                    </p:animEffect>
                                    <p:anim calcmode="lin" valueType="num">
                                      <p:cBhvr>
                                        <p:cTn id="46" dur="1000" fill="hold"/>
                                        <p:tgtEl>
                                          <p:spTgt spid="71683">
                                            <p:txEl>
                                              <p:pRg st="4" end="4"/>
                                            </p:txEl>
                                          </p:spTgt>
                                        </p:tgtEl>
                                        <p:attrNameLst>
                                          <p:attrName>ppt_x</p:attrName>
                                        </p:attrNameLst>
                                      </p:cBhvr>
                                      <p:tavLst>
                                        <p:tav tm="0">
                                          <p:val>
                                            <p:strVal val="#ppt_x"/>
                                          </p:val>
                                        </p:tav>
                                        <p:tav tm="100000">
                                          <p:val>
                                            <p:strVal val="#ppt_x"/>
                                          </p:val>
                                        </p:tav>
                                      </p:tavLst>
                                    </p:anim>
                                    <p:anim calcmode="lin" valueType="num">
                                      <p:cBhvr>
                                        <p:cTn id="47" dur="1000" fill="hold"/>
                                        <p:tgtEl>
                                          <p:spTgt spid="7168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8" fill="hold" nodeType="clickPar">
                      <p:stCondLst>
                        <p:cond delay="indefinite"/>
                      </p:stCondLst>
                      <p:childTnLst>
                        <p:par>
                          <p:cTn id="49" fill="hold" nodeType="withGroup">
                            <p:stCondLst>
                              <p:cond delay="0"/>
                            </p:stCondLst>
                            <p:childTnLst>
                              <p:par>
                                <p:cTn id="50" presetID="47" presetClass="entr" presetSubtype="0" fill="hold" grpId="0" nodeType="clickEffect">
                                  <p:stCondLst>
                                    <p:cond delay="0"/>
                                  </p:stCondLst>
                                  <p:childTnLst>
                                    <p:set>
                                      <p:cBhvr>
                                        <p:cTn id="51" dur="1" fill="hold">
                                          <p:stCondLst>
                                            <p:cond delay="0"/>
                                          </p:stCondLst>
                                        </p:cTn>
                                        <p:tgtEl>
                                          <p:spTgt spid="71683">
                                            <p:txEl>
                                              <p:pRg st="5" end="5"/>
                                            </p:txEl>
                                          </p:spTgt>
                                        </p:tgtEl>
                                        <p:attrNameLst>
                                          <p:attrName>style.visibility</p:attrName>
                                        </p:attrNameLst>
                                      </p:cBhvr>
                                      <p:to>
                                        <p:strVal val="visible"/>
                                      </p:to>
                                    </p:set>
                                    <p:animEffect transition="in" filter="fade">
                                      <p:cBhvr>
                                        <p:cTn id="52" dur="1000"/>
                                        <p:tgtEl>
                                          <p:spTgt spid="71683">
                                            <p:txEl>
                                              <p:pRg st="5" end="5"/>
                                            </p:txEl>
                                          </p:spTgt>
                                        </p:tgtEl>
                                      </p:cBhvr>
                                    </p:animEffect>
                                    <p:anim calcmode="lin" valueType="num">
                                      <p:cBhvr>
                                        <p:cTn id="53" dur="1000" fill="hold"/>
                                        <p:tgtEl>
                                          <p:spTgt spid="71683">
                                            <p:txEl>
                                              <p:pRg st="5" end="5"/>
                                            </p:txEl>
                                          </p:spTgt>
                                        </p:tgtEl>
                                        <p:attrNameLst>
                                          <p:attrName>ppt_x</p:attrName>
                                        </p:attrNameLst>
                                      </p:cBhvr>
                                      <p:tavLst>
                                        <p:tav tm="0">
                                          <p:val>
                                            <p:strVal val="#ppt_x"/>
                                          </p:val>
                                        </p:tav>
                                        <p:tav tm="100000">
                                          <p:val>
                                            <p:strVal val="#ppt_x"/>
                                          </p:val>
                                        </p:tav>
                                      </p:tavLst>
                                    </p:anim>
                                    <p:anim calcmode="lin" valueType="num">
                                      <p:cBhvr>
                                        <p:cTn id="54" dur="1000" fill="hold"/>
                                        <p:tgtEl>
                                          <p:spTgt spid="7168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47" presetClass="entr" presetSubtype="0" fill="hold" grpId="0" nodeType="clickEffect">
                                  <p:stCondLst>
                                    <p:cond delay="0"/>
                                  </p:stCondLst>
                                  <p:childTnLst>
                                    <p:set>
                                      <p:cBhvr>
                                        <p:cTn id="58" dur="1" fill="hold">
                                          <p:stCondLst>
                                            <p:cond delay="0"/>
                                          </p:stCondLst>
                                        </p:cTn>
                                        <p:tgtEl>
                                          <p:spTgt spid="71683">
                                            <p:txEl>
                                              <p:pRg st="6" end="6"/>
                                            </p:txEl>
                                          </p:spTgt>
                                        </p:tgtEl>
                                        <p:attrNameLst>
                                          <p:attrName>style.visibility</p:attrName>
                                        </p:attrNameLst>
                                      </p:cBhvr>
                                      <p:to>
                                        <p:strVal val="visible"/>
                                      </p:to>
                                    </p:set>
                                    <p:animEffect transition="in" filter="fade">
                                      <p:cBhvr>
                                        <p:cTn id="59" dur="1000"/>
                                        <p:tgtEl>
                                          <p:spTgt spid="71683">
                                            <p:txEl>
                                              <p:pRg st="6" end="6"/>
                                            </p:txEl>
                                          </p:spTgt>
                                        </p:tgtEl>
                                      </p:cBhvr>
                                    </p:animEffect>
                                    <p:anim calcmode="lin" valueType="num">
                                      <p:cBhvr>
                                        <p:cTn id="60" dur="1000" fill="hold"/>
                                        <p:tgtEl>
                                          <p:spTgt spid="71683">
                                            <p:txEl>
                                              <p:pRg st="6" end="6"/>
                                            </p:txEl>
                                          </p:spTgt>
                                        </p:tgtEl>
                                        <p:attrNameLst>
                                          <p:attrName>ppt_x</p:attrName>
                                        </p:attrNameLst>
                                      </p:cBhvr>
                                      <p:tavLst>
                                        <p:tav tm="0">
                                          <p:val>
                                            <p:strVal val="#ppt_x"/>
                                          </p:val>
                                        </p:tav>
                                        <p:tav tm="100000">
                                          <p:val>
                                            <p:strVal val="#ppt_x"/>
                                          </p:val>
                                        </p:tav>
                                      </p:tavLst>
                                    </p:anim>
                                    <p:anim calcmode="lin" valueType="num">
                                      <p:cBhvr>
                                        <p:cTn id="61" dur="1000" fill="hold"/>
                                        <p:tgtEl>
                                          <p:spTgt spid="7168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62" fill="hold" nodeType="clickPar">
                      <p:stCondLst>
                        <p:cond delay="indefinite"/>
                      </p:stCondLst>
                      <p:childTnLst>
                        <p:par>
                          <p:cTn id="63" fill="hold" nodeType="withGroup">
                            <p:stCondLst>
                              <p:cond delay="0"/>
                            </p:stCondLst>
                            <p:childTnLst>
                              <p:par>
                                <p:cTn id="64" presetID="47" presetClass="entr" presetSubtype="0" fill="hold" grpId="0" nodeType="clickEffect">
                                  <p:stCondLst>
                                    <p:cond delay="0"/>
                                  </p:stCondLst>
                                  <p:childTnLst>
                                    <p:set>
                                      <p:cBhvr>
                                        <p:cTn id="65" dur="1" fill="hold">
                                          <p:stCondLst>
                                            <p:cond delay="0"/>
                                          </p:stCondLst>
                                        </p:cTn>
                                        <p:tgtEl>
                                          <p:spTgt spid="71683">
                                            <p:txEl>
                                              <p:pRg st="7" end="7"/>
                                            </p:txEl>
                                          </p:spTgt>
                                        </p:tgtEl>
                                        <p:attrNameLst>
                                          <p:attrName>style.visibility</p:attrName>
                                        </p:attrNameLst>
                                      </p:cBhvr>
                                      <p:to>
                                        <p:strVal val="visible"/>
                                      </p:to>
                                    </p:set>
                                    <p:animEffect transition="in" filter="fade">
                                      <p:cBhvr>
                                        <p:cTn id="66" dur="1000"/>
                                        <p:tgtEl>
                                          <p:spTgt spid="71683">
                                            <p:txEl>
                                              <p:pRg st="7" end="7"/>
                                            </p:txEl>
                                          </p:spTgt>
                                        </p:tgtEl>
                                      </p:cBhvr>
                                    </p:animEffect>
                                    <p:anim calcmode="lin" valueType="num">
                                      <p:cBhvr>
                                        <p:cTn id="67" dur="1000" fill="hold"/>
                                        <p:tgtEl>
                                          <p:spTgt spid="71683">
                                            <p:txEl>
                                              <p:pRg st="7" end="7"/>
                                            </p:txEl>
                                          </p:spTgt>
                                        </p:tgtEl>
                                        <p:attrNameLst>
                                          <p:attrName>ppt_x</p:attrName>
                                        </p:attrNameLst>
                                      </p:cBhvr>
                                      <p:tavLst>
                                        <p:tav tm="0">
                                          <p:val>
                                            <p:strVal val="#ppt_x"/>
                                          </p:val>
                                        </p:tav>
                                        <p:tav tm="100000">
                                          <p:val>
                                            <p:strVal val="#ppt_x"/>
                                          </p:val>
                                        </p:tav>
                                      </p:tavLst>
                                    </p:anim>
                                    <p:anim calcmode="lin" valueType="num">
                                      <p:cBhvr>
                                        <p:cTn id="68" dur="1000" fill="hold"/>
                                        <p:tgtEl>
                                          <p:spTgt spid="7168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682" grpId="0"/>
      <p:bldP spid="7168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p:txBody>
          <a:bodyPr/>
          <a:lstStyle/>
          <a:p>
            <a:pPr eaLnBrk="1" hangingPunct="1">
              <a:defRPr/>
            </a:pPr>
            <a:r>
              <a:rPr lang="ar-SA" sz="4000" b="1" dirty="0" smtClean="0">
                <a:solidFill>
                  <a:schemeClr val="folHlink"/>
                </a:solidFill>
              </a:rPr>
              <a:t>الخصم النقدي</a:t>
            </a:r>
            <a:endParaRPr lang="en-US" sz="4000" b="1" dirty="0" smtClean="0">
              <a:solidFill>
                <a:schemeClr val="folHlink"/>
              </a:solidFill>
            </a:endParaRPr>
          </a:p>
        </p:txBody>
      </p:sp>
      <p:sp>
        <p:nvSpPr>
          <p:cNvPr id="72707" name="Rectangle 3"/>
          <p:cNvSpPr>
            <a:spLocks noGrp="1" noChangeArrowheads="1"/>
          </p:cNvSpPr>
          <p:nvPr>
            <p:ph type="body" idx="1"/>
          </p:nvPr>
        </p:nvSpPr>
        <p:spPr>
          <a:xfrm>
            <a:off x="533400" y="1447800"/>
            <a:ext cx="8153400" cy="4530725"/>
          </a:xfrm>
        </p:spPr>
        <p:txBody>
          <a:bodyPr>
            <a:normAutofit/>
          </a:bodyPr>
          <a:lstStyle/>
          <a:p>
            <a:pPr algn="just" rtl="1" eaLnBrk="1" hangingPunct="1">
              <a:lnSpc>
                <a:spcPct val="80000"/>
              </a:lnSpc>
              <a:buFont typeface="Wingdings" pitchFamily="2" charset="2"/>
              <a:buNone/>
              <a:defRPr/>
            </a:pPr>
            <a:r>
              <a:rPr lang="ar-SA" dirty="0">
                <a:solidFill>
                  <a:srgbClr val="FF3300"/>
                </a:solidFill>
              </a:rPr>
              <a:t> </a:t>
            </a:r>
            <a:r>
              <a:rPr lang="ar-SA" dirty="0" smtClean="0">
                <a:solidFill>
                  <a:srgbClr val="FF3300"/>
                </a:solidFill>
              </a:rPr>
              <a:t> </a:t>
            </a:r>
            <a:r>
              <a:rPr lang="ar-SA" sz="2800" dirty="0" smtClean="0"/>
              <a:t>توجد طريقتان لمعالجة الخصم النقدي على الموجود الثابت هما:</a:t>
            </a:r>
            <a:endParaRPr lang="ar-EG" sz="2800" dirty="0" smtClean="0"/>
          </a:p>
          <a:p>
            <a:pPr algn="just" rtl="1" eaLnBrk="1" hangingPunct="1">
              <a:lnSpc>
                <a:spcPct val="80000"/>
              </a:lnSpc>
              <a:buFont typeface="Wingdings" pitchFamily="2" charset="2"/>
              <a:buNone/>
              <a:defRPr/>
            </a:pPr>
            <a:r>
              <a:rPr lang="ar-SA" sz="2800" dirty="0" smtClean="0"/>
              <a:t> 1 – اعتبار الخصم النقدي بمثابة تخفيض في كلفة الموجود سواء استفادت منه الشركة أم لا، وذلك علي أساس أن التكلفة الحقيقية للموجود هي سعر شرائه النقدي، وفي حالة الفشل في الحصول علي الخصم النقدي فإن ذلك يقدم دليلا علي عدم كفاءة الادارة، ويعالج الخصم في هذه الحالة كخصم نقدي مفقود أو خسارة تحمل علي ايرادات الفترة.</a:t>
            </a:r>
          </a:p>
          <a:p>
            <a:pPr algn="just" rtl="1" eaLnBrk="1" hangingPunct="1">
              <a:lnSpc>
                <a:spcPct val="80000"/>
              </a:lnSpc>
              <a:buFont typeface="Wingdings" pitchFamily="2" charset="2"/>
              <a:buNone/>
              <a:defRPr/>
            </a:pPr>
            <a:r>
              <a:rPr lang="ar-SA" sz="2800" dirty="0" smtClean="0"/>
              <a:t> 2 – تخفيض كلفة شراء الموجود بقيمة الخصم النقدي في حالة الحصول عليه فقط، وذلك باعتبار أن شروط الحصول علي الخصم قد تكون غير مجزية للشركة، ولذا لا يجب اعتبار الخصم المفقود خسارة للفترة المالية الحالية.</a:t>
            </a:r>
            <a:endParaRPr lang="en-US" sz="2800" dirty="0" smtClean="0"/>
          </a:p>
        </p:txBody>
      </p:sp>
    </p:spTree>
    <p:extLst>
      <p:ext uri="{BB962C8B-B14F-4D97-AF65-F5344CB8AC3E}">
        <p14:creationId xmlns:p14="http://schemas.microsoft.com/office/powerpoint/2010/main" val="4104500184"/>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2706"/>
                                        </p:tgtEl>
                                        <p:attrNameLst>
                                          <p:attrName>style.visibility</p:attrName>
                                        </p:attrNameLst>
                                      </p:cBhvr>
                                      <p:to>
                                        <p:strVal val="visible"/>
                                      </p:to>
                                    </p:set>
                                    <p:animEffect transition="in" filter="fade">
                                      <p:cBhvr>
                                        <p:cTn id="7" dur="800" decel="100000"/>
                                        <p:tgtEl>
                                          <p:spTgt spid="72706"/>
                                        </p:tgtEl>
                                      </p:cBhvr>
                                    </p:animEffect>
                                    <p:anim calcmode="lin" valueType="num">
                                      <p:cBhvr>
                                        <p:cTn id="8" dur="800" decel="100000" fill="hold"/>
                                        <p:tgtEl>
                                          <p:spTgt spid="72706"/>
                                        </p:tgtEl>
                                        <p:attrNameLst>
                                          <p:attrName>style.rotation</p:attrName>
                                        </p:attrNameLst>
                                      </p:cBhvr>
                                      <p:tavLst>
                                        <p:tav tm="0">
                                          <p:val>
                                            <p:fltVal val="-90"/>
                                          </p:val>
                                        </p:tav>
                                        <p:tav tm="100000">
                                          <p:val>
                                            <p:fltVal val="0"/>
                                          </p:val>
                                        </p:tav>
                                      </p:tavLst>
                                    </p:anim>
                                    <p:anim calcmode="lin" valueType="num">
                                      <p:cBhvr>
                                        <p:cTn id="9" dur="800" decel="100000" fill="hold"/>
                                        <p:tgtEl>
                                          <p:spTgt spid="72706"/>
                                        </p:tgtEl>
                                        <p:attrNameLst>
                                          <p:attrName>ppt_x</p:attrName>
                                        </p:attrNameLst>
                                      </p:cBhvr>
                                      <p:tavLst>
                                        <p:tav tm="0">
                                          <p:val>
                                            <p:strVal val="#ppt_x+0.4"/>
                                          </p:val>
                                        </p:tav>
                                        <p:tav tm="100000">
                                          <p:val>
                                            <p:strVal val="#ppt_x-0.05"/>
                                          </p:val>
                                        </p:tav>
                                      </p:tavLst>
                                    </p:anim>
                                    <p:anim calcmode="lin" valueType="num">
                                      <p:cBhvr>
                                        <p:cTn id="10" dur="800" decel="100000" fill="hold"/>
                                        <p:tgtEl>
                                          <p:spTgt spid="7270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270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2706"/>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2707">
                                            <p:txEl>
                                              <p:pRg st="0" end="0"/>
                                            </p:txEl>
                                          </p:spTgt>
                                        </p:tgtEl>
                                        <p:attrNameLst>
                                          <p:attrName>style.visibility</p:attrName>
                                        </p:attrNameLst>
                                      </p:cBhvr>
                                      <p:to>
                                        <p:strVal val="visible"/>
                                      </p:to>
                                    </p:set>
                                    <p:animEffect transition="in" filter="fade">
                                      <p:cBhvr>
                                        <p:cTn id="17" dur="1000"/>
                                        <p:tgtEl>
                                          <p:spTgt spid="72707">
                                            <p:txEl>
                                              <p:pRg st="0" end="0"/>
                                            </p:txEl>
                                          </p:spTgt>
                                        </p:tgtEl>
                                      </p:cBhvr>
                                    </p:animEffect>
                                    <p:anim calcmode="lin" valueType="num">
                                      <p:cBhvr>
                                        <p:cTn id="18" dur="1000" fill="hold"/>
                                        <p:tgtEl>
                                          <p:spTgt spid="72707">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270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2707">
                                            <p:txEl>
                                              <p:pRg st="1" end="1"/>
                                            </p:txEl>
                                          </p:spTgt>
                                        </p:tgtEl>
                                        <p:attrNameLst>
                                          <p:attrName>style.visibility</p:attrName>
                                        </p:attrNameLst>
                                      </p:cBhvr>
                                      <p:to>
                                        <p:strVal val="visible"/>
                                      </p:to>
                                    </p:set>
                                    <p:animEffect transition="in" filter="fade">
                                      <p:cBhvr>
                                        <p:cTn id="24" dur="1000"/>
                                        <p:tgtEl>
                                          <p:spTgt spid="72707">
                                            <p:txEl>
                                              <p:pRg st="1" end="1"/>
                                            </p:txEl>
                                          </p:spTgt>
                                        </p:tgtEl>
                                      </p:cBhvr>
                                    </p:animEffect>
                                    <p:anim calcmode="lin" valueType="num">
                                      <p:cBhvr>
                                        <p:cTn id="25" dur="1000" fill="hold"/>
                                        <p:tgtEl>
                                          <p:spTgt spid="72707">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270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2707">
                                            <p:txEl>
                                              <p:pRg st="2" end="2"/>
                                            </p:txEl>
                                          </p:spTgt>
                                        </p:tgtEl>
                                        <p:attrNameLst>
                                          <p:attrName>style.visibility</p:attrName>
                                        </p:attrNameLst>
                                      </p:cBhvr>
                                      <p:to>
                                        <p:strVal val="visible"/>
                                      </p:to>
                                    </p:set>
                                    <p:animEffect transition="in" filter="fade">
                                      <p:cBhvr>
                                        <p:cTn id="31" dur="1000"/>
                                        <p:tgtEl>
                                          <p:spTgt spid="72707">
                                            <p:txEl>
                                              <p:pRg st="2" end="2"/>
                                            </p:txEl>
                                          </p:spTgt>
                                        </p:tgtEl>
                                      </p:cBhvr>
                                    </p:animEffect>
                                    <p:anim calcmode="lin" valueType="num">
                                      <p:cBhvr>
                                        <p:cTn id="32" dur="1000" fill="hold"/>
                                        <p:tgtEl>
                                          <p:spTgt spid="72707">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270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6" grpId="0"/>
      <p:bldP spid="72707"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457200" y="152400"/>
            <a:ext cx="8229600" cy="1139825"/>
          </a:xfrm>
        </p:spPr>
        <p:txBody>
          <a:bodyPr/>
          <a:lstStyle/>
          <a:p>
            <a:pPr eaLnBrk="1" hangingPunct="1">
              <a:defRPr/>
            </a:pPr>
            <a:r>
              <a:rPr lang="ar-SA" sz="4000" b="1" dirty="0" smtClean="0">
                <a:solidFill>
                  <a:schemeClr val="folHlink"/>
                </a:solidFill>
              </a:rPr>
              <a:t> الشراء بالتقسيط</a:t>
            </a:r>
            <a:endParaRPr lang="en-US" sz="4000" b="1" dirty="0" smtClean="0">
              <a:solidFill>
                <a:schemeClr val="folHlink"/>
              </a:solidFill>
            </a:endParaRPr>
          </a:p>
        </p:txBody>
      </p:sp>
      <p:sp>
        <p:nvSpPr>
          <p:cNvPr id="73731" name="Rectangle 3"/>
          <p:cNvSpPr>
            <a:spLocks noGrp="1" noChangeArrowheads="1"/>
          </p:cNvSpPr>
          <p:nvPr>
            <p:ph type="body" idx="1"/>
          </p:nvPr>
        </p:nvSpPr>
        <p:spPr>
          <a:xfrm>
            <a:off x="457200" y="1447800"/>
            <a:ext cx="8229600" cy="4530725"/>
          </a:xfrm>
        </p:spPr>
        <p:txBody>
          <a:bodyPr/>
          <a:lstStyle/>
          <a:p>
            <a:pPr algn="just" rtl="1" eaLnBrk="1" hangingPunct="1">
              <a:lnSpc>
                <a:spcPct val="80000"/>
              </a:lnSpc>
              <a:buFont typeface="Wingdings" pitchFamily="2" charset="2"/>
              <a:buNone/>
              <a:defRPr/>
            </a:pPr>
            <a:r>
              <a:rPr lang="ar-SA" sz="3400" dirty="0" smtClean="0">
                <a:solidFill>
                  <a:srgbClr val="FF3300"/>
                </a:solidFill>
              </a:rPr>
              <a:t> </a:t>
            </a:r>
            <a:r>
              <a:rPr lang="ar-SA" dirty="0" smtClean="0"/>
              <a:t>- قد تقوم الشركة بشراء موجودات ثابتة مقابل التعهد بسداد الثمن في المستقبل دفعة واحدة أو علي أقساط، ومن ثم يتضمن  الثمن المؤجل للأصل فوائد يتحملها المشتري.</a:t>
            </a:r>
            <a:r>
              <a:rPr lang="ar-EG" dirty="0" smtClean="0"/>
              <a:t> </a:t>
            </a:r>
            <a:endParaRPr lang="ar-SA" dirty="0" smtClean="0"/>
          </a:p>
          <a:p>
            <a:pPr algn="just" rtl="1" eaLnBrk="1" hangingPunct="1">
              <a:lnSpc>
                <a:spcPct val="80000"/>
              </a:lnSpc>
              <a:buFont typeface="Wingdings" pitchFamily="2" charset="2"/>
              <a:buNone/>
              <a:defRPr/>
            </a:pPr>
            <a:endParaRPr lang="ar-SA" dirty="0" smtClean="0"/>
          </a:p>
          <a:p>
            <a:pPr algn="just" rtl="1" eaLnBrk="1" hangingPunct="1">
              <a:lnSpc>
                <a:spcPct val="80000"/>
              </a:lnSpc>
              <a:buFont typeface="Wingdings" pitchFamily="2" charset="2"/>
              <a:buNone/>
              <a:defRPr/>
            </a:pPr>
            <a:r>
              <a:rPr lang="ar-SA" dirty="0" smtClean="0"/>
              <a:t> - يجب أن يقيم الموجود وقت الشراء علي أساس القيمة الحالية التي تعتبر أساسا لعملية التبادل بين طرفي العقد، علي اعتبار أن أعباء الدين يجب ألا تحمل علي تكلفة الأصل.</a:t>
            </a:r>
            <a:endParaRPr lang="en-US" dirty="0" smtClean="0"/>
          </a:p>
          <a:p>
            <a:pPr algn="just" rtl="1" eaLnBrk="1" hangingPunct="1">
              <a:lnSpc>
                <a:spcPct val="80000"/>
              </a:lnSpc>
              <a:buFont typeface="Wingdings" pitchFamily="2" charset="2"/>
              <a:buNone/>
              <a:defRPr/>
            </a:pPr>
            <a:r>
              <a:rPr lang="ar-SA" dirty="0" smtClean="0"/>
              <a:t> </a:t>
            </a:r>
            <a:endParaRPr lang="en-US" dirty="0" smtClean="0"/>
          </a:p>
        </p:txBody>
      </p:sp>
    </p:spTree>
    <p:extLst>
      <p:ext uri="{BB962C8B-B14F-4D97-AF65-F5344CB8AC3E}">
        <p14:creationId xmlns:p14="http://schemas.microsoft.com/office/powerpoint/2010/main" val="628775583"/>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3730"/>
                                        </p:tgtEl>
                                        <p:attrNameLst>
                                          <p:attrName>style.visibility</p:attrName>
                                        </p:attrNameLst>
                                      </p:cBhvr>
                                      <p:to>
                                        <p:strVal val="visible"/>
                                      </p:to>
                                    </p:set>
                                    <p:animEffect transition="in" filter="fade">
                                      <p:cBhvr>
                                        <p:cTn id="7" dur="800" decel="100000"/>
                                        <p:tgtEl>
                                          <p:spTgt spid="73730"/>
                                        </p:tgtEl>
                                      </p:cBhvr>
                                    </p:animEffect>
                                    <p:anim calcmode="lin" valueType="num">
                                      <p:cBhvr>
                                        <p:cTn id="8" dur="800" decel="100000" fill="hold"/>
                                        <p:tgtEl>
                                          <p:spTgt spid="73730"/>
                                        </p:tgtEl>
                                        <p:attrNameLst>
                                          <p:attrName>style.rotation</p:attrName>
                                        </p:attrNameLst>
                                      </p:cBhvr>
                                      <p:tavLst>
                                        <p:tav tm="0">
                                          <p:val>
                                            <p:fltVal val="-90"/>
                                          </p:val>
                                        </p:tav>
                                        <p:tav tm="100000">
                                          <p:val>
                                            <p:fltVal val="0"/>
                                          </p:val>
                                        </p:tav>
                                      </p:tavLst>
                                    </p:anim>
                                    <p:anim calcmode="lin" valueType="num">
                                      <p:cBhvr>
                                        <p:cTn id="9" dur="800" decel="100000" fill="hold"/>
                                        <p:tgtEl>
                                          <p:spTgt spid="73730"/>
                                        </p:tgtEl>
                                        <p:attrNameLst>
                                          <p:attrName>ppt_x</p:attrName>
                                        </p:attrNameLst>
                                      </p:cBhvr>
                                      <p:tavLst>
                                        <p:tav tm="0">
                                          <p:val>
                                            <p:strVal val="#ppt_x+0.4"/>
                                          </p:val>
                                        </p:tav>
                                        <p:tav tm="100000">
                                          <p:val>
                                            <p:strVal val="#ppt_x-0.05"/>
                                          </p:val>
                                        </p:tav>
                                      </p:tavLst>
                                    </p:anim>
                                    <p:anim calcmode="lin" valueType="num">
                                      <p:cBhvr>
                                        <p:cTn id="10" dur="800" decel="100000" fill="hold"/>
                                        <p:tgtEl>
                                          <p:spTgt spid="73730"/>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3730"/>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3730"/>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3731">
                                            <p:txEl>
                                              <p:pRg st="0" end="0"/>
                                            </p:txEl>
                                          </p:spTgt>
                                        </p:tgtEl>
                                        <p:attrNameLst>
                                          <p:attrName>style.visibility</p:attrName>
                                        </p:attrNameLst>
                                      </p:cBhvr>
                                      <p:to>
                                        <p:strVal val="visible"/>
                                      </p:to>
                                    </p:set>
                                    <p:animEffect transition="in" filter="fade">
                                      <p:cBhvr>
                                        <p:cTn id="17" dur="1000"/>
                                        <p:tgtEl>
                                          <p:spTgt spid="73731">
                                            <p:txEl>
                                              <p:pRg st="0" end="0"/>
                                            </p:txEl>
                                          </p:spTgt>
                                        </p:tgtEl>
                                      </p:cBhvr>
                                    </p:animEffect>
                                    <p:anim calcmode="lin" valueType="num">
                                      <p:cBhvr>
                                        <p:cTn id="18" dur="1000" fill="hold"/>
                                        <p:tgtEl>
                                          <p:spTgt spid="73731">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3731">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3731">
                                            <p:txEl>
                                              <p:pRg st="2" end="2"/>
                                            </p:txEl>
                                          </p:spTgt>
                                        </p:tgtEl>
                                        <p:attrNameLst>
                                          <p:attrName>style.visibility</p:attrName>
                                        </p:attrNameLst>
                                      </p:cBhvr>
                                      <p:to>
                                        <p:strVal val="visible"/>
                                      </p:to>
                                    </p:set>
                                    <p:animEffect transition="in" filter="fade">
                                      <p:cBhvr>
                                        <p:cTn id="24" dur="1000"/>
                                        <p:tgtEl>
                                          <p:spTgt spid="73731">
                                            <p:txEl>
                                              <p:pRg st="2" end="2"/>
                                            </p:txEl>
                                          </p:spTgt>
                                        </p:tgtEl>
                                      </p:cBhvr>
                                    </p:animEffect>
                                    <p:anim calcmode="lin" valueType="num">
                                      <p:cBhvr>
                                        <p:cTn id="25" dur="1000" fill="hold"/>
                                        <p:tgtEl>
                                          <p:spTgt spid="73731">
                                            <p:txEl>
                                              <p:pRg st="2" end="2"/>
                                            </p:txEl>
                                          </p:spTgt>
                                        </p:tgtEl>
                                        <p:attrNameLst>
                                          <p:attrName>ppt_x</p:attrName>
                                        </p:attrNameLst>
                                      </p:cBhvr>
                                      <p:tavLst>
                                        <p:tav tm="0">
                                          <p:val>
                                            <p:strVal val="#ppt_x"/>
                                          </p:val>
                                        </p:tav>
                                        <p:tav tm="100000">
                                          <p:val>
                                            <p:strVal val="#ppt_x"/>
                                          </p:val>
                                        </p:tav>
                                      </p:tavLst>
                                    </p:anim>
                                    <p:anim calcmode="lin" valueType="num">
                                      <p:cBhvr>
                                        <p:cTn id="26" dur="1000" fill="hold"/>
                                        <p:tgtEl>
                                          <p:spTgt spid="737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3731">
                                            <p:txEl>
                                              <p:pRg st="3" end="3"/>
                                            </p:txEl>
                                          </p:spTgt>
                                        </p:tgtEl>
                                        <p:attrNameLst>
                                          <p:attrName>style.visibility</p:attrName>
                                        </p:attrNameLst>
                                      </p:cBhvr>
                                      <p:to>
                                        <p:strVal val="visible"/>
                                      </p:to>
                                    </p:set>
                                    <p:animEffect transition="in" filter="fade">
                                      <p:cBhvr>
                                        <p:cTn id="31" dur="1000"/>
                                        <p:tgtEl>
                                          <p:spTgt spid="73731">
                                            <p:txEl>
                                              <p:pRg st="3" end="3"/>
                                            </p:txEl>
                                          </p:spTgt>
                                        </p:tgtEl>
                                      </p:cBhvr>
                                    </p:animEffect>
                                    <p:anim calcmode="lin" valueType="num">
                                      <p:cBhvr>
                                        <p:cTn id="32" dur="1000" fill="hold"/>
                                        <p:tgtEl>
                                          <p:spTgt spid="73731">
                                            <p:txEl>
                                              <p:pRg st="3" end="3"/>
                                            </p:txEl>
                                          </p:spTgt>
                                        </p:tgtEl>
                                        <p:attrNameLst>
                                          <p:attrName>ppt_x</p:attrName>
                                        </p:attrNameLst>
                                      </p:cBhvr>
                                      <p:tavLst>
                                        <p:tav tm="0">
                                          <p:val>
                                            <p:strVal val="#ppt_x"/>
                                          </p:val>
                                        </p:tav>
                                        <p:tav tm="100000">
                                          <p:val>
                                            <p:strVal val="#ppt_x"/>
                                          </p:val>
                                        </p:tav>
                                      </p:tavLst>
                                    </p:anim>
                                    <p:anim calcmode="lin" valueType="num">
                                      <p:cBhvr>
                                        <p:cTn id="33" dur="1000" fill="hold"/>
                                        <p:tgtEl>
                                          <p:spTgt spid="73731">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0" grpId="0"/>
      <p:bldP spid="73731" grpId="0" build="p"/>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a:xfrm>
            <a:off x="457200" y="152400"/>
            <a:ext cx="8229600" cy="1139825"/>
          </a:xfrm>
        </p:spPr>
        <p:txBody>
          <a:bodyPr/>
          <a:lstStyle/>
          <a:p>
            <a:pPr eaLnBrk="1" hangingPunct="1">
              <a:defRPr/>
            </a:pPr>
            <a:r>
              <a:rPr lang="ar-SA" sz="4000" b="1" dirty="0" smtClean="0">
                <a:solidFill>
                  <a:schemeClr val="folHlink"/>
                </a:solidFill>
              </a:rPr>
              <a:t>شراء الموجودات الثابتة في مجموعات</a:t>
            </a:r>
            <a:endParaRPr lang="en-US" sz="4000" b="1" dirty="0" smtClean="0">
              <a:solidFill>
                <a:schemeClr val="folHlink"/>
              </a:solidFill>
            </a:endParaRPr>
          </a:p>
        </p:txBody>
      </p:sp>
      <p:sp>
        <p:nvSpPr>
          <p:cNvPr id="74755" name="Rectangle 3"/>
          <p:cNvSpPr>
            <a:spLocks noGrp="1" noChangeArrowheads="1"/>
          </p:cNvSpPr>
          <p:nvPr>
            <p:ph type="body" idx="1"/>
          </p:nvPr>
        </p:nvSpPr>
        <p:spPr>
          <a:xfrm>
            <a:off x="609600" y="1371600"/>
            <a:ext cx="8077200" cy="4530725"/>
          </a:xfrm>
        </p:spPr>
        <p:txBody>
          <a:bodyPr/>
          <a:lstStyle/>
          <a:p>
            <a:pPr algn="r" rtl="1" eaLnBrk="1" hangingPunct="1">
              <a:lnSpc>
                <a:spcPct val="80000"/>
              </a:lnSpc>
              <a:buFont typeface="Wingdings" pitchFamily="2" charset="2"/>
              <a:buNone/>
              <a:defRPr/>
            </a:pPr>
            <a:r>
              <a:rPr lang="ar-SA" sz="3400" dirty="0" smtClean="0">
                <a:solidFill>
                  <a:srgbClr val="FF3300"/>
                </a:solidFill>
              </a:rPr>
              <a:t>– </a:t>
            </a:r>
            <a:r>
              <a:rPr lang="ar-SA" sz="3400" dirty="0" smtClean="0"/>
              <a:t>قد تقوم الشركة بشراء مجموعة من الموجودات </a:t>
            </a:r>
            <a:r>
              <a:rPr lang="ar-SA" sz="3400" dirty="0" smtClean="0">
                <a:solidFill>
                  <a:srgbClr val="00FF00"/>
                </a:solidFill>
              </a:rPr>
              <a:t>بسعر إجمالي للمجموعة ككل</a:t>
            </a:r>
            <a:r>
              <a:rPr lang="ar-SA" sz="3400" dirty="0" smtClean="0"/>
              <a:t>، ومن ثم تكون المشكلة هي كيفية تخصيص تكلفة شراء المجموعة علي كل عنصر من عناصر المجموعة علي حده.</a:t>
            </a:r>
            <a:r>
              <a:rPr lang="ar-EG" sz="3400" dirty="0" smtClean="0"/>
              <a:t> </a:t>
            </a:r>
            <a:endParaRPr lang="ar-SA" sz="3400" dirty="0" smtClean="0"/>
          </a:p>
          <a:p>
            <a:pPr algn="r" rtl="1" eaLnBrk="1" hangingPunct="1">
              <a:lnSpc>
                <a:spcPct val="80000"/>
              </a:lnSpc>
              <a:buFont typeface="Wingdings" pitchFamily="2" charset="2"/>
              <a:buNone/>
              <a:defRPr/>
            </a:pPr>
            <a:r>
              <a:rPr lang="ar-SA" sz="3400" dirty="0" smtClean="0">
                <a:solidFill>
                  <a:srgbClr val="FF3300"/>
                </a:solidFill>
              </a:rPr>
              <a:t>–</a:t>
            </a:r>
            <a:r>
              <a:rPr lang="ar-SA" sz="3400" dirty="0" smtClean="0"/>
              <a:t> يتم توزيع السعر الإجمالي للمجموعة علي أساس  </a:t>
            </a:r>
            <a:r>
              <a:rPr lang="ar-SA" sz="3400" dirty="0" smtClean="0">
                <a:solidFill>
                  <a:srgbClr val="00FF00"/>
                </a:solidFill>
              </a:rPr>
              <a:t>نسبة القيمة السوقية العادلة لكل موجود</a:t>
            </a:r>
            <a:r>
              <a:rPr lang="ar-SA" sz="3400" dirty="0" smtClean="0"/>
              <a:t> إلي القيمة السوقية العادلة لكافة عناصر المجموعة.</a:t>
            </a:r>
          </a:p>
          <a:p>
            <a:pPr algn="r" rtl="1" eaLnBrk="1" hangingPunct="1">
              <a:lnSpc>
                <a:spcPct val="80000"/>
              </a:lnSpc>
              <a:buFont typeface="Wingdings" pitchFamily="2" charset="2"/>
              <a:buNone/>
              <a:defRPr/>
            </a:pPr>
            <a:endParaRPr lang="en-US" sz="3400" dirty="0" smtClean="0"/>
          </a:p>
        </p:txBody>
      </p:sp>
    </p:spTree>
    <p:extLst>
      <p:ext uri="{BB962C8B-B14F-4D97-AF65-F5344CB8AC3E}">
        <p14:creationId xmlns:p14="http://schemas.microsoft.com/office/powerpoint/2010/main" val="2004610147"/>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4754"/>
                                        </p:tgtEl>
                                        <p:attrNameLst>
                                          <p:attrName>style.visibility</p:attrName>
                                        </p:attrNameLst>
                                      </p:cBhvr>
                                      <p:to>
                                        <p:strVal val="visible"/>
                                      </p:to>
                                    </p:set>
                                    <p:animEffect transition="in" filter="fade">
                                      <p:cBhvr>
                                        <p:cTn id="7" dur="800" decel="100000"/>
                                        <p:tgtEl>
                                          <p:spTgt spid="74754"/>
                                        </p:tgtEl>
                                      </p:cBhvr>
                                    </p:animEffect>
                                    <p:anim calcmode="lin" valueType="num">
                                      <p:cBhvr>
                                        <p:cTn id="8" dur="800" decel="100000" fill="hold"/>
                                        <p:tgtEl>
                                          <p:spTgt spid="74754"/>
                                        </p:tgtEl>
                                        <p:attrNameLst>
                                          <p:attrName>style.rotation</p:attrName>
                                        </p:attrNameLst>
                                      </p:cBhvr>
                                      <p:tavLst>
                                        <p:tav tm="0">
                                          <p:val>
                                            <p:fltVal val="-90"/>
                                          </p:val>
                                        </p:tav>
                                        <p:tav tm="100000">
                                          <p:val>
                                            <p:fltVal val="0"/>
                                          </p:val>
                                        </p:tav>
                                      </p:tavLst>
                                    </p:anim>
                                    <p:anim calcmode="lin" valueType="num">
                                      <p:cBhvr>
                                        <p:cTn id="9" dur="800" decel="100000" fill="hold"/>
                                        <p:tgtEl>
                                          <p:spTgt spid="74754"/>
                                        </p:tgtEl>
                                        <p:attrNameLst>
                                          <p:attrName>ppt_x</p:attrName>
                                        </p:attrNameLst>
                                      </p:cBhvr>
                                      <p:tavLst>
                                        <p:tav tm="0">
                                          <p:val>
                                            <p:strVal val="#ppt_x+0.4"/>
                                          </p:val>
                                        </p:tav>
                                        <p:tav tm="100000">
                                          <p:val>
                                            <p:strVal val="#ppt_x-0.05"/>
                                          </p:val>
                                        </p:tav>
                                      </p:tavLst>
                                    </p:anim>
                                    <p:anim calcmode="lin" valueType="num">
                                      <p:cBhvr>
                                        <p:cTn id="10" dur="800" decel="100000" fill="hold"/>
                                        <p:tgtEl>
                                          <p:spTgt spid="747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47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4754"/>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4755">
                                            <p:txEl>
                                              <p:pRg st="0" end="0"/>
                                            </p:txEl>
                                          </p:spTgt>
                                        </p:tgtEl>
                                        <p:attrNameLst>
                                          <p:attrName>style.visibility</p:attrName>
                                        </p:attrNameLst>
                                      </p:cBhvr>
                                      <p:to>
                                        <p:strVal val="visible"/>
                                      </p:to>
                                    </p:set>
                                    <p:animEffect transition="in" filter="fade">
                                      <p:cBhvr>
                                        <p:cTn id="17" dur="1000"/>
                                        <p:tgtEl>
                                          <p:spTgt spid="74755">
                                            <p:txEl>
                                              <p:pRg st="0" end="0"/>
                                            </p:txEl>
                                          </p:spTgt>
                                        </p:tgtEl>
                                      </p:cBhvr>
                                    </p:animEffect>
                                    <p:anim calcmode="lin" valueType="num">
                                      <p:cBhvr>
                                        <p:cTn id="18" dur="1000" fill="hold"/>
                                        <p:tgtEl>
                                          <p:spTgt spid="74755">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47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4755">
                                            <p:txEl>
                                              <p:pRg st="1" end="1"/>
                                            </p:txEl>
                                          </p:spTgt>
                                        </p:tgtEl>
                                        <p:attrNameLst>
                                          <p:attrName>style.visibility</p:attrName>
                                        </p:attrNameLst>
                                      </p:cBhvr>
                                      <p:to>
                                        <p:strVal val="visible"/>
                                      </p:to>
                                    </p:set>
                                    <p:animEffect transition="in" filter="fade">
                                      <p:cBhvr>
                                        <p:cTn id="24" dur="1000"/>
                                        <p:tgtEl>
                                          <p:spTgt spid="74755">
                                            <p:txEl>
                                              <p:pRg st="1" end="1"/>
                                            </p:txEl>
                                          </p:spTgt>
                                        </p:tgtEl>
                                      </p:cBhvr>
                                    </p:animEffect>
                                    <p:anim calcmode="lin" valueType="num">
                                      <p:cBhvr>
                                        <p:cTn id="25" dur="1000" fill="hold"/>
                                        <p:tgtEl>
                                          <p:spTgt spid="74755">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475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4754" grpId="0"/>
      <p:bldP spid="74755"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457200" y="0"/>
            <a:ext cx="8229600" cy="1139825"/>
          </a:xfrm>
        </p:spPr>
        <p:txBody>
          <a:bodyPr/>
          <a:lstStyle/>
          <a:p>
            <a:pPr eaLnBrk="1" hangingPunct="1">
              <a:defRPr/>
            </a:pPr>
            <a:r>
              <a:rPr lang="ar-SA" sz="4000" b="1" dirty="0" smtClean="0">
                <a:solidFill>
                  <a:schemeClr val="folHlink"/>
                </a:solidFill>
              </a:rPr>
              <a:t>استبدال الموجودات الثابتة</a:t>
            </a:r>
            <a:endParaRPr lang="en-US" sz="4000" b="1" dirty="0" smtClean="0">
              <a:solidFill>
                <a:schemeClr val="folHlink"/>
              </a:solidFill>
            </a:endParaRPr>
          </a:p>
        </p:txBody>
      </p:sp>
      <p:sp>
        <p:nvSpPr>
          <p:cNvPr id="75779" name="Rectangle 3"/>
          <p:cNvSpPr>
            <a:spLocks noGrp="1" noChangeArrowheads="1"/>
          </p:cNvSpPr>
          <p:nvPr>
            <p:ph type="body" idx="1"/>
          </p:nvPr>
        </p:nvSpPr>
        <p:spPr>
          <a:xfrm>
            <a:off x="457200" y="990600"/>
            <a:ext cx="8229600" cy="4530725"/>
          </a:xfrm>
        </p:spPr>
        <p:txBody>
          <a:bodyPr>
            <a:normAutofit fontScale="92500" lnSpcReduction="10000"/>
          </a:bodyPr>
          <a:lstStyle/>
          <a:p>
            <a:pPr algn="just" rtl="1" eaLnBrk="1" hangingPunct="1">
              <a:lnSpc>
                <a:spcPct val="80000"/>
              </a:lnSpc>
              <a:buFont typeface="Wingdings" pitchFamily="2" charset="2"/>
              <a:buNone/>
              <a:defRPr/>
            </a:pPr>
            <a:r>
              <a:rPr lang="ar-SA" sz="2800" dirty="0" smtClean="0">
                <a:solidFill>
                  <a:srgbClr val="FF3300"/>
                </a:solidFill>
              </a:rPr>
              <a:t>– </a:t>
            </a:r>
            <a:r>
              <a:rPr lang="ar-SA" sz="2800" dirty="0" smtClean="0"/>
              <a:t>قد تحصل الشركة علي موجود ثابت مقابل التنازل عن موجود آخر، وقد يكون الموجود المتنازل عنه من الموجودات النقدية أو من الموجودات غير النقدية، والمشكلة هي قياس االموجود في عمليات التبادل غير النقدي.</a:t>
            </a:r>
            <a:r>
              <a:rPr lang="ar-EG" sz="2800" dirty="0" smtClean="0"/>
              <a:t> </a:t>
            </a:r>
            <a:endParaRPr lang="ar-SA" sz="2800" dirty="0" smtClean="0"/>
          </a:p>
          <a:p>
            <a:pPr algn="just" rtl="1" eaLnBrk="1" hangingPunct="1">
              <a:lnSpc>
                <a:spcPct val="80000"/>
              </a:lnSpc>
              <a:buFont typeface="Wingdings" pitchFamily="2" charset="2"/>
              <a:buNone/>
              <a:defRPr/>
            </a:pPr>
            <a:r>
              <a:rPr lang="ar-SA" sz="2800" dirty="0" smtClean="0"/>
              <a:t>– يجب المحاسبة عن عمليات تبادل الموجودات غير النقدية علي أساس القيمة السوقية العادلة للموجود المتنازل عنه أو القيمة السوقية العادلة للموجود الذي تم الحصول عليه أيهما أكثر وضوحا في الاثبات (في حالة تعذر تحديد القيمة السوقية يتم استخدام القيمة الدفترية للموجود المتنازل عنه كأساس لإثبات عملية التبادل)، وطبقا لذلك تتم التفرقة بين:</a:t>
            </a:r>
            <a:endParaRPr lang="en-US" sz="2800" dirty="0" smtClean="0"/>
          </a:p>
          <a:p>
            <a:pPr algn="just" rtl="1" eaLnBrk="1" hangingPunct="1">
              <a:lnSpc>
                <a:spcPct val="80000"/>
              </a:lnSpc>
              <a:buFont typeface="Wingdings" pitchFamily="2" charset="2"/>
              <a:buNone/>
              <a:defRPr/>
            </a:pPr>
            <a:r>
              <a:rPr lang="ar-SA" sz="2800" dirty="0" smtClean="0"/>
              <a:t>  1 – مبادلة موجودات غير متماثلة: يجب الاعتراف بالمكاسب أو الخسائر المترتبة علي التبادل فورا.</a:t>
            </a:r>
          </a:p>
          <a:p>
            <a:pPr algn="just" rtl="1" eaLnBrk="1" hangingPunct="1">
              <a:lnSpc>
                <a:spcPct val="80000"/>
              </a:lnSpc>
              <a:buFont typeface="Wingdings" pitchFamily="2" charset="2"/>
              <a:buNone/>
              <a:defRPr/>
            </a:pPr>
            <a:r>
              <a:rPr lang="ar-SA" sz="2800" dirty="0" smtClean="0"/>
              <a:t>  2 – مبادلة موجودات متماثلة: يجب الاعتراف بالخسائر فورا في تاريخ التبادل، ولا يتم الاعتراف بالمكاسب إلا في الحالات التي تتضمن حصول المنشأة علي مقابل نقدي بالإضافة إلي الموجود الذي تم الحصول عليه مقابل الموجود المتنازل عنه، حيث يتم الاعتراف بجزء من المكاسب التي تحققت في عملية التبادل.</a:t>
            </a:r>
            <a:endParaRPr lang="en-US" sz="2800" dirty="0" smtClean="0"/>
          </a:p>
        </p:txBody>
      </p:sp>
    </p:spTree>
    <p:extLst>
      <p:ext uri="{BB962C8B-B14F-4D97-AF65-F5344CB8AC3E}">
        <p14:creationId xmlns:p14="http://schemas.microsoft.com/office/powerpoint/2010/main" val="1044607138"/>
      </p:ext>
    </p:extLst>
  </p:cSld>
  <p:clrMapOvr>
    <a:masterClrMapping/>
  </p:clrMapOvr>
  <p:transition>
    <p:comb/>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withEffect">
                                  <p:stCondLst>
                                    <p:cond delay="0"/>
                                  </p:stCondLst>
                                  <p:childTnLst>
                                    <p:set>
                                      <p:cBhvr>
                                        <p:cTn id="6" dur="1" fill="hold">
                                          <p:stCondLst>
                                            <p:cond delay="0"/>
                                          </p:stCondLst>
                                        </p:cTn>
                                        <p:tgtEl>
                                          <p:spTgt spid="75778"/>
                                        </p:tgtEl>
                                        <p:attrNameLst>
                                          <p:attrName>style.visibility</p:attrName>
                                        </p:attrNameLst>
                                      </p:cBhvr>
                                      <p:to>
                                        <p:strVal val="visible"/>
                                      </p:to>
                                    </p:set>
                                    <p:animEffect transition="in" filter="fade">
                                      <p:cBhvr>
                                        <p:cTn id="7" dur="800" decel="100000"/>
                                        <p:tgtEl>
                                          <p:spTgt spid="75778"/>
                                        </p:tgtEl>
                                      </p:cBhvr>
                                    </p:animEffect>
                                    <p:anim calcmode="lin" valueType="num">
                                      <p:cBhvr>
                                        <p:cTn id="8" dur="800" decel="100000" fill="hold"/>
                                        <p:tgtEl>
                                          <p:spTgt spid="75778"/>
                                        </p:tgtEl>
                                        <p:attrNameLst>
                                          <p:attrName>style.rotation</p:attrName>
                                        </p:attrNameLst>
                                      </p:cBhvr>
                                      <p:tavLst>
                                        <p:tav tm="0">
                                          <p:val>
                                            <p:fltVal val="-90"/>
                                          </p:val>
                                        </p:tav>
                                        <p:tav tm="100000">
                                          <p:val>
                                            <p:fltVal val="0"/>
                                          </p:val>
                                        </p:tav>
                                      </p:tavLst>
                                    </p:anim>
                                    <p:anim calcmode="lin" valueType="num">
                                      <p:cBhvr>
                                        <p:cTn id="9" dur="800" decel="100000" fill="hold"/>
                                        <p:tgtEl>
                                          <p:spTgt spid="75778"/>
                                        </p:tgtEl>
                                        <p:attrNameLst>
                                          <p:attrName>ppt_x</p:attrName>
                                        </p:attrNameLst>
                                      </p:cBhvr>
                                      <p:tavLst>
                                        <p:tav tm="0">
                                          <p:val>
                                            <p:strVal val="#ppt_x+0.4"/>
                                          </p:val>
                                        </p:tav>
                                        <p:tav tm="100000">
                                          <p:val>
                                            <p:strVal val="#ppt_x-0.05"/>
                                          </p:val>
                                        </p:tav>
                                      </p:tavLst>
                                    </p:anim>
                                    <p:anim calcmode="lin" valueType="num">
                                      <p:cBhvr>
                                        <p:cTn id="10" dur="800" decel="100000" fill="hold"/>
                                        <p:tgtEl>
                                          <p:spTgt spid="7577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577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577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75779">
                                            <p:txEl>
                                              <p:pRg st="0" end="0"/>
                                            </p:txEl>
                                          </p:spTgt>
                                        </p:tgtEl>
                                        <p:attrNameLst>
                                          <p:attrName>style.visibility</p:attrName>
                                        </p:attrNameLst>
                                      </p:cBhvr>
                                      <p:to>
                                        <p:strVal val="visible"/>
                                      </p:to>
                                    </p:set>
                                    <p:animEffect transition="in" filter="fade">
                                      <p:cBhvr>
                                        <p:cTn id="17" dur="1000"/>
                                        <p:tgtEl>
                                          <p:spTgt spid="75779">
                                            <p:txEl>
                                              <p:pRg st="0" end="0"/>
                                            </p:txEl>
                                          </p:spTgt>
                                        </p:tgtEl>
                                      </p:cBhvr>
                                    </p:animEffect>
                                    <p:anim calcmode="lin" valueType="num">
                                      <p:cBhvr>
                                        <p:cTn id="18" dur="1000" fill="hold"/>
                                        <p:tgtEl>
                                          <p:spTgt spid="75779">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7577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47" presetClass="entr" presetSubtype="0" fill="hold" grpId="0" nodeType="clickEffect">
                                  <p:stCondLst>
                                    <p:cond delay="0"/>
                                  </p:stCondLst>
                                  <p:childTnLst>
                                    <p:set>
                                      <p:cBhvr>
                                        <p:cTn id="23" dur="1" fill="hold">
                                          <p:stCondLst>
                                            <p:cond delay="0"/>
                                          </p:stCondLst>
                                        </p:cTn>
                                        <p:tgtEl>
                                          <p:spTgt spid="75779">
                                            <p:txEl>
                                              <p:pRg st="1" end="1"/>
                                            </p:txEl>
                                          </p:spTgt>
                                        </p:tgtEl>
                                        <p:attrNameLst>
                                          <p:attrName>style.visibility</p:attrName>
                                        </p:attrNameLst>
                                      </p:cBhvr>
                                      <p:to>
                                        <p:strVal val="visible"/>
                                      </p:to>
                                    </p:set>
                                    <p:animEffect transition="in" filter="fade">
                                      <p:cBhvr>
                                        <p:cTn id="24" dur="1000"/>
                                        <p:tgtEl>
                                          <p:spTgt spid="75779">
                                            <p:txEl>
                                              <p:pRg st="1" end="1"/>
                                            </p:txEl>
                                          </p:spTgt>
                                        </p:tgtEl>
                                      </p:cBhvr>
                                    </p:animEffect>
                                    <p:anim calcmode="lin" valueType="num">
                                      <p:cBhvr>
                                        <p:cTn id="25" dur="1000" fill="hold"/>
                                        <p:tgtEl>
                                          <p:spTgt spid="75779">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7577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47" presetClass="entr" presetSubtype="0" fill="hold" grpId="0" nodeType="clickEffect">
                                  <p:stCondLst>
                                    <p:cond delay="0"/>
                                  </p:stCondLst>
                                  <p:childTnLst>
                                    <p:set>
                                      <p:cBhvr>
                                        <p:cTn id="30" dur="1" fill="hold">
                                          <p:stCondLst>
                                            <p:cond delay="0"/>
                                          </p:stCondLst>
                                        </p:cTn>
                                        <p:tgtEl>
                                          <p:spTgt spid="75779">
                                            <p:txEl>
                                              <p:pRg st="2" end="2"/>
                                            </p:txEl>
                                          </p:spTgt>
                                        </p:tgtEl>
                                        <p:attrNameLst>
                                          <p:attrName>style.visibility</p:attrName>
                                        </p:attrNameLst>
                                      </p:cBhvr>
                                      <p:to>
                                        <p:strVal val="visible"/>
                                      </p:to>
                                    </p:set>
                                    <p:animEffect transition="in" filter="fade">
                                      <p:cBhvr>
                                        <p:cTn id="31" dur="1000"/>
                                        <p:tgtEl>
                                          <p:spTgt spid="75779">
                                            <p:txEl>
                                              <p:pRg st="2" end="2"/>
                                            </p:txEl>
                                          </p:spTgt>
                                        </p:tgtEl>
                                      </p:cBhvr>
                                    </p:animEffect>
                                    <p:anim calcmode="lin" valueType="num">
                                      <p:cBhvr>
                                        <p:cTn id="32" dur="1000" fill="hold"/>
                                        <p:tgtEl>
                                          <p:spTgt spid="75779">
                                            <p:txEl>
                                              <p:pRg st="2" end="2"/>
                                            </p:txEl>
                                          </p:spTgt>
                                        </p:tgtEl>
                                        <p:attrNameLst>
                                          <p:attrName>ppt_x</p:attrName>
                                        </p:attrNameLst>
                                      </p:cBhvr>
                                      <p:tavLst>
                                        <p:tav tm="0">
                                          <p:val>
                                            <p:strVal val="#ppt_x"/>
                                          </p:val>
                                        </p:tav>
                                        <p:tav tm="100000">
                                          <p:val>
                                            <p:strVal val="#ppt_x"/>
                                          </p:val>
                                        </p:tav>
                                      </p:tavLst>
                                    </p:anim>
                                    <p:anim calcmode="lin" valueType="num">
                                      <p:cBhvr>
                                        <p:cTn id="33" dur="1000" fill="hold"/>
                                        <p:tgtEl>
                                          <p:spTgt spid="7577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47" presetClass="entr" presetSubtype="0" fill="hold" grpId="0" nodeType="clickEffect">
                                  <p:stCondLst>
                                    <p:cond delay="0"/>
                                  </p:stCondLst>
                                  <p:childTnLst>
                                    <p:set>
                                      <p:cBhvr>
                                        <p:cTn id="37" dur="1" fill="hold">
                                          <p:stCondLst>
                                            <p:cond delay="0"/>
                                          </p:stCondLst>
                                        </p:cTn>
                                        <p:tgtEl>
                                          <p:spTgt spid="75779">
                                            <p:txEl>
                                              <p:pRg st="3" end="3"/>
                                            </p:txEl>
                                          </p:spTgt>
                                        </p:tgtEl>
                                        <p:attrNameLst>
                                          <p:attrName>style.visibility</p:attrName>
                                        </p:attrNameLst>
                                      </p:cBhvr>
                                      <p:to>
                                        <p:strVal val="visible"/>
                                      </p:to>
                                    </p:set>
                                    <p:animEffect transition="in" filter="fade">
                                      <p:cBhvr>
                                        <p:cTn id="38" dur="1000"/>
                                        <p:tgtEl>
                                          <p:spTgt spid="75779">
                                            <p:txEl>
                                              <p:pRg st="3" end="3"/>
                                            </p:txEl>
                                          </p:spTgt>
                                        </p:tgtEl>
                                      </p:cBhvr>
                                    </p:animEffect>
                                    <p:anim calcmode="lin" valueType="num">
                                      <p:cBhvr>
                                        <p:cTn id="39" dur="1000" fill="hold"/>
                                        <p:tgtEl>
                                          <p:spTgt spid="75779">
                                            <p:txEl>
                                              <p:pRg st="3" end="3"/>
                                            </p:txEl>
                                          </p:spTgt>
                                        </p:tgtEl>
                                        <p:attrNameLst>
                                          <p:attrName>ppt_x</p:attrName>
                                        </p:attrNameLst>
                                      </p:cBhvr>
                                      <p:tavLst>
                                        <p:tav tm="0">
                                          <p:val>
                                            <p:strVal val="#ppt_x"/>
                                          </p:val>
                                        </p:tav>
                                        <p:tav tm="100000">
                                          <p:val>
                                            <p:strVal val="#ppt_x"/>
                                          </p:val>
                                        </p:tav>
                                      </p:tavLst>
                                    </p:anim>
                                    <p:anim calcmode="lin" valueType="num">
                                      <p:cBhvr>
                                        <p:cTn id="40" dur="1000" fill="hold"/>
                                        <p:tgtEl>
                                          <p:spTgt spid="75779">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8" grpId="0"/>
      <p:bldP spid="7577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763</TotalTime>
  <Words>735</Words>
  <Application>Microsoft Office PowerPoint</Application>
  <PresentationFormat>On-screen Show (4:3)</PresentationFormat>
  <Paragraphs>59</Paragraphs>
  <Slides>12</Slides>
  <Notes>3</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محاضرات مادة المحاسبة المتوسطة لطلبة المرحلة الثانية  قسم المحاسبة  الفصل الثامن: الموجودات الثابتة(1)</vt:lpstr>
      <vt:lpstr>الموجودات الثابتة</vt:lpstr>
      <vt:lpstr>PowerPoint Presentation</vt:lpstr>
      <vt:lpstr>PowerPoint Presentation</vt:lpstr>
      <vt:lpstr>تحديد كلفة الحصول على الموجودات الثابتة</vt:lpstr>
      <vt:lpstr>الخصم النقدي</vt:lpstr>
      <vt:lpstr> الشراء بالتقسيط</vt:lpstr>
      <vt:lpstr>شراء الموجودات الثابتة في مجموعات</vt:lpstr>
      <vt:lpstr>استبدال الموجودات الثابتة</vt:lpstr>
      <vt:lpstr>الحصول على الموجودات كهبة أو تبرع</vt:lpstr>
      <vt:lpstr>الحصول علي أصول مقابل إصدار أسهم</vt:lpstr>
      <vt:lpstr>PowerPoint Presentation</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تطوير القاعدة المحاسبية العراقية "1" على وفق متطلبات معيار الإبلاغ المالي الدولي  15 IFRS " الإيرادات من العقود من الزبائن" Develop the Iraqi Accounting Rule 1 According to the requirements of International Financial Reporting Standards IFRS 15 "Revenues from Contracts with Customers"</dc:title>
  <dc:creator>win7</dc:creator>
  <cp:lastModifiedBy>Dr. Bushra</cp:lastModifiedBy>
  <cp:revision>69</cp:revision>
  <dcterms:created xsi:type="dcterms:W3CDTF">2017-11-24T16:34:00Z</dcterms:created>
  <dcterms:modified xsi:type="dcterms:W3CDTF">2019-04-02T13:37:31Z</dcterms:modified>
</cp:coreProperties>
</file>