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99" r:id="rId3"/>
    <p:sldId id="300" r:id="rId4"/>
    <p:sldId id="301" r:id="rId5"/>
    <p:sldId id="302" r:id="rId6"/>
    <p:sldId id="303" r:id="rId7"/>
    <p:sldId id="304" r:id="rId8"/>
    <p:sldId id="305" r:id="rId9"/>
    <p:sldId id="306" r:id="rId10"/>
    <p:sldId id="307" r:id="rId11"/>
    <p:sldId id="29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BD4AC-45D6-4D38-B6CA-43D92B0192BD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E7481-EF57-4E95-91E8-E72AC31C53B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781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F525FF7E-FFA8-48B7-9091-8A1E3C81D04B}" type="slidenum">
              <a:rPr lang="ar-SA" altLang="en-US" smtClean="0">
                <a:cs typeface="Arial" pitchFamily="34" charset="0"/>
              </a:rPr>
              <a:pPr/>
              <a:t>11</a:t>
            </a:fld>
            <a:endParaRPr lang="en-US" alt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03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802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244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8699989" y="280989"/>
            <a:ext cx="281354" cy="55562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2"/>
          <p:cNvSpPr/>
          <p:nvPr/>
        </p:nvSpPr>
        <p:spPr>
          <a:xfrm>
            <a:off x="8699989" y="1"/>
            <a:ext cx="281354" cy="301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501662" y="6367464"/>
            <a:ext cx="681597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defRPr/>
            </a:pPr>
            <a:r>
              <a:rPr lang="en-US" altLang="en-US" sz="1600" smtClean="0">
                <a:solidFill>
                  <a:schemeClr val="bg1"/>
                </a:solidFill>
                <a:latin typeface="Calibri" pitchFamily="34" charset="0"/>
              </a:rPr>
              <a:t>[        ]</a:t>
            </a:r>
          </a:p>
        </p:txBody>
      </p:sp>
      <p:cxnSp>
        <p:nvCxnSpPr>
          <p:cNvPr id="7" name="Straight Connector 11"/>
          <p:cNvCxnSpPr/>
          <p:nvPr userDrawn="1"/>
        </p:nvCxnSpPr>
        <p:spPr>
          <a:xfrm>
            <a:off x="383931" y="830263"/>
            <a:ext cx="8581292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rgbClr val="013E3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592515" y="6356351"/>
            <a:ext cx="445477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69E032-EDF1-45D4-A809-BCE832571CA7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944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728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201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2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374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661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762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96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23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5B7DE-5DC8-4A30-82A6-8F652CEE3FC0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DABAA-6B27-4CE4-98EC-E36CE65F4E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128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848872" cy="33123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>
              <a:lnSpc>
                <a:spcPct val="115000"/>
              </a:lnSpc>
            </a:pP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محاضرات مادة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محاسبة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المتوسطة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لطلبة المرحلة الثا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ني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ة </a:t>
            </a:r>
            <a:b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قسم المحاسبة </a:t>
            </a:r>
            <a:b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الفصل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الثامن</a:t>
            </a:r>
            <a:r>
              <a:rPr lang="ar-IQ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الموجودات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الثابتة(3)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6561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</a:t>
            </a:r>
            <a:r>
              <a:rPr lang="ar-IQ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.د. بشرى </a:t>
            </a:r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فاضل خضير الطائي</a:t>
            </a:r>
            <a:endParaRPr lang="ar-IQ" sz="2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IQ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جامعة بغداد </a:t>
            </a:r>
          </a:p>
          <a:p>
            <a:r>
              <a:rPr lang="ar-IQ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كلية الإدارة والاقتصاد – قسم المحاسبة</a:t>
            </a:r>
          </a:p>
          <a:p>
            <a:endParaRPr lang="ar-IQ" sz="2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51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676495" y="949369"/>
            <a:ext cx="812756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 rtl="1"/>
            <a:r>
              <a:rPr lang="ar-SA" sz="2400" b="1" dirty="0" smtClean="0">
                <a:latin typeface="Arial" pitchFamily="34" charset="0"/>
                <a:cs typeface="Times New Roman" pitchFamily="18" charset="0"/>
              </a:rPr>
              <a:t>      طريقة </a:t>
            </a:r>
            <a:r>
              <a:rPr lang="ar-SA" sz="2400" b="1" dirty="0">
                <a:latin typeface="Arial" pitchFamily="34" charset="0"/>
                <a:cs typeface="Times New Roman" pitchFamily="18" charset="0"/>
              </a:rPr>
              <a:t>وحدات </a:t>
            </a:r>
            <a:r>
              <a:rPr lang="ar-SA" sz="2400" b="1" dirty="0" smtClean="0">
                <a:latin typeface="Arial" pitchFamily="34" charset="0"/>
                <a:cs typeface="Times New Roman" pitchFamily="18" charset="0"/>
              </a:rPr>
              <a:t>الإنتاج ( النشاط) </a:t>
            </a:r>
          </a:p>
          <a:p>
            <a:pPr algn="r" rtl="1"/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خطوات </a:t>
            </a:r>
            <a:r>
              <a:rPr lang="ar-SA" sz="2400" dirty="0">
                <a:latin typeface="Arial" pitchFamily="34" charset="0"/>
                <a:cs typeface="Times New Roman" pitchFamily="18" charset="0"/>
              </a:rPr>
              <a:t>حسابها :</a:t>
            </a:r>
            <a:endParaRPr lang="en-US" sz="2400" dirty="0">
              <a:latin typeface="Arial" pitchFamily="34" charset="0"/>
            </a:endParaRPr>
          </a:p>
          <a:p>
            <a:pPr algn="r" rtl="1" eaLnBrk="0" hangingPunct="0"/>
            <a:r>
              <a:rPr lang="ar-SA" sz="2400" dirty="0">
                <a:latin typeface="Arial" pitchFamily="34" charset="0"/>
                <a:cs typeface="Times New Roman" pitchFamily="18" charset="0"/>
              </a:rPr>
              <a:t> </a:t>
            </a:r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1- معرفة </a:t>
            </a:r>
            <a:r>
              <a:rPr lang="ar-SA" sz="2400" dirty="0">
                <a:latin typeface="Arial" pitchFamily="34" charset="0"/>
                <a:cs typeface="Times New Roman" pitchFamily="18" charset="0"/>
              </a:rPr>
              <a:t>معيار وحدة الإنتاج </a:t>
            </a:r>
            <a:endParaRPr lang="en-US" sz="2400" dirty="0">
              <a:latin typeface="Arial" pitchFamily="34" charset="0"/>
            </a:endParaRPr>
          </a:p>
          <a:p>
            <a:pPr algn="r" rtl="1" eaLnBrk="0" hangingPunct="0"/>
            <a:r>
              <a:rPr lang="ar-SA" sz="2400" dirty="0">
                <a:latin typeface="Arial" pitchFamily="34" charset="0"/>
                <a:cs typeface="Times New Roman" pitchFamily="18" charset="0"/>
              </a:rPr>
              <a:t> </a:t>
            </a:r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2- تقدير </a:t>
            </a:r>
            <a:r>
              <a:rPr lang="ar-SA" sz="2400" dirty="0">
                <a:latin typeface="Arial" pitchFamily="34" charset="0"/>
                <a:cs typeface="Times New Roman" pitchFamily="18" charset="0"/>
              </a:rPr>
              <a:t>الطاقة المتوقع الحصول عليها من الاصل طيلة إستخدامه </a:t>
            </a:r>
            <a:endParaRPr lang="ar-SA" sz="2400" dirty="0" smtClean="0">
              <a:latin typeface="Arial" pitchFamily="34" charset="0"/>
            </a:endParaRPr>
          </a:p>
          <a:p>
            <a:pPr algn="r" rtl="1" eaLnBrk="0" hangingPunct="0"/>
            <a:r>
              <a:rPr lang="ar-SA" sz="2400" dirty="0">
                <a:latin typeface="Arial" pitchFamily="34" charset="0"/>
                <a:cs typeface="Times New Roman" pitchFamily="18" charset="0"/>
              </a:rPr>
              <a:t> </a:t>
            </a:r>
            <a:endParaRPr lang="ar-SA" sz="2400" dirty="0" smtClean="0">
              <a:latin typeface="Arial" pitchFamily="34" charset="0"/>
              <a:cs typeface="Times New Roman" pitchFamily="18" charset="0"/>
            </a:endParaRPr>
          </a:p>
          <a:p>
            <a:pPr algn="r" rtl="1" eaLnBrk="0" hangingPunct="0"/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3- حساب </a:t>
            </a:r>
            <a:r>
              <a:rPr lang="ar-SA" sz="2400" dirty="0">
                <a:latin typeface="Arial" pitchFamily="34" charset="0"/>
                <a:cs typeface="Times New Roman" pitchFamily="18" charset="0"/>
              </a:rPr>
              <a:t>معامل </a:t>
            </a:r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الإندثار=         تكلفة الموجود </a:t>
            </a:r>
            <a:r>
              <a:rPr lang="ar-SA" sz="2400" dirty="0">
                <a:latin typeface="Arial" pitchFamily="34" charset="0"/>
                <a:cs typeface="Times New Roman" pitchFamily="18" charset="0"/>
              </a:rPr>
              <a:t>ــــ </a:t>
            </a:r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قيمة الانقاض</a:t>
            </a:r>
            <a:endParaRPr lang="en-US" sz="2400" dirty="0">
              <a:latin typeface="Arial" pitchFamily="34" charset="0"/>
            </a:endParaRPr>
          </a:p>
          <a:p>
            <a:pPr algn="r" rtl="1" eaLnBrk="0" hangingPunct="0"/>
            <a:r>
              <a:rPr lang="ar-SA" sz="2400" dirty="0">
                <a:latin typeface="Arial" pitchFamily="34" charset="0"/>
                <a:cs typeface="Times New Roman" pitchFamily="18" charset="0"/>
              </a:rPr>
              <a:t>                                   </a:t>
            </a:r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 </a:t>
            </a:r>
            <a:r>
              <a:rPr lang="ar-SA" sz="2400" dirty="0">
                <a:latin typeface="Arial" pitchFamily="34" charset="0"/>
                <a:cs typeface="Times New Roman" pitchFamily="18" charset="0"/>
              </a:rPr>
              <a:t>وحدات الإنتاج المقدرة طيلة إستخدام </a:t>
            </a:r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الموجود </a:t>
            </a:r>
            <a:endParaRPr lang="ar-SA" sz="2400" dirty="0">
              <a:latin typeface="Arial" pitchFamily="34" charset="0"/>
              <a:cs typeface="Times New Roman" pitchFamily="18" charset="0"/>
            </a:endParaRPr>
          </a:p>
          <a:p>
            <a:pPr algn="r" rtl="1" eaLnBrk="0" hangingPunct="0"/>
            <a:endParaRPr lang="ar-SA" sz="2400" dirty="0">
              <a:latin typeface="Arial" pitchFamily="34" charset="0"/>
              <a:cs typeface="Times New Roman" pitchFamily="18" charset="0"/>
            </a:endParaRPr>
          </a:p>
          <a:p>
            <a:pPr algn="r" rtl="1" eaLnBrk="0" hangingPunct="0"/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4- قسط الإندثار </a:t>
            </a:r>
            <a:r>
              <a:rPr lang="ar-SA" sz="2400" dirty="0">
                <a:latin typeface="Arial" pitchFamily="34" charset="0"/>
                <a:cs typeface="Times New Roman" pitchFamily="18" charset="0"/>
              </a:rPr>
              <a:t>في سنة معينة = معامل </a:t>
            </a:r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الإندثار </a:t>
            </a:r>
            <a:r>
              <a:rPr lang="ar-SA" sz="2400" dirty="0">
                <a:latin typeface="Arial" pitchFamily="34" charset="0"/>
                <a:cs typeface="Times New Roman" pitchFamily="18" charset="0"/>
              </a:rPr>
              <a:t>×وحدات الإنتاج الفعلية لنفس السنة </a:t>
            </a:r>
            <a:endParaRPr lang="en-US" sz="2400" dirty="0">
              <a:latin typeface="Arial" pitchFamily="34" charset="0"/>
            </a:endParaRPr>
          </a:p>
          <a:p>
            <a:pPr eaLnBrk="0" hangingPunct="0"/>
            <a:endParaRPr lang="en-US" sz="2400" dirty="0">
              <a:latin typeface="Arial" pitchFamily="34" charset="0"/>
            </a:endParaRPr>
          </a:p>
          <a:p>
            <a:pPr algn="r" rtl="1" eaLnBrk="0" hangingPunct="0"/>
            <a:endParaRPr lang="en-US" sz="2400" dirty="0">
              <a:latin typeface="Arial" pitchFamily="34" charset="0"/>
            </a:endParaRP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0" y="3583929"/>
            <a:ext cx="87852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r" rtl="1" eaLnBrk="0" hangingPunct="0"/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    </a:t>
            </a:r>
            <a:endParaRPr lang="en-US" sz="2400" dirty="0">
              <a:latin typeface="Arial" pitchFamily="34" charset="0"/>
            </a:endParaRPr>
          </a:p>
        </p:txBody>
      </p:sp>
      <p:sp>
        <p:nvSpPr>
          <p:cNvPr id="13317" name="Line 7"/>
          <p:cNvSpPr>
            <a:spLocks noChangeShapeType="1"/>
          </p:cNvSpPr>
          <p:nvPr/>
        </p:nvSpPr>
        <p:spPr bwMode="auto">
          <a:xfrm flipH="1">
            <a:off x="1835696" y="3212976"/>
            <a:ext cx="40338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03630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C983C8CC-DE68-4C95-B527-BA200FC7656F}" type="slidenum">
              <a:rPr lang="ar-SA" altLang="en-US" sz="1200" smtClean="0">
                <a:solidFill>
                  <a:schemeClr val="bg1"/>
                </a:solidFill>
              </a:rPr>
              <a:pPr/>
              <a:t>11</a:t>
            </a:fld>
            <a:endParaRPr lang="en-US" altLang="en-US" sz="1200" smtClean="0">
              <a:solidFill>
                <a:schemeClr val="bg1"/>
              </a:solidFill>
            </a:endParaRPr>
          </a:p>
        </p:txBody>
      </p:sp>
      <p:sp>
        <p:nvSpPr>
          <p:cNvPr id="26628" name="Title 1"/>
          <p:cNvSpPr txBox="1">
            <a:spLocks/>
          </p:cNvSpPr>
          <p:nvPr/>
        </p:nvSpPr>
        <p:spPr bwMode="auto">
          <a:xfrm>
            <a:off x="251520" y="2276872"/>
            <a:ext cx="8214946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1pPr>
            <a:lvl2pPr>
              <a:defRPr sz="28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2pPr>
            <a:lvl3pPr>
              <a:defRPr sz="24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3pPr>
            <a:lvl4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4pPr>
            <a:lvl5pPr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5pPr>
            <a:lvl6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6pPr>
            <a:lvl7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7pPr>
            <a:lvl8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8pPr>
            <a:lvl9pPr algn="r" eaLnBrk="0" fontAlgn="base" hangingPunct="0">
              <a:spcAft>
                <a:spcPct val="0"/>
              </a:spcAft>
              <a:buChar char="»"/>
              <a:defRPr sz="2000">
                <a:solidFill>
                  <a:srgbClr val="013E36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ar-SA" altLang="en-US" sz="4800" b="1" dirty="0">
                <a:solidFill>
                  <a:srgbClr val="C00000"/>
                </a:solidFill>
              </a:rPr>
              <a:t>مع تمنياتي </a:t>
            </a:r>
            <a:endParaRPr lang="ar-SA" altLang="en-US" sz="4800" b="1" dirty="0" smtClean="0">
              <a:solidFill>
                <a:srgbClr val="C00000"/>
              </a:solidFill>
            </a:endParaRPr>
          </a:p>
          <a:p>
            <a:pPr algn="ctr"/>
            <a:r>
              <a:rPr lang="ar-SA" altLang="en-US" sz="4800" b="1" dirty="0" smtClean="0">
                <a:solidFill>
                  <a:srgbClr val="C00000"/>
                </a:solidFill>
              </a:rPr>
              <a:t>للجميع </a:t>
            </a:r>
            <a:r>
              <a:rPr lang="ar-SA" altLang="en-US" sz="4800" b="1" dirty="0">
                <a:solidFill>
                  <a:srgbClr val="C00000"/>
                </a:solidFill>
              </a:rPr>
              <a:t>بالنجاح والتوفيق</a:t>
            </a:r>
          </a:p>
        </p:txBody>
      </p:sp>
    </p:spTree>
    <p:extLst>
      <p:ext uri="{BB962C8B-B14F-4D97-AF65-F5344CB8AC3E}">
        <p14:creationId xmlns:p14="http://schemas.microsoft.com/office/powerpoint/2010/main" val="387610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ar-SA" sz="4000" b="1" dirty="0" smtClean="0">
                <a:solidFill>
                  <a:schemeClr val="folHlink"/>
                </a:solidFill>
              </a:rPr>
              <a:t> اندثار الموجودات الثابتة</a:t>
            </a:r>
            <a:endParaRPr lang="en-US" sz="4000" b="1" dirty="0" smtClean="0">
              <a:solidFill>
                <a:schemeClr val="folHlink"/>
              </a:solidFill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84784"/>
            <a:ext cx="8534400" cy="4530725"/>
          </a:xfrm>
        </p:spPr>
        <p:txBody>
          <a:bodyPr>
            <a:normAutofit fontScale="92500" lnSpcReduction="10000"/>
          </a:bodyPr>
          <a:lstStyle/>
          <a:p>
            <a:pPr algn="just" rt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EG" sz="3400" b="1" dirty="0" smtClean="0">
                <a:solidFill>
                  <a:srgbClr val="FF3300"/>
                </a:solidFill>
              </a:rPr>
              <a:t>-</a:t>
            </a:r>
            <a:r>
              <a:rPr lang="ar-SA" sz="3400" dirty="0" smtClean="0"/>
              <a:t> يعتبر </a:t>
            </a:r>
            <a:r>
              <a:rPr lang="ar-SA" sz="3400" dirty="0" smtClean="0"/>
              <a:t>الاندثار </a:t>
            </a:r>
            <a:r>
              <a:rPr lang="ar-SA" sz="3400" dirty="0" smtClean="0"/>
              <a:t>من وجهة النظر المحاسبية عملية تخصيص أو توزيع التكلفة الأصلية </a:t>
            </a:r>
            <a:r>
              <a:rPr lang="ar-SA" sz="3400" dirty="0" smtClean="0"/>
              <a:t>للموجود </a:t>
            </a:r>
            <a:r>
              <a:rPr lang="ar-SA" sz="3400" dirty="0" smtClean="0"/>
              <a:t>الثابت </a:t>
            </a:r>
            <a:r>
              <a:rPr lang="ar-SA" sz="3400" dirty="0" smtClean="0"/>
              <a:t>القابل للإندثار </a:t>
            </a:r>
            <a:r>
              <a:rPr lang="ar-SA" sz="3400" dirty="0" smtClean="0"/>
              <a:t>بطريقة منطقية أو منظمة علي الفترات المحاسبية المتوقع أن تستفيد من حيازة واستخدام ذلك </a:t>
            </a:r>
            <a:r>
              <a:rPr lang="ar-SA" sz="3400" dirty="0" smtClean="0"/>
              <a:t>الأندثار.</a:t>
            </a:r>
            <a:endParaRPr lang="ar-SA" sz="3400" dirty="0" smtClean="0"/>
          </a:p>
          <a:p>
            <a:pPr algn="just" rt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3400" dirty="0" smtClean="0"/>
              <a:t>- تعتبر تكلفة </a:t>
            </a:r>
            <a:r>
              <a:rPr lang="ar-SA" sz="3400" dirty="0" smtClean="0"/>
              <a:t>الأندثار </a:t>
            </a:r>
            <a:r>
              <a:rPr lang="ar-SA" sz="3400" dirty="0" smtClean="0"/>
              <a:t>الثابت بمثابة مستودع من الخدمات المستقبلية المتوقعة من </a:t>
            </a:r>
            <a:r>
              <a:rPr lang="ar-SA" sz="3400" dirty="0" smtClean="0"/>
              <a:t>الأندثار </a:t>
            </a:r>
            <a:r>
              <a:rPr lang="ar-SA" sz="3400" dirty="0" smtClean="0"/>
              <a:t>في تاريخ اقتنائه، ومن ثم تعتبر بمثابة تكلفة غير مستنفدة للخدمات المتوقعة من </a:t>
            </a:r>
            <a:r>
              <a:rPr lang="ar-SA" sz="3400" dirty="0" smtClean="0"/>
              <a:t>الأندثار.</a:t>
            </a:r>
            <a:endParaRPr lang="ar-SA" sz="3400" dirty="0" smtClean="0"/>
          </a:p>
          <a:p>
            <a:pPr algn="just" rt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3400" dirty="0" smtClean="0"/>
              <a:t> - يمثل </a:t>
            </a:r>
            <a:r>
              <a:rPr lang="ar-SA" sz="3400" dirty="0" smtClean="0"/>
              <a:t>الإندثار </a:t>
            </a:r>
            <a:r>
              <a:rPr lang="ar-SA" sz="3400" dirty="0" smtClean="0"/>
              <a:t>استنفادا لجزء من تكلفة </a:t>
            </a:r>
            <a:r>
              <a:rPr lang="ar-SA" sz="3400" dirty="0" smtClean="0"/>
              <a:t>الأندثار </a:t>
            </a:r>
            <a:r>
              <a:rPr lang="ar-SA" sz="3400" dirty="0" smtClean="0"/>
              <a:t>في سبيل الحصول علي الإيراد، ومن ثم يرتبط بالقياس الدوري لنتائج الأعمال والحاجة لإجراء المقابلة بين الإيرادات والمصروفات التي تخص كل فترة محاسبية.</a:t>
            </a:r>
            <a:endParaRPr lang="en-US" sz="3400" dirty="0" smtClean="0"/>
          </a:p>
        </p:txBody>
      </p:sp>
    </p:spTree>
    <p:extLst>
      <p:ext uri="{BB962C8B-B14F-4D97-AF65-F5344CB8AC3E}">
        <p14:creationId xmlns:p14="http://schemas.microsoft.com/office/powerpoint/2010/main" val="308951380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  <p:bldP spid="829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ar-SA" sz="4000" b="1" dirty="0" smtClean="0">
                <a:solidFill>
                  <a:schemeClr val="folHlink"/>
                </a:solidFill>
              </a:rPr>
              <a:t>العوامل المحددة لحساب </a:t>
            </a:r>
            <a:r>
              <a:rPr lang="ar-SA" sz="4000" b="1" dirty="0" smtClean="0">
                <a:solidFill>
                  <a:schemeClr val="folHlink"/>
                </a:solidFill>
              </a:rPr>
              <a:t>الاندثار</a:t>
            </a:r>
            <a:endParaRPr lang="en-US" sz="4000" b="1" dirty="0" smtClean="0">
              <a:solidFill>
                <a:schemeClr val="folHlink"/>
              </a:solidFill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4530725"/>
          </a:xfrm>
        </p:spPr>
        <p:txBody>
          <a:bodyPr/>
          <a:lstStyle/>
          <a:p>
            <a:pPr algn="just" rtl="1" eaLnBrk="1" hangingPunct="1">
              <a:buFont typeface="Wingdings" pitchFamily="2" charset="2"/>
              <a:buNone/>
              <a:defRPr/>
            </a:pPr>
            <a:r>
              <a:rPr lang="ar-EG" sz="3400" b="1" dirty="0" smtClean="0">
                <a:solidFill>
                  <a:srgbClr val="FF3300"/>
                </a:solidFill>
              </a:rPr>
              <a:t>-</a:t>
            </a:r>
            <a:r>
              <a:rPr lang="ar-SA" sz="3400" dirty="0" smtClean="0"/>
              <a:t> توجد ثلاثة عوامل يجب أن تؤخذ في الاعتبار عند حساب </a:t>
            </a:r>
            <a:r>
              <a:rPr lang="ar-SA" sz="3400" dirty="0" smtClean="0"/>
              <a:t>الإندثار </a:t>
            </a:r>
            <a:r>
              <a:rPr lang="ar-SA" sz="3400" dirty="0" smtClean="0"/>
              <a:t>الدوري </a:t>
            </a:r>
            <a:r>
              <a:rPr lang="ar-SA" sz="3400" dirty="0" smtClean="0"/>
              <a:t>للموجود </a:t>
            </a:r>
            <a:r>
              <a:rPr lang="ar-SA" sz="3400" dirty="0" smtClean="0"/>
              <a:t>الثابت هي:</a:t>
            </a:r>
          </a:p>
          <a:p>
            <a:pPr algn="just" rtl="1" eaLnBrk="1" hangingPunct="1">
              <a:buFont typeface="Wingdings" pitchFamily="2" charset="2"/>
              <a:buNone/>
              <a:defRPr/>
            </a:pPr>
            <a:r>
              <a:rPr lang="ar-SA" sz="3400" dirty="0" smtClean="0"/>
              <a:t>  1- التكلفة المراد </a:t>
            </a:r>
            <a:r>
              <a:rPr lang="ar-SA" sz="3400" dirty="0" smtClean="0"/>
              <a:t>إندثارها، </a:t>
            </a:r>
            <a:r>
              <a:rPr lang="ar-SA" sz="3400" dirty="0" smtClean="0"/>
              <a:t>وهي الأساس الذي يحسب عليه </a:t>
            </a:r>
            <a:r>
              <a:rPr lang="ar-SA" sz="3400" dirty="0" smtClean="0"/>
              <a:t>الإندثار. </a:t>
            </a:r>
            <a:endParaRPr lang="ar-SA" sz="3400" dirty="0" smtClean="0"/>
          </a:p>
          <a:p>
            <a:pPr algn="just" rtl="1" eaLnBrk="1" hangingPunct="1">
              <a:buFont typeface="Wingdings" pitchFamily="2" charset="2"/>
              <a:buNone/>
              <a:defRPr/>
            </a:pPr>
            <a:r>
              <a:rPr lang="ar-SA" sz="3400" dirty="0" smtClean="0"/>
              <a:t>  2- العمر الانتاجي </a:t>
            </a:r>
            <a:r>
              <a:rPr lang="ar-SA" sz="3400" dirty="0" smtClean="0"/>
              <a:t>للموجود. </a:t>
            </a:r>
            <a:endParaRPr lang="ar-SA" sz="3400" dirty="0" smtClean="0"/>
          </a:p>
          <a:p>
            <a:pPr algn="just" rtl="1" eaLnBrk="1" hangingPunct="1">
              <a:buFont typeface="Wingdings" pitchFamily="2" charset="2"/>
              <a:buNone/>
              <a:defRPr/>
            </a:pPr>
            <a:r>
              <a:rPr lang="ar-SA" sz="3400" dirty="0" smtClean="0"/>
              <a:t>  3- اختيار الطريقة التي تتبع لتوزيع تكلفة </a:t>
            </a:r>
            <a:r>
              <a:rPr lang="ar-SA" sz="3400" dirty="0" smtClean="0"/>
              <a:t>الموجود على </a:t>
            </a:r>
            <a:r>
              <a:rPr lang="ar-SA" sz="3400" dirty="0" smtClean="0"/>
              <a:t>عمره الإنتاجي.</a:t>
            </a:r>
            <a:endParaRPr lang="en-US" sz="3400" dirty="0" smtClean="0"/>
          </a:p>
        </p:txBody>
      </p:sp>
    </p:spTree>
    <p:extLst>
      <p:ext uri="{BB962C8B-B14F-4D97-AF65-F5344CB8AC3E}">
        <p14:creationId xmlns:p14="http://schemas.microsoft.com/office/powerpoint/2010/main" val="3622013507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  <p:bldP spid="839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ar-SA" sz="4000" b="1" dirty="0" smtClean="0">
                <a:solidFill>
                  <a:schemeClr val="folHlink"/>
                </a:solidFill>
              </a:rPr>
              <a:t>أساس حساب </a:t>
            </a:r>
            <a:r>
              <a:rPr lang="ar-SA" sz="4000" b="1" dirty="0" smtClean="0">
                <a:solidFill>
                  <a:schemeClr val="folHlink"/>
                </a:solidFill>
              </a:rPr>
              <a:t>الاندثار</a:t>
            </a:r>
            <a:endParaRPr lang="en-US" sz="4000" b="1" dirty="0" smtClean="0">
              <a:solidFill>
                <a:schemeClr val="folHlink"/>
              </a:solidFill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4530725"/>
          </a:xfrm>
        </p:spPr>
        <p:txBody>
          <a:bodyPr>
            <a:normAutofit fontScale="92500"/>
          </a:bodyPr>
          <a:lstStyle/>
          <a:p>
            <a:pPr algn="just" rt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3400" b="1" dirty="0" smtClean="0">
                <a:solidFill>
                  <a:srgbClr val="FF3300"/>
                </a:solidFill>
              </a:rPr>
              <a:t> </a:t>
            </a:r>
            <a:r>
              <a:rPr lang="ar-EG" sz="3400" b="1" dirty="0" smtClean="0"/>
              <a:t>-</a:t>
            </a:r>
            <a:r>
              <a:rPr lang="ar-SA" sz="3400" dirty="0" smtClean="0"/>
              <a:t> أساس حساب </a:t>
            </a:r>
            <a:r>
              <a:rPr lang="ar-SA" sz="3400" dirty="0" smtClean="0"/>
              <a:t>الاندثار </a:t>
            </a:r>
            <a:r>
              <a:rPr lang="ar-SA" sz="3400" dirty="0" smtClean="0"/>
              <a:t>أو التكلفة المراد إهلاكها هو الفرق بين تكلفة اقتناء </a:t>
            </a:r>
            <a:r>
              <a:rPr lang="ar-SA" sz="3400" dirty="0" smtClean="0"/>
              <a:t>الموجود وقيمة الانقاض </a:t>
            </a:r>
            <a:r>
              <a:rPr lang="ar-SA" sz="3400" dirty="0" smtClean="0"/>
              <a:t>في نهاية عمره الإنتاجي.</a:t>
            </a:r>
          </a:p>
          <a:p>
            <a:pPr algn="just" rt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3400" dirty="0" smtClean="0"/>
              <a:t> - يمكن قياس تكلفة اقتناء </a:t>
            </a:r>
            <a:r>
              <a:rPr lang="ar-SA" sz="3400" dirty="0" smtClean="0"/>
              <a:t>الموجود </a:t>
            </a:r>
            <a:r>
              <a:rPr lang="ar-SA" sz="3400" dirty="0" smtClean="0"/>
              <a:t>بطريقة موضوعية، حيث تمثل ثمن شراء </a:t>
            </a:r>
            <a:r>
              <a:rPr lang="ar-SA" sz="3400" dirty="0" smtClean="0"/>
              <a:t>الموجود </a:t>
            </a:r>
            <a:r>
              <a:rPr lang="ar-SA" sz="3400" dirty="0" smtClean="0"/>
              <a:t>مضافا إليه جميع النفقات التي تحملتها </a:t>
            </a:r>
            <a:r>
              <a:rPr lang="ar-SA" sz="3400" dirty="0" smtClean="0"/>
              <a:t>الشركة </a:t>
            </a:r>
            <a:r>
              <a:rPr lang="ar-SA" sz="3400" dirty="0" smtClean="0"/>
              <a:t>في سبيل الحصول </a:t>
            </a:r>
            <a:r>
              <a:rPr lang="ar-SA" sz="3400" dirty="0" smtClean="0"/>
              <a:t>على الموجود </a:t>
            </a:r>
            <a:r>
              <a:rPr lang="ar-SA" sz="3400" dirty="0" smtClean="0"/>
              <a:t>وتهيئته للعملية الانتاجية.</a:t>
            </a:r>
            <a:endParaRPr lang="ar-EG" sz="3400" dirty="0" smtClean="0"/>
          </a:p>
          <a:p>
            <a:pPr algn="just" rt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EG" sz="3400" dirty="0" smtClean="0"/>
              <a:t> </a:t>
            </a:r>
            <a:r>
              <a:rPr lang="ar-SA" sz="3400" dirty="0" smtClean="0"/>
              <a:t>-</a:t>
            </a:r>
            <a:r>
              <a:rPr lang="ar-SA" sz="3400" b="1" dirty="0" smtClean="0"/>
              <a:t> </a:t>
            </a:r>
            <a:r>
              <a:rPr lang="ar-SA" sz="3400" dirty="0" smtClean="0"/>
              <a:t>تعبر </a:t>
            </a:r>
            <a:r>
              <a:rPr lang="ar-SA" sz="3400" dirty="0" smtClean="0"/>
              <a:t>قيمة الانقاض </a:t>
            </a:r>
            <a:r>
              <a:rPr lang="ar-SA" sz="3400" dirty="0" smtClean="0"/>
              <a:t>عما تتوقع </a:t>
            </a:r>
            <a:r>
              <a:rPr lang="ar-SA" sz="3400" dirty="0" smtClean="0"/>
              <a:t>الشركة </a:t>
            </a:r>
            <a:r>
              <a:rPr lang="ar-SA" sz="3400" dirty="0" smtClean="0"/>
              <a:t>الحصول عليه عند التخلص من </a:t>
            </a:r>
            <a:r>
              <a:rPr lang="ar-SA" sz="3400" dirty="0" smtClean="0"/>
              <a:t>الموجود، </a:t>
            </a:r>
            <a:r>
              <a:rPr lang="ar-SA" sz="3400" dirty="0" smtClean="0"/>
              <a:t>ولكنها تتعرض لكثير من مشاكل التقدير بسبب ما يحيط بالمستقبل من ظروف عدم التأكد، ولذلك تفترض معظم </a:t>
            </a:r>
            <a:r>
              <a:rPr lang="ar-SA" sz="3400" dirty="0" smtClean="0"/>
              <a:t>الشركات </a:t>
            </a:r>
            <a:r>
              <a:rPr lang="ar-SA" sz="3400" dirty="0" smtClean="0"/>
              <a:t>عدم وجود قيمة </a:t>
            </a:r>
            <a:r>
              <a:rPr lang="ar-SA" sz="3400" dirty="0" smtClean="0"/>
              <a:t>للانقاض.</a:t>
            </a:r>
            <a:endParaRPr lang="en-US" sz="3400" dirty="0" smtClean="0"/>
          </a:p>
        </p:txBody>
      </p:sp>
    </p:spTree>
    <p:extLst>
      <p:ext uri="{BB962C8B-B14F-4D97-AF65-F5344CB8AC3E}">
        <p14:creationId xmlns:p14="http://schemas.microsoft.com/office/powerpoint/2010/main" val="860291776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  <p:bldP spid="849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ar-SA" sz="4000" b="1" dirty="0" smtClean="0">
                <a:solidFill>
                  <a:schemeClr val="folHlink"/>
                </a:solidFill>
              </a:rPr>
              <a:t>العمر الإنتاجي </a:t>
            </a:r>
            <a:r>
              <a:rPr lang="ar-SA" sz="4000" b="1" dirty="0" smtClean="0">
                <a:solidFill>
                  <a:schemeClr val="folHlink"/>
                </a:solidFill>
              </a:rPr>
              <a:t>للموجود</a:t>
            </a:r>
            <a:endParaRPr lang="en-US" sz="4000" b="1" dirty="0" smtClean="0">
              <a:solidFill>
                <a:schemeClr val="folHlink"/>
              </a:solidFill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628800"/>
            <a:ext cx="8534400" cy="4530725"/>
          </a:xfrm>
        </p:spPr>
        <p:txBody>
          <a:bodyPr>
            <a:normAutofit lnSpcReduction="10000"/>
          </a:bodyPr>
          <a:lstStyle/>
          <a:p>
            <a:pPr algn="just" rt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3400" b="1" dirty="0" smtClean="0">
                <a:solidFill>
                  <a:srgbClr val="FF3300"/>
                </a:solidFill>
              </a:rPr>
              <a:t> </a:t>
            </a:r>
            <a:r>
              <a:rPr lang="ar-EG" sz="3400" b="1" dirty="0" smtClean="0"/>
              <a:t>-</a:t>
            </a:r>
            <a:r>
              <a:rPr lang="ar-SA" sz="3400" dirty="0" smtClean="0"/>
              <a:t> العمر الإنتاجي </a:t>
            </a:r>
            <a:r>
              <a:rPr lang="ar-SA" sz="3400" dirty="0" smtClean="0"/>
              <a:t>للموجود </a:t>
            </a:r>
            <a:r>
              <a:rPr lang="ar-SA" sz="3400" dirty="0" smtClean="0"/>
              <a:t>هو تلك الفترة الزمنية التي يتوقع أن تستفيد فيها </a:t>
            </a:r>
            <a:r>
              <a:rPr lang="ar-SA" sz="3400" dirty="0" smtClean="0"/>
              <a:t>الشركة </a:t>
            </a:r>
            <a:r>
              <a:rPr lang="ar-SA" sz="3400" dirty="0" smtClean="0"/>
              <a:t>من خدماته.</a:t>
            </a:r>
          </a:p>
          <a:p>
            <a:pPr algn="just" rt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3400" dirty="0" smtClean="0"/>
              <a:t> - يجب التمييز بين العمر الإنتاجي </a:t>
            </a:r>
            <a:r>
              <a:rPr lang="ar-SA" sz="3400" dirty="0" smtClean="0"/>
              <a:t>للموجود </a:t>
            </a:r>
            <a:r>
              <a:rPr lang="ar-SA" sz="3400" dirty="0" smtClean="0"/>
              <a:t>(أي العمر الاقتصادي)، والعمر الطبيعي </a:t>
            </a:r>
            <a:r>
              <a:rPr lang="ar-SA" sz="3400" dirty="0" smtClean="0"/>
              <a:t>للموجود </a:t>
            </a:r>
            <a:r>
              <a:rPr lang="ar-SA" sz="3400" dirty="0" smtClean="0"/>
              <a:t>الذي يعكس الفترة التي يمكن من الناحية الطبيعية أن يستمر </a:t>
            </a:r>
            <a:r>
              <a:rPr lang="ar-SA" sz="3400" dirty="0" smtClean="0"/>
              <a:t>الموجود </a:t>
            </a:r>
            <a:r>
              <a:rPr lang="ar-SA" sz="3400" dirty="0" smtClean="0"/>
              <a:t>خلالها في تقديم خدماته ويكون قادرا علي الانتاج.</a:t>
            </a:r>
          </a:p>
          <a:p>
            <a:pPr algn="just" rt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3400" dirty="0" smtClean="0"/>
              <a:t> - لا يمكن أن يتجاوز العمر الانتاجي للأصل عمره الطبيعي.</a:t>
            </a:r>
          </a:p>
          <a:p>
            <a:pPr algn="just" rt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3400" dirty="0" smtClean="0"/>
              <a:t> - يتوقف العمر الانتاجي </a:t>
            </a:r>
            <a:r>
              <a:rPr lang="ar-SA" sz="3400" dirty="0" smtClean="0"/>
              <a:t>على: </a:t>
            </a:r>
            <a:r>
              <a:rPr lang="ar-SA" sz="3400" dirty="0" smtClean="0"/>
              <a:t>استخدام </a:t>
            </a:r>
            <a:r>
              <a:rPr lang="ar-SA" sz="3400" dirty="0" smtClean="0"/>
              <a:t>الموجود </a:t>
            </a:r>
            <a:r>
              <a:rPr lang="ar-SA" sz="3400" dirty="0" smtClean="0"/>
              <a:t>(عوامل طبيعية أو مادية)، والتقادم (عوامل اقتصادية أو وظيفية).</a:t>
            </a:r>
            <a:endParaRPr lang="en-US" sz="3400" dirty="0" smtClean="0"/>
          </a:p>
        </p:txBody>
      </p:sp>
    </p:spTree>
    <p:extLst>
      <p:ext uri="{BB962C8B-B14F-4D97-AF65-F5344CB8AC3E}">
        <p14:creationId xmlns:p14="http://schemas.microsoft.com/office/powerpoint/2010/main" val="2321744856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860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ar-SA" sz="4000" b="1" dirty="0" smtClean="0">
                <a:solidFill>
                  <a:schemeClr val="folHlink"/>
                </a:solidFill>
              </a:rPr>
              <a:t>طرق حساب </a:t>
            </a:r>
            <a:r>
              <a:rPr lang="ar-SA" sz="4000" b="1" dirty="0" smtClean="0">
                <a:solidFill>
                  <a:schemeClr val="folHlink"/>
                </a:solidFill>
              </a:rPr>
              <a:t>الاندثار</a:t>
            </a:r>
            <a:endParaRPr lang="en-US" sz="4000" b="1" dirty="0" smtClean="0">
              <a:solidFill>
                <a:schemeClr val="folHlink"/>
              </a:solidFill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28800"/>
            <a:ext cx="8534400" cy="4530725"/>
          </a:xfrm>
        </p:spPr>
        <p:txBody>
          <a:bodyPr/>
          <a:lstStyle/>
          <a:p>
            <a:pPr algn="r" rt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3100" b="1" dirty="0" smtClean="0">
                <a:solidFill>
                  <a:srgbClr val="FF3300"/>
                </a:solidFill>
              </a:rPr>
              <a:t>1</a:t>
            </a:r>
            <a:r>
              <a:rPr lang="ar-EG" sz="3100" b="1" dirty="0" smtClean="0">
                <a:solidFill>
                  <a:srgbClr val="FF3300"/>
                </a:solidFill>
              </a:rPr>
              <a:t>-</a:t>
            </a:r>
            <a:r>
              <a:rPr lang="ar-SA" sz="3100" dirty="0" smtClean="0"/>
              <a:t> طريقة النشاط أو الوحدات المنتجة.</a:t>
            </a:r>
          </a:p>
          <a:p>
            <a:pPr algn="r" rt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3100" dirty="0" smtClean="0">
                <a:solidFill>
                  <a:srgbClr val="FF3300"/>
                </a:solidFill>
              </a:rPr>
              <a:t>2-</a:t>
            </a:r>
            <a:r>
              <a:rPr lang="ar-SA" sz="3100" dirty="0" smtClean="0"/>
              <a:t> طريقة القسط الثابت.</a:t>
            </a:r>
          </a:p>
          <a:p>
            <a:pPr algn="r" rt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3100" dirty="0" smtClean="0">
                <a:solidFill>
                  <a:srgbClr val="FF3300"/>
                </a:solidFill>
              </a:rPr>
              <a:t>3-</a:t>
            </a:r>
            <a:r>
              <a:rPr lang="ar-SA" sz="3100" dirty="0" smtClean="0"/>
              <a:t> طرق </a:t>
            </a:r>
            <a:r>
              <a:rPr lang="ar-SA" sz="3100" dirty="0" smtClean="0"/>
              <a:t>الإنثار المتناقص</a:t>
            </a:r>
            <a:endParaRPr lang="ar-SA" sz="3100" dirty="0" smtClean="0"/>
          </a:p>
          <a:p>
            <a:pPr algn="r" rt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3100" dirty="0" smtClean="0"/>
              <a:t>   </a:t>
            </a:r>
            <a:r>
              <a:rPr lang="ar-SA" sz="3100" dirty="0" smtClean="0">
                <a:solidFill>
                  <a:srgbClr val="FF3300"/>
                </a:solidFill>
              </a:rPr>
              <a:t>( أ )</a:t>
            </a:r>
            <a:r>
              <a:rPr lang="ar-SA" sz="3100" dirty="0" smtClean="0"/>
              <a:t> </a:t>
            </a:r>
            <a:r>
              <a:rPr lang="ar-SA" sz="3100" dirty="0" smtClean="0"/>
              <a:t>طريقة ضعف النسبة الثابتة</a:t>
            </a:r>
            <a:endParaRPr lang="ar-SA" sz="3100" dirty="0" smtClean="0"/>
          </a:p>
          <a:p>
            <a:pPr algn="r" rt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ar-SA" sz="3100" dirty="0" smtClean="0"/>
              <a:t>   </a:t>
            </a:r>
            <a:r>
              <a:rPr lang="ar-SA" sz="3100" dirty="0" smtClean="0">
                <a:solidFill>
                  <a:srgbClr val="FF3300"/>
                </a:solidFill>
              </a:rPr>
              <a:t>(ب)</a:t>
            </a:r>
            <a:r>
              <a:rPr lang="ar-SA" sz="3100" dirty="0" smtClean="0"/>
              <a:t> طريقة مجموع سنوات </a:t>
            </a:r>
            <a:r>
              <a:rPr lang="ar-SA" sz="3100" dirty="0" smtClean="0"/>
              <a:t>العمر الانتاجي</a:t>
            </a:r>
          </a:p>
        </p:txBody>
      </p:sp>
    </p:spTree>
    <p:extLst>
      <p:ext uri="{BB962C8B-B14F-4D97-AF65-F5344CB8AC3E}">
        <p14:creationId xmlns:p14="http://schemas.microsoft.com/office/powerpoint/2010/main" val="703255473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  <p:bldP spid="870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ChangeArrowheads="1"/>
          </p:cNvSpPr>
          <p:nvPr/>
        </p:nvSpPr>
        <p:spPr bwMode="auto">
          <a:xfrm>
            <a:off x="3096158" y="188640"/>
            <a:ext cx="32400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rtl="1">
              <a:tabLst>
                <a:tab pos="457200" algn="l"/>
              </a:tabLst>
            </a:pPr>
            <a:r>
              <a:rPr lang="ar-SA" sz="2400" b="1" dirty="0">
                <a:latin typeface="Arial" pitchFamily="34" charset="0"/>
                <a:cs typeface="Times New Roman" pitchFamily="18" charset="0"/>
              </a:rPr>
              <a:t>طريقة القسط </a:t>
            </a:r>
            <a:r>
              <a:rPr lang="ar-SA" sz="2400" b="1" dirty="0" smtClean="0">
                <a:latin typeface="Arial" pitchFamily="34" charset="0"/>
                <a:cs typeface="Times New Roman" pitchFamily="18" charset="0"/>
              </a:rPr>
              <a:t>الثابت</a:t>
            </a:r>
            <a:endParaRPr lang="en-US" sz="2400" dirty="0">
              <a:latin typeface="Arial" pitchFamily="34" charset="0"/>
            </a:endParaRPr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647750" y="864449"/>
            <a:ext cx="8136904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 rtl="1">
              <a:tabLst>
                <a:tab pos="1585913" algn="l"/>
              </a:tabLst>
            </a:pPr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القسط </a:t>
            </a:r>
            <a:r>
              <a:rPr lang="ar-SA" sz="2400" dirty="0">
                <a:latin typeface="Arial" pitchFamily="34" charset="0"/>
                <a:cs typeface="Times New Roman" pitchFamily="18" charset="0"/>
              </a:rPr>
              <a:t>السنوي </a:t>
            </a:r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للإندثار </a:t>
            </a:r>
            <a:r>
              <a:rPr lang="ar-SA" sz="2400" dirty="0">
                <a:latin typeface="Arial" pitchFamily="34" charset="0"/>
                <a:cs typeface="Times New Roman" pitchFamily="18" charset="0"/>
              </a:rPr>
              <a:t>= </a:t>
            </a:r>
            <a:r>
              <a:rPr lang="ar-SA" sz="2400" u="sng" dirty="0">
                <a:latin typeface="Arial" pitchFamily="34" charset="0"/>
                <a:cs typeface="Times New Roman" pitchFamily="18" charset="0"/>
              </a:rPr>
              <a:t>تكلفة </a:t>
            </a:r>
            <a:r>
              <a:rPr lang="ar-SA" sz="2400" u="sng" dirty="0" smtClean="0">
                <a:latin typeface="Arial" pitchFamily="34" charset="0"/>
                <a:cs typeface="Times New Roman" pitchFamily="18" charset="0"/>
              </a:rPr>
              <a:t>الموجود </a:t>
            </a:r>
            <a:r>
              <a:rPr lang="ar-SA" sz="2400" u="sng" dirty="0">
                <a:latin typeface="Arial" pitchFamily="34" charset="0"/>
                <a:cs typeface="Times New Roman" pitchFamily="18" charset="0"/>
              </a:rPr>
              <a:t>ــــ </a:t>
            </a:r>
            <a:r>
              <a:rPr lang="ar-SA" sz="2400" u="sng" dirty="0" smtClean="0">
                <a:latin typeface="Arial" pitchFamily="34" charset="0"/>
                <a:cs typeface="Times New Roman" pitchFamily="18" charset="0"/>
              </a:rPr>
              <a:t>قيمة الانقاض</a:t>
            </a:r>
            <a:endParaRPr lang="ar-SA" sz="2400" u="sng" dirty="0">
              <a:latin typeface="Arial" pitchFamily="34" charset="0"/>
              <a:cs typeface="Times New Roman" pitchFamily="18" charset="0"/>
            </a:endParaRPr>
          </a:p>
          <a:p>
            <a:pPr algn="just" rtl="1">
              <a:tabLst>
                <a:tab pos="1585913" algn="l"/>
              </a:tabLst>
            </a:pPr>
            <a:r>
              <a:rPr lang="ar-SA" sz="2400" dirty="0">
                <a:latin typeface="Arial" pitchFamily="34" charset="0"/>
              </a:rPr>
              <a:t> </a:t>
            </a:r>
            <a:r>
              <a:rPr lang="ar-SA" sz="2400" dirty="0" smtClean="0">
                <a:latin typeface="Arial" pitchFamily="34" charset="0"/>
              </a:rPr>
              <a:t>                               ا</a:t>
            </a:r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لعمر </a:t>
            </a:r>
            <a:r>
              <a:rPr lang="ar-SA" sz="2400" dirty="0">
                <a:latin typeface="Arial" pitchFamily="34" charset="0"/>
                <a:cs typeface="Times New Roman" pitchFamily="18" charset="0"/>
              </a:rPr>
              <a:t>الإنتاجي </a:t>
            </a:r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للموجود</a:t>
            </a:r>
            <a:endParaRPr lang="ar-SA" sz="2400" dirty="0">
              <a:latin typeface="Arial" pitchFamily="34" charset="0"/>
            </a:endParaRPr>
          </a:p>
          <a:p>
            <a:pPr algn="just" rtl="1">
              <a:tabLst>
                <a:tab pos="1585913" algn="l"/>
              </a:tabLst>
            </a:pPr>
            <a:r>
              <a:rPr lang="ar-SA" sz="2400" dirty="0" smtClean="0">
                <a:latin typeface="Arial" pitchFamily="34" charset="0"/>
              </a:rPr>
              <a:t>القسط </a:t>
            </a:r>
            <a:r>
              <a:rPr lang="ar-SA" sz="2400" dirty="0">
                <a:latin typeface="Arial" pitchFamily="34" charset="0"/>
              </a:rPr>
              <a:t>السنوي </a:t>
            </a:r>
            <a:r>
              <a:rPr lang="ar-SA" sz="2400" dirty="0" smtClean="0">
                <a:latin typeface="Arial" pitchFamily="34" charset="0"/>
              </a:rPr>
              <a:t>للإندثار </a:t>
            </a:r>
            <a:r>
              <a:rPr lang="ar-SA" sz="2400" dirty="0">
                <a:latin typeface="Arial" pitchFamily="34" charset="0"/>
              </a:rPr>
              <a:t>لو وجدت نسبة = (تكلفة </a:t>
            </a:r>
            <a:r>
              <a:rPr lang="ar-SA" sz="2400" dirty="0" smtClean="0">
                <a:latin typeface="Arial" pitchFamily="34" charset="0"/>
              </a:rPr>
              <a:t>الموجود </a:t>
            </a:r>
            <a:r>
              <a:rPr lang="ar-SA" sz="2400" dirty="0">
                <a:latin typeface="Arial" pitchFamily="34" charset="0"/>
              </a:rPr>
              <a:t>ـــــ </a:t>
            </a:r>
            <a:r>
              <a:rPr lang="ar-SA" sz="2400" dirty="0" smtClean="0">
                <a:latin typeface="Arial" pitchFamily="34" charset="0"/>
              </a:rPr>
              <a:t>قيمة الانقاض)</a:t>
            </a:r>
          </a:p>
          <a:p>
            <a:pPr algn="just" rtl="1">
              <a:tabLst>
                <a:tab pos="1585913" algn="l"/>
              </a:tabLst>
            </a:pPr>
            <a:r>
              <a:rPr lang="ar-SA" sz="2400" dirty="0" smtClean="0">
                <a:latin typeface="Arial" pitchFamily="34" charset="0"/>
              </a:rPr>
              <a:t> </a:t>
            </a:r>
            <a:r>
              <a:rPr lang="ar-SA" sz="2400" dirty="0">
                <a:latin typeface="Arial" pitchFamily="34" charset="0"/>
              </a:rPr>
              <a:t>× نسبة القسط </a:t>
            </a:r>
            <a:r>
              <a:rPr lang="ar-SA" sz="2400" dirty="0" smtClean="0">
                <a:latin typeface="Arial" pitchFamily="34" charset="0"/>
              </a:rPr>
              <a:t>الثابت</a:t>
            </a:r>
          </a:p>
          <a:p>
            <a:pPr algn="just" rtl="1">
              <a:tabLst>
                <a:tab pos="1585913" algn="l"/>
              </a:tabLst>
            </a:pPr>
            <a:r>
              <a:rPr lang="ar-SA" sz="2400" dirty="0" smtClean="0">
                <a:latin typeface="Arial" pitchFamily="34" charset="0"/>
              </a:rPr>
              <a:t> </a:t>
            </a:r>
          </a:p>
          <a:p>
            <a:pPr algn="just" rtl="1">
              <a:tabLst>
                <a:tab pos="1585913" algn="l"/>
              </a:tabLst>
            </a:pPr>
            <a:r>
              <a:rPr lang="ar-SA" sz="2400" dirty="0">
                <a:latin typeface="Arial" pitchFamily="34" charset="0"/>
              </a:rPr>
              <a:t>مزايا طريقة القسط الثابت :</a:t>
            </a:r>
          </a:p>
          <a:p>
            <a:pPr algn="just" rtl="1">
              <a:tabLst>
                <a:tab pos="1585913" algn="l"/>
              </a:tabLst>
            </a:pPr>
            <a:r>
              <a:rPr lang="ar-SA" sz="2400" dirty="0">
                <a:latin typeface="Arial" pitchFamily="34" charset="0"/>
              </a:rPr>
              <a:t>1/ سهولة حسابها </a:t>
            </a:r>
          </a:p>
          <a:p>
            <a:pPr algn="just" rtl="1">
              <a:tabLst>
                <a:tab pos="1585913" algn="l"/>
              </a:tabLst>
            </a:pPr>
            <a:r>
              <a:rPr lang="ar-SA" sz="2400" dirty="0">
                <a:latin typeface="Arial" pitchFamily="34" charset="0"/>
              </a:rPr>
              <a:t>2/ سهولة تبريرها حيث أن كل سنة من حياة </a:t>
            </a:r>
            <a:r>
              <a:rPr lang="ar-SA" sz="2400" dirty="0" smtClean="0">
                <a:latin typeface="Arial" pitchFamily="34" charset="0"/>
              </a:rPr>
              <a:t>الموجود </a:t>
            </a:r>
            <a:r>
              <a:rPr lang="ar-SA" sz="2400" dirty="0">
                <a:latin typeface="Arial" pitchFamily="34" charset="0"/>
              </a:rPr>
              <a:t>الإنتاجية تتحمل بجزء من تكلفة </a:t>
            </a:r>
            <a:r>
              <a:rPr lang="ar-SA" sz="2400" dirty="0" smtClean="0">
                <a:latin typeface="Arial" pitchFamily="34" charset="0"/>
              </a:rPr>
              <a:t>الموجود </a:t>
            </a:r>
            <a:endParaRPr lang="ar-SA" sz="2400" dirty="0">
              <a:latin typeface="Arial" pitchFamily="34" charset="0"/>
            </a:endParaRPr>
          </a:p>
          <a:p>
            <a:pPr algn="just" rtl="1">
              <a:tabLst>
                <a:tab pos="1585913" algn="l"/>
              </a:tabLst>
            </a:pPr>
            <a:r>
              <a:rPr lang="ar-SA" sz="2400" dirty="0">
                <a:latin typeface="Arial" pitchFamily="34" charset="0"/>
              </a:rPr>
              <a:t>عيوب طريقة القسط الثابت :</a:t>
            </a:r>
          </a:p>
          <a:p>
            <a:pPr algn="just" rtl="1">
              <a:tabLst>
                <a:tab pos="1585913" algn="l"/>
              </a:tabLst>
            </a:pPr>
            <a:r>
              <a:rPr lang="ar-SA" sz="2400" dirty="0" smtClean="0">
                <a:latin typeface="Arial" pitchFamily="34" charset="0"/>
              </a:rPr>
              <a:t>عدم </a:t>
            </a:r>
            <a:r>
              <a:rPr lang="ar-SA" sz="2400" dirty="0">
                <a:latin typeface="Arial" pitchFamily="34" charset="0"/>
              </a:rPr>
              <a:t>عدالتها حيث تعامل الوحدات المنتجة في بداية إستخدام </a:t>
            </a:r>
            <a:r>
              <a:rPr lang="ar-SA" sz="2400" dirty="0" smtClean="0">
                <a:latin typeface="Arial" pitchFamily="34" charset="0"/>
              </a:rPr>
              <a:t>الموجود </a:t>
            </a:r>
            <a:r>
              <a:rPr lang="ar-SA" sz="2400" dirty="0">
                <a:latin typeface="Arial" pitchFamily="34" charset="0"/>
              </a:rPr>
              <a:t>معاملة الوحدات المنتجة في نهاية مدة إستخدامها رغم أن في نهاية حياة </a:t>
            </a:r>
            <a:r>
              <a:rPr lang="ar-SA" sz="2400" dirty="0" smtClean="0">
                <a:latin typeface="Arial" pitchFamily="34" charset="0"/>
              </a:rPr>
              <a:t>الموجود </a:t>
            </a:r>
            <a:r>
              <a:rPr lang="ar-SA" sz="2400" dirty="0">
                <a:latin typeface="Arial" pitchFamily="34" charset="0"/>
              </a:rPr>
              <a:t>عادة ماتتعرض الوحدات المنتجة لزيادة التكاليف نتيجة لقلة كفاءة </a:t>
            </a:r>
            <a:r>
              <a:rPr lang="ar-SA" sz="2400" dirty="0" smtClean="0">
                <a:latin typeface="Arial" pitchFamily="34" charset="0"/>
              </a:rPr>
              <a:t>الموجود </a:t>
            </a:r>
            <a:r>
              <a:rPr lang="ar-SA" sz="2400" dirty="0">
                <a:latin typeface="Arial" pitchFamily="34" charset="0"/>
              </a:rPr>
              <a:t>وزيادة مصاريف صيانته </a:t>
            </a:r>
          </a:p>
        </p:txBody>
      </p:sp>
    </p:spTree>
    <p:extLst>
      <p:ext uri="{BB962C8B-B14F-4D97-AF65-F5344CB8AC3E}">
        <p14:creationId xmlns:p14="http://schemas.microsoft.com/office/powerpoint/2010/main" val="2264347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484336" y="260648"/>
            <a:ext cx="7992888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 rtl="1">
              <a:tabLst>
                <a:tab pos="1585913" algn="l"/>
              </a:tabLst>
            </a:pPr>
            <a:r>
              <a:rPr lang="ar-SA" sz="2400" b="1" dirty="0" smtClean="0">
                <a:latin typeface="Arial" pitchFamily="34" charset="0"/>
                <a:cs typeface="Times New Roman" pitchFamily="18" charset="0"/>
              </a:rPr>
              <a:t>طريقة مضاعف النسبة الثابتة</a:t>
            </a:r>
            <a:endParaRPr lang="en-US" sz="2400" dirty="0">
              <a:latin typeface="Arial" pitchFamily="34" charset="0"/>
            </a:endParaRPr>
          </a:p>
          <a:p>
            <a:pPr algn="r" rtl="1" eaLnBrk="0" hangingPunct="0">
              <a:tabLst>
                <a:tab pos="1585913" algn="l"/>
              </a:tabLst>
            </a:pPr>
            <a:r>
              <a:rPr lang="ar-SA" sz="2400" dirty="0">
                <a:latin typeface="Arial" pitchFamily="34" charset="0"/>
                <a:cs typeface="Times New Roman" pitchFamily="18" charset="0"/>
              </a:rPr>
              <a:t>  في ظل هذة الطريقة تضاعف نسبة القسط الثابت دون الأخذ بالإعتبار قيمة </a:t>
            </a:r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الانقاض </a:t>
            </a:r>
            <a:r>
              <a:rPr lang="ar-SA" sz="2400" dirty="0">
                <a:latin typeface="Arial" pitchFamily="34" charset="0"/>
                <a:cs typeface="Times New Roman" pitchFamily="18" charset="0"/>
              </a:rPr>
              <a:t>عند حساب النسبة </a:t>
            </a:r>
            <a:r>
              <a:rPr lang="ar-SA" sz="2400" dirty="0">
                <a:latin typeface="Arial" pitchFamily="34" charset="0"/>
              </a:rPr>
              <a:t> </a:t>
            </a:r>
          </a:p>
          <a:p>
            <a:pPr algn="r" rtl="1" eaLnBrk="0" hangingPunct="0">
              <a:tabLst>
                <a:tab pos="1585913" algn="l"/>
              </a:tabLst>
            </a:pPr>
            <a:r>
              <a:rPr lang="ar-SA" sz="2400" dirty="0" smtClean="0">
                <a:latin typeface="Arial" pitchFamily="34" charset="0"/>
                <a:cs typeface="Times New Roman" pitchFamily="18" charset="0"/>
              </a:rPr>
              <a:t>خطوات </a:t>
            </a:r>
            <a:r>
              <a:rPr lang="ar-SA" sz="2400" dirty="0">
                <a:latin typeface="Arial" pitchFamily="34" charset="0"/>
                <a:cs typeface="Times New Roman" pitchFamily="18" charset="0"/>
              </a:rPr>
              <a:t>حسابها :</a:t>
            </a:r>
            <a:endParaRPr lang="en-US" sz="2400" dirty="0">
              <a:latin typeface="Arial" pitchFamily="34" charset="0"/>
            </a:endParaRPr>
          </a:p>
          <a:p>
            <a:pPr algn="r" rtl="1" eaLnBrk="0" hangingPunct="0">
              <a:tabLst>
                <a:tab pos="1585913" algn="l"/>
              </a:tabLst>
            </a:pPr>
            <a:r>
              <a:rPr lang="ar-SA" sz="2400" dirty="0">
                <a:latin typeface="Arial" pitchFamily="34" charset="0"/>
              </a:rPr>
              <a:t> </a:t>
            </a:r>
            <a:r>
              <a:rPr lang="ar-SA" sz="2400" dirty="0" smtClean="0">
                <a:latin typeface="Arial" pitchFamily="34" charset="0"/>
              </a:rPr>
              <a:t>    1- معدل الاندثار </a:t>
            </a:r>
            <a:r>
              <a:rPr lang="ar-SA" sz="2400" dirty="0">
                <a:latin typeface="Arial" pitchFamily="34" charset="0"/>
              </a:rPr>
              <a:t>(نسبة </a:t>
            </a:r>
            <a:r>
              <a:rPr lang="ar-SA" sz="2400" dirty="0" smtClean="0">
                <a:latin typeface="Arial" pitchFamily="34" charset="0"/>
              </a:rPr>
              <a:t>الاندثار </a:t>
            </a:r>
            <a:r>
              <a:rPr lang="ar-SA" sz="2400" dirty="0">
                <a:latin typeface="Arial" pitchFamily="34" charset="0"/>
              </a:rPr>
              <a:t>) =   </a:t>
            </a:r>
            <a:r>
              <a:rPr lang="ar-SA" sz="2400" u="sng" dirty="0">
                <a:latin typeface="Arial" pitchFamily="34" charset="0"/>
              </a:rPr>
              <a:t>        1       </a:t>
            </a:r>
            <a:r>
              <a:rPr lang="ar-SA" sz="2400" dirty="0">
                <a:latin typeface="Arial" pitchFamily="34" charset="0"/>
              </a:rPr>
              <a:t>  × </a:t>
            </a:r>
            <a:r>
              <a:rPr lang="ar-SA" sz="2400" dirty="0" smtClean="0">
                <a:latin typeface="Arial" pitchFamily="34" charset="0"/>
              </a:rPr>
              <a:t>100%</a:t>
            </a:r>
            <a:endParaRPr lang="ar-SA" sz="2400" dirty="0">
              <a:latin typeface="Arial" pitchFamily="34" charset="0"/>
            </a:endParaRPr>
          </a:p>
          <a:p>
            <a:pPr algn="just" rtl="1" eaLnBrk="0" hangingPunct="0">
              <a:tabLst>
                <a:tab pos="1585913" algn="l"/>
              </a:tabLst>
            </a:pPr>
            <a:r>
              <a:rPr lang="ar-SA" sz="2400" dirty="0">
                <a:latin typeface="Arial" pitchFamily="34" charset="0"/>
              </a:rPr>
              <a:t>                                           </a:t>
            </a:r>
            <a:r>
              <a:rPr lang="ar-SA" sz="2400" dirty="0" smtClean="0">
                <a:latin typeface="Arial" pitchFamily="34" charset="0"/>
              </a:rPr>
              <a:t>    العمر </a:t>
            </a:r>
            <a:r>
              <a:rPr lang="ar-SA" sz="2400" dirty="0">
                <a:latin typeface="Arial" pitchFamily="34" charset="0"/>
              </a:rPr>
              <a:t>الإنتاجي </a:t>
            </a:r>
          </a:p>
          <a:p>
            <a:pPr algn="r" rtl="1" eaLnBrk="0" hangingPunct="0">
              <a:tabLst>
                <a:tab pos="1585913" algn="l"/>
              </a:tabLst>
            </a:pPr>
            <a:r>
              <a:rPr lang="ar-SA" sz="2400" dirty="0">
                <a:latin typeface="Arial" pitchFamily="34" charset="0"/>
              </a:rPr>
              <a:t>   </a:t>
            </a:r>
            <a:endParaRPr lang="ar-SA" sz="2400" dirty="0" smtClean="0">
              <a:latin typeface="Arial" pitchFamily="34" charset="0"/>
            </a:endParaRPr>
          </a:p>
          <a:p>
            <a:pPr algn="r" rtl="1" eaLnBrk="0" hangingPunct="0">
              <a:tabLst>
                <a:tab pos="1585913" algn="l"/>
              </a:tabLst>
            </a:pPr>
            <a:r>
              <a:rPr lang="ar-SA" sz="2400" dirty="0">
                <a:latin typeface="Arial" pitchFamily="34" charset="0"/>
              </a:rPr>
              <a:t> </a:t>
            </a:r>
            <a:r>
              <a:rPr lang="ar-SA" sz="2400" dirty="0" smtClean="0">
                <a:latin typeface="Arial" pitchFamily="34" charset="0"/>
              </a:rPr>
              <a:t>   2- مضاعف النسبة الثابتة = </a:t>
            </a:r>
            <a:r>
              <a:rPr lang="ar-SA" sz="2400" dirty="0">
                <a:latin typeface="Arial" pitchFamily="34" charset="0"/>
              </a:rPr>
              <a:t>معدل </a:t>
            </a:r>
            <a:r>
              <a:rPr lang="ar-SA" sz="2400" dirty="0" smtClean="0">
                <a:latin typeface="Arial" pitchFamily="34" charset="0"/>
              </a:rPr>
              <a:t>الإندثار </a:t>
            </a:r>
            <a:r>
              <a:rPr lang="ar-SA" sz="2400" dirty="0">
                <a:latin typeface="Arial" pitchFamily="34" charset="0"/>
              </a:rPr>
              <a:t>× 2 </a:t>
            </a:r>
          </a:p>
          <a:p>
            <a:pPr algn="r" rtl="1" eaLnBrk="0" hangingPunct="0">
              <a:tabLst>
                <a:tab pos="1585913" algn="l"/>
              </a:tabLst>
            </a:pPr>
            <a:endParaRPr lang="ar-SA" sz="2400" dirty="0">
              <a:latin typeface="Arial" pitchFamily="34" charset="0"/>
            </a:endParaRPr>
          </a:p>
          <a:p>
            <a:pPr algn="r" rtl="1" eaLnBrk="0" hangingPunct="0">
              <a:tabLst>
                <a:tab pos="1585913" algn="l"/>
              </a:tabLst>
            </a:pPr>
            <a:r>
              <a:rPr lang="ar-SA" sz="2400" dirty="0">
                <a:latin typeface="Arial" pitchFamily="34" charset="0"/>
              </a:rPr>
              <a:t>    </a:t>
            </a:r>
            <a:r>
              <a:rPr lang="ar-SA" sz="2400" dirty="0" smtClean="0">
                <a:latin typeface="Arial" pitchFamily="34" charset="0"/>
              </a:rPr>
              <a:t>3- قسط الإندثارالسنوي = (كلفة الموجود ــ مخصص اندثار المتراكم) </a:t>
            </a:r>
            <a:r>
              <a:rPr lang="ar-SA" sz="2400" dirty="0">
                <a:latin typeface="Arial" pitchFamily="34" charset="0"/>
              </a:rPr>
              <a:t>× </a:t>
            </a:r>
            <a:r>
              <a:rPr lang="ar-SA" sz="2400" dirty="0" smtClean="0">
                <a:latin typeface="Arial" pitchFamily="34" charset="0"/>
              </a:rPr>
              <a:t>      مضاعف النسبة الثابتة</a:t>
            </a:r>
          </a:p>
          <a:p>
            <a:pPr algn="r" rtl="1" eaLnBrk="0" hangingPunct="0">
              <a:tabLst>
                <a:tab pos="1585913" algn="l"/>
              </a:tabLst>
            </a:pPr>
            <a:r>
              <a:rPr lang="ar-SA" sz="2400" dirty="0">
                <a:latin typeface="Arial" pitchFamily="34" charset="0"/>
              </a:rPr>
              <a:t> </a:t>
            </a:r>
            <a:endParaRPr lang="ar-SA" sz="2400" dirty="0" smtClean="0">
              <a:latin typeface="Arial" pitchFamily="34" charset="0"/>
            </a:endParaRPr>
          </a:p>
          <a:p>
            <a:pPr algn="r" rtl="1" eaLnBrk="0" hangingPunct="0">
              <a:tabLst>
                <a:tab pos="1585913" algn="l"/>
              </a:tabLst>
            </a:pPr>
            <a:r>
              <a:rPr lang="ar-SA" sz="2400" dirty="0" smtClean="0">
                <a:latin typeface="Arial" pitchFamily="34" charset="0"/>
              </a:rPr>
              <a:t>ومن مزايا </a:t>
            </a:r>
            <a:r>
              <a:rPr lang="ar-SA" sz="2400" dirty="0">
                <a:latin typeface="Arial" pitchFamily="34" charset="0"/>
              </a:rPr>
              <a:t>طريقة </a:t>
            </a:r>
            <a:r>
              <a:rPr lang="ar-SA" sz="2400" dirty="0" smtClean="0">
                <a:latin typeface="Arial" pitchFamily="34" charset="0"/>
              </a:rPr>
              <a:t>ضعف النسبة الثابتة هوتلافي </a:t>
            </a:r>
            <a:r>
              <a:rPr lang="ar-SA" sz="2400" dirty="0">
                <a:latin typeface="Arial" pitchFamily="34" charset="0"/>
              </a:rPr>
              <a:t>بعض عيوب طريقة القسط الثابت من خلال أن </a:t>
            </a:r>
            <a:r>
              <a:rPr lang="ar-SA" sz="2400" dirty="0" smtClean="0">
                <a:latin typeface="Arial" pitchFamily="34" charset="0"/>
              </a:rPr>
              <a:t>مصروف الإندثار </a:t>
            </a:r>
            <a:r>
              <a:rPr lang="ar-SA" sz="2400" dirty="0">
                <a:latin typeface="Arial" pitchFamily="34" charset="0"/>
              </a:rPr>
              <a:t>ينخفض كلما زاد العمر الإنتاجي </a:t>
            </a:r>
            <a:r>
              <a:rPr lang="ar-SA" sz="2400" dirty="0" smtClean="0">
                <a:latin typeface="Arial" pitchFamily="34" charset="0"/>
              </a:rPr>
              <a:t>للموجود </a:t>
            </a:r>
            <a:r>
              <a:rPr lang="ar-SA" sz="2400" dirty="0">
                <a:latin typeface="Arial" pitchFamily="34" charset="0"/>
              </a:rPr>
              <a:t>.</a:t>
            </a:r>
          </a:p>
          <a:p>
            <a:pPr algn="r" rtl="1" eaLnBrk="0" hangingPunct="0">
              <a:tabLst>
                <a:tab pos="1585913" algn="l"/>
              </a:tabLst>
            </a:pPr>
            <a:endParaRPr lang="ar-SA" sz="2400" dirty="0" smtClean="0">
              <a:latin typeface="Arial" pitchFamily="34" charset="0"/>
            </a:endParaRPr>
          </a:p>
          <a:p>
            <a:pPr algn="r" rtl="1" eaLnBrk="0" hangingPunct="0">
              <a:tabLst>
                <a:tab pos="1585913" algn="l"/>
              </a:tabLst>
            </a:pPr>
            <a:r>
              <a:rPr lang="ar-SA" sz="2400" dirty="0" smtClean="0">
                <a:latin typeface="Arial" pitchFamily="34" charset="0"/>
              </a:rPr>
              <a:t>   </a:t>
            </a:r>
            <a:endParaRPr lang="ar-SA" sz="2400" dirty="0">
              <a:latin typeface="Arial" pitchFamily="34" charset="0"/>
            </a:endParaRPr>
          </a:p>
          <a:p>
            <a:pPr algn="r" rtl="1" eaLnBrk="0" hangingPunct="0">
              <a:tabLst>
                <a:tab pos="1585913" algn="l"/>
              </a:tabLst>
            </a:pPr>
            <a:r>
              <a:rPr lang="ar-SA" sz="2400" dirty="0">
                <a:latin typeface="Arial" pitchFamily="34" charset="0"/>
              </a:rPr>
              <a:t> </a:t>
            </a:r>
            <a:endParaRPr lang="en-US" sz="2400" dirty="0">
              <a:latin typeface="Arial" pitchFamily="34" charset="0"/>
            </a:endParaRPr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0" y="4451757"/>
            <a:ext cx="914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tabLst>
                <a:tab pos="1585913" algn="l"/>
              </a:tabLst>
            </a:pPr>
            <a:r>
              <a:rPr lang="ar-SA" sz="1200" dirty="0">
                <a:latin typeface="Arial" pitchFamily="34" charset="0"/>
                <a:cs typeface="Times New Roman" pitchFamily="18" charset="0"/>
              </a:rPr>
              <a:t>       </a:t>
            </a:r>
            <a:endParaRPr lang="ar-SA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731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251521" y="548680"/>
            <a:ext cx="856895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 rtl="1"/>
            <a:r>
              <a:rPr lang="ar-SA" sz="2400" b="1" dirty="0" smtClean="0">
                <a:latin typeface="Arial" pitchFamily="34" charset="0"/>
              </a:rPr>
              <a:t>طريقة </a:t>
            </a:r>
            <a:r>
              <a:rPr lang="ar-SA" sz="2400" b="1" dirty="0">
                <a:latin typeface="Arial" pitchFamily="34" charset="0"/>
              </a:rPr>
              <a:t>مجموع أرقام </a:t>
            </a:r>
            <a:r>
              <a:rPr lang="ar-SA" sz="2400" b="1" dirty="0" smtClean="0">
                <a:latin typeface="Arial" pitchFamily="34" charset="0"/>
              </a:rPr>
              <a:t>السنين</a:t>
            </a:r>
          </a:p>
          <a:p>
            <a:pPr algn="just" rtl="1"/>
            <a:r>
              <a:rPr lang="ar-SA" sz="2400" b="1" dirty="0" smtClean="0">
                <a:latin typeface="Arial" pitchFamily="34" charset="0"/>
              </a:rPr>
              <a:t> </a:t>
            </a:r>
            <a:r>
              <a:rPr lang="ar-SA" sz="2400" dirty="0" smtClean="0">
                <a:latin typeface="Arial" pitchFamily="34" charset="0"/>
              </a:rPr>
              <a:t>هي </a:t>
            </a:r>
            <a:r>
              <a:rPr lang="ar-SA" sz="2400" dirty="0">
                <a:latin typeface="Arial" pitchFamily="34" charset="0"/>
              </a:rPr>
              <a:t>طريقة تحمل الإنتاج في السنوات الاولى من حياة </a:t>
            </a:r>
            <a:r>
              <a:rPr lang="ar-SA" sz="2400" dirty="0" smtClean="0">
                <a:latin typeface="Arial" pitchFamily="34" charset="0"/>
              </a:rPr>
              <a:t>الموجود </a:t>
            </a:r>
            <a:r>
              <a:rPr lang="ar-SA" sz="2400" dirty="0">
                <a:latin typeface="Arial" pitchFamily="34" charset="0"/>
              </a:rPr>
              <a:t>بنصيب أكبر من التكلفة التي تتحملها السنوات الاخيرة</a:t>
            </a:r>
            <a:r>
              <a:rPr lang="ar-SA" sz="2400" dirty="0" smtClean="0">
                <a:latin typeface="Arial" pitchFamily="34" charset="0"/>
              </a:rPr>
              <a:t>.</a:t>
            </a:r>
            <a:endParaRPr lang="en-US" sz="2400" dirty="0">
              <a:latin typeface="Arial" pitchFamily="34" charset="0"/>
            </a:endParaRPr>
          </a:p>
          <a:p>
            <a:pPr algn="just" rtl="1"/>
            <a:r>
              <a:rPr lang="ar-SA" sz="2400" dirty="0">
                <a:latin typeface="Arial" pitchFamily="34" charset="0"/>
              </a:rPr>
              <a:t>خطوات حسابها :</a:t>
            </a:r>
            <a:endParaRPr lang="en-US" sz="2400" dirty="0">
              <a:latin typeface="Arial" pitchFamily="34" charset="0"/>
            </a:endParaRPr>
          </a:p>
          <a:p>
            <a:pPr algn="just" rtl="1"/>
            <a:r>
              <a:rPr lang="ar-SA" sz="2400" dirty="0">
                <a:latin typeface="Arial" pitchFamily="34" charset="0"/>
              </a:rPr>
              <a:t> </a:t>
            </a:r>
            <a:r>
              <a:rPr lang="ar-SA" sz="2400" dirty="0" smtClean="0">
                <a:latin typeface="Arial" pitchFamily="34" charset="0"/>
              </a:rPr>
              <a:t>1- نحسب </a:t>
            </a:r>
            <a:r>
              <a:rPr lang="ar-SA" sz="2400" dirty="0">
                <a:latin typeface="Arial" pitchFamily="34" charset="0"/>
              </a:rPr>
              <a:t>مجموع أرقام السنوات لحياة </a:t>
            </a:r>
            <a:r>
              <a:rPr lang="ar-SA" sz="2400" dirty="0" smtClean="0">
                <a:latin typeface="Arial" pitchFamily="34" charset="0"/>
              </a:rPr>
              <a:t>الموجود </a:t>
            </a:r>
            <a:r>
              <a:rPr lang="ar-SA" sz="2400" dirty="0">
                <a:latin typeface="Arial" pitchFamily="34" charset="0"/>
              </a:rPr>
              <a:t>ليمثل مقام الكسر </a:t>
            </a:r>
            <a:endParaRPr lang="en-US" sz="2400" dirty="0">
              <a:latin typeface="Arial" pitchFamily="34" charset="0"/>
            </a:endParaRPr>
          </a:p>
          <a:p>
            <a:pPr algn="just" rtl="1"/>
            <a:r>
              <a:rPr lang="ar-SA" sz="2400" dirty="0">
                <a:latin typeface="Arial" pitchFamily="34" charset="0"/>
              </a:rPr>
              <a:t> </a:t>
            </a:r>
            <a:r>
              <a:rPr lang="ar-SA" sz="2400" dirty="0" smtClean="0">
                <a:latin typeface="Arial" pitchFamily="34" charset="0"/>
              </a:rPr>
              <a:t>2- بسط </a:t>
            </a:r>
            <a:r>
              <a:rPr lang="ar-SA" sz="2400" dirty="0">
                <a:latin typeface="Arial" pitchFamily="34" charset="0"/>
              </a:rPr>
              <a:t>الكسر يكون حسب النسبة المراد حساب </a:t>
            </a:r>
            <a:r>
              <a:rPr lang="ar-SA" sz="2400" dirty="0" smtClean="0">
                <a:latin typeface="Arial" pitchFamily="34" charset="0"/>
              </a:rPr>
              <a:t>إندثار الموجود </a:t>
            </a:r>
            <a:r>
              <a:rPr lang="ar-SA" sz="2400" dirty="0">
                <a:latin typeface="Arial" pitchFamily="34" charset="0"/>
              </a:rPr>
              <a:t>عنها </a:t>
            </a:r>
            <a:endParaRPr lang="en-US" sz="2400" dirty="0">
              <a:latin typeface="Arial" pitchFamily="34" charset="0"/>
            </a:endParaRPr>
          </a:p>
          <a:p>
            <a:pPr algn="just" rtl="1"/>
            <a:r>
              <a:rPr lang="ar-SA" sz="2400" dirty="0">
                <a:latin typeface="Arial" pitchFamily="34" charset="0"/>
              </a:rPr>
              <a:t> </a:t>
            </a:r>
            <a:r>
              <a:rPr lang="ar-SA" sz="2400" dirty="0" smtClean="0">
                <a:latin typeface="Arial" pitchFamily="34" charset="0"/>
              </a:rPr>
              <a:t>3- قسط الإندثار </a:t>
            </a:r>
            <a:r>
              <a:rPr lang="ar-SA" sz="2400" dirty="0">
                <a:latin typeface="Arial" pitchFamily="34" charset="0"/>
              </a:rPr>
              <a:t>للسنة = </a:t>
            </a:r>
            <a:r>
              <a:rPr lang="ar-SA" sz="2400" dirty="0" smtClean="0">
                <a:latin typeface="Arial" pitchFamily="34" charset="0"/>
              </a:rPr>
              <a:t>(كلفة الموجود </a:t>
            </a:r>
            <a:r>
              <a:rPr lang="ar-SA" sz="2400" dirty="0">
                <a:latin typeface="Arial" pitchFamily="34" charset="0"/>
              </a:rPr>
              <a:t>– </a:t>
            </a:r>
            <a:r>
              <a:rPr lang="ar-SA" sz="2400" dirty="0" smtClean="0">
                <a:latin typeface="Arial" pitchFamily="34" charset="0"/>
              </a:rPr>
              <a:t>قيمة الانقاض) </a:t>
            </a:r>
            <a:r>
              <a:rPr lang="ar-SA" sz="2400" dirty="0">
                <a:latin typeface="Arial" pitchFamily="34" charset="0"/>
              </a:rPr>
              <a:t>× الكسر لنسبة المراد حساب </a:t>
            </a:r>
            <a:r>
              <a:rPr lang="ar-SA" sz="2400" dirty="0" smtClean="0">
                <a:latin typeface="Arial" pitchFamily="34" charset="0"/>
              </a:rPr>
              <a:t>الإندثار </a:t>
            </a:r>
            <a:r>
              <a:rPr lang="ar-SA" sz="2400" dirty="0">
                <a:latin typeface="Arial" pitchFamily="34" charset="0"/>
              </a:rPr>
              <a:t>عنها </a:t>
            </a:r>
            <a:endParaRPr lang="en-US" sz="2400" dirty="0">
              <a:latin typeface="Arial" pitchFamily="34" charset="0"/>
            </a:endParaRPr>
          </a:p>
          <a:p>
            <a:pPr algn="just" rtl="1" eaLnBrk="0" hangingPunct="0"/>
            <a:endParaRPr lang="en-US" sz="24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942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849</TotalTime>
  <Words>733</Words>
  <Application>Microsoft Office PowerPoint</Application>
  <PresentationFormat>On-screen Show (4:3)</PresentationFormat>
  <Paragraphs>74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محاضرات مادة المحاسبة المتوسطة لطلبة المرحلة الثانية  قسم المحاسبة  الفصل الثامن: الموجودات الثابتة(3)</vt:lpstr>
      <vt:lpstr> اندثار الموجودات الثابتة</vt:lpstr>
      <vt:lpstr>العوامل المحددة لحساب الاندثار</vt:lpstr>
      <vt:lpstr>أساس حساب الاندثار</vt:lpstr>
      <vt:lpstr>العمر الإنتاجي للموجود</vt:lpstr>
      <vt:lpstr>طرق حساب الاندثار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تطوير القاعدة المحاسبية العراقية "1" على وفق متطلبات معيار الإبلاغ المالي الدولي  15 IFRS " الإيرادات من العقود من الزبائن" Develop the Iraqi Accounting Rule 1 According to the requirements of International Financial Reporting Standards IFRS 15 "Revenues from Contracts with Customers"</dc:title>
  <dc:creator>win7</dc:creator>
  <cp:lastModifiedBy>Dr. Bushra</cp:lastModifiedBy>
  <cp:revision>77</cp:revision>
  <dcterms:created xsi:type="dcterms:W3CDTF">2017-11-24T16:34:00Z</dcterms:created>
  <dcterms:modified xsi:type="dcterms:W3CDTF">2019-04-02T15:38:13Z</dcterms:modified>
</cp:coreProperties>
</file>