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0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D4AC-45D6-4D38-B6CA-43D92B0192BD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7481-EF57-4E95-91E8-E72AC31C53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525FF7E-FFA8-48B7-9091-8A1E3C81D04B}" type="slidenum">
              <a:rPr lang="ar-SA" altLang="en-US" smtClean="0">
                <a:cs typeface="Arial" pitchFamily="34" charset="0"/>
              </a:rPr>
              <a:pPr/>
              <a:t>11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4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6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8872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115000"/>
              </a:lnSpc>
            </a:pP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مادة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المتوسطة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لطلبة المرحلة الثا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المحاسبة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الثامن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الموجودات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الثابتة(3)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656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.د. بشرى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خضير الطائي</a:t>
            </a:r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بغداد </a:t>
            </a: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الإدارة والاقتصاد – قسم المحاسبة</a:t>
            </a:r>
          </a:p>
          <a:p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676495" y="949369"/>
            <a:ext cx="812756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1"/>
            <a:r>
              <a:rPr lang="ar-SA" sz="2400" b="1" dirty="0" smtClean="0">
                <a:latin typeface="Arial" pitchFamily="34" charset="0"/>
                <a:cs typeface="Times New Roman" pitchFamily="18" charset="0"/>
              </a:rPr>
              <a:t>      طريقة </a:t>
            </a:r>
            <a:r>
              <a:rPr lang="ar-SA" sz="2400" b="1" dirty="0">
                <a:latin typeface="Arial" pitchFamily="34" charset="0"/>
                <a:cs typeface="Times New Roman" pitchFamily="18" charset="0"/>
              </a:rPr>
              <a:t>وحدات </a:t>
            </a:r>
            <a:r>
              <a:rPr lang="ar-SA" sz="2400" b="1" dirty="0" smtClean="0">
                <a:latin typeface="Arial" pitchFamily="34" charset="0"/>
                <a:cs typeface="Times New Roman" pitchFamily="18" charset="0"/>
              </a:rPr>
              <a:t>الإنتاج ( النشاط) </a:t>
            </a:r>
          </a:p>
          <a:p>
            <a:pPr algn="r" rtl="1"/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خطوات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حسابها :</a:t>
            </a:r>
            <a:endParaRPr lang="en-US" sz="2400" dirty="0">
              <a:latin typeface="Arial" pitchFamily="34" charset="0"/>
            </a:endParaRPr>
          </a:p>
          <a:p>
            <a:pPr algn="r" rtl="1" eaLnBrk="0" hangingPunct="0"/>
            <a:r>
              <a:rPr lang="ar-SA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1- معرفة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معيار وحدة الإنتاج </a:t>
            </a:r>
            <a:endParaRPr lang="en-US" sz="2400" dirty="0">
              <a:latin typeface="Arial" pitchFamily="34" charset="0"/>
            </a:endParaRPr>
          </a:p>
          <a:p>
            <a:pPr algn="r" rtl="1" eaLnBrk="0" hangingPunct="0"/>
            <a:r>
              <a:rPr lang="ar-SA" sz="2400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2- تقدير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الطاقة المتوقع الحصول عليها من الاصل طيلة إستخدامه </a:t>
            </a:r>
            <a:endParaRPr lang="ar-SA" sz="2400" dirty="0" smtClean="0">
              <a:latin typeface="Arial" pitchFamily="34" charset="0"/>
            </a:endParaRPr>
          </a:p>
          <a:p>
            <a:pPr algn="r" rtl="1" eaLnBrk="0" hangingPunct="0"/>
            <a:r>
              <a:rPr lang="ar-SA" sz="2400" dirty="0">
                <a:latin typeface="Arial" pitchFamily="34" charset="0"/>
                <a:cs typeface="Times New Roman" pitchFamily="18" charset="0"/>
              </a:rPr>
              <a:t> </a:t>
            </a:r>
            <a:endParaRPr lang="ar-SA" sz="2400" dirty="0" smtClean="0">
              <a:latin typeface="Arial" pitchFamily="34" charset="0"/>
              <a:cs typeface="Times New Roman" pitchFamily="18" charset="0"/>
            </a:endParaRPr>
          </a:p>
          <a:p>
            <a:pPr algn="r" rtl="1" eaLnBrk="0" hangingPunct="0"/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3- حساب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معامل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الإندثار=         تكلفة الموجود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ــــ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قيمة الانقاض</a:t>
            </a:r>
            <a:endParaRPr lang="en-US" sz="2400" dirty="0">
              <a:latin typeface="Arial" pitchFamily="34" charset="0"/>
            </a:endParaRPr>
          </a:p>
          <a:p>
            <a:pPr algn="r" rtl="1" eaLnBrk="0" hangingPunct="0"/>
            <a:r>
              <a:rPr lang="ar-SA" sz="2400" dirty="0">
                <a:latin typeface="Arial" pitchFamily="34" charset="0"/>
                <a:cs typeface="Times New Roman" pitchFamily="18" charset="0"/>
              </a:rPr>
              <a:t>                                  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وحدات الإنتاج المقدرة طيلة إستخدام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الموجود </a:t>
            </a:r>
            <a:endParaRPr lang="ar-SA" sz="2400" dirty="0">
              <a:latin typeface="Arial" pitchFamily="34" charset="0"/>
              <a:cs typeface="Times New Roman" pitchFamily="18" charset="0"/>
            </a:endParaRPr>
          </a:p>
          <a:p>
            <a:pPr algn="r" rtl="1" eaLnBrk="0" hangingPunct="0"/>
            <a:endParaRPr lang="ar-SA" sz="2400" dirty="0">
              <a:latin typeface="Arial" pitchFamily="34" charset="0"/>
              <a:cs typeface="Times New Roman" pitchFamily="18" charset="0"/>
            </a:endParaRPr>
          </a:p>
          <a:p>
            <a:pPr algn="r" rtl="1" eaLnBrk="0" hangingPunct="0"/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4- قسط الإندثار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في سنة معينة = معامل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الإندثار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×وحدات الإنتاج الفعلية لنفس السنة </a:t>
            </a:r>
            <a:endParaRPr lang="en-US" sz="2400" dirty="0">
              <a:latin typeface="Arial" pitchFamily="34" charset="0"/>
            </a:endParaRPr>
          </a:p>
          <a:p>
            <a:pPr eaLnBrk="0" hangingPunct="0"/>
            <a:endParaRPr lang="en-US" sz="2400" dirty="0">
              <a:latin typeface="Arial" pitchFamily="34" charset="0"/>
            </a:endParaRPr>
          </a:p>
          <a:p>
            <a:pPr algn="r" rtl="1" eaLnBrk="0" hangingPunct="0"/>
            <a:endParaRPr lang="en-US" sz="2400" dirty="0">
              <a:latin typeface="Arial" pitchFamily="34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3583929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 rtl="1" eaLnBrk="0" hangingPunct="0"/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    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1835696" y="3212976"/>
            <a:ext cx="4033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63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983C8CC-DE68-4C95-B527-BA200FC7656F}" type="slidenum">
              <a:rPr lang="ar-SA" altLang="en-US" sz="1200" smtClean="0">
                <a:solidFill>
                  <a:schemeClr val="bg1"/>
                </a:solidFill>
              </a:rPr>
              <a:pPr/>
              <a:t>11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251520" y="2276872"/>
            <a:ext cx="821494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en-US" sz="4800" b="1" dirty="0">
                <a:solidFill>
                  <a:srgbClr val="C00000"/>
                </a:solidFill>
              </a:rPr>
              <a:t>مع تمنياتي </a:t>
            </a:r>
            <a:endParaRPr lang="ar-SA" alt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ar-SA" altLang="en-US" sz="4800" b="1" dirty="0" smtClean="0">
                <a:solidFill>
                  <a:srgbClr val="C00000"/>
                </a:solidFill>
              </a:rPr>
              <a:t>للجميع </a:t>
            </a:r>
            <a:r>
              <a:rPr lang="ar-SA" altLang="en-US" sz="4800" b="1" dirty="0">
                <a:solidFill>
                  <a:srgbClr val="C00000"/>
                </a:solidFill>
              </a:rPr>
              <a:t>بالنجاح والتوفيق</a:t>
            </a:r>
          </a:p>
        </p:txBody>
      </p:sp>
    </p:spTree>
    <p:extLst>
      <p:ext uri="{BB962C8B-B14F-4D97-AF65-F5344CB8AC3E}">
        <p14:creationId xmlns:p14="http://schemas.microsoft.com/office/powerpoint/2010/main" val="38761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chemeClr val="folHlink"/>
                </a:solidFill>
              </a:rPr>
              <a:t> اندثار الموجودات الثابتة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34400" cy="4530725"/>
          </a:xfrm>
        </p:spPr>
        <p:txBody>
          <a:bodyPr>
            <a:normAutofit fontScale="92500" lnSpcReduction="10000"/>
          </a:bodyPr>
          <a:lstStyle/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EG" sz="3400" b="1" dirty="0" smtClean="0">
                <a:solidFill>
                  <a:srgbClr val="FF3300"/>
                </a:solidFill>
              </a:rPr>
              <a:t>-</a:t>
            </a:r>
            <a:r>
              <a:rPr lang="ar-SA" sz="3400" dirty="0" smtClean="0"/>
              <a:t> يعتبر </a:t>
            </a:r>
            <a:r>
              <a:rPr lang="ar-SA" sz="3400" dirty="0" smtClean="0"/>
              <a:t>الاندثار </a:t>
            </a:r>
            <a:r>
              <a:rPr lang="ar-SA" sz="3400" dirty="0" smtClean="0"/>
              <a:t>من وجهة النظر المحاسبية عملية تخصيص أو توزيع التكلفة الأصلية </a:t>
            </a:r>
            <a:r>
              <a:rPr lang="ar-SA" sz="3400" dirty="0" smtClean="0"/>
              <a:t>للموجود </a:t>
            </a:r>
            <a:r>
              <a:rPr lang="ar-SA" sz="3400" dirty="0" smtClean="0"/>
              <a:t>الثابت </a:t>
            </a:r>
            <a:r>
              <a:rPr lang="ar-SA" sz="3400" dirty="0" smtClean="0"/>
              <a:t>القابل للإندثار </a:t>
            </a:r>
            <a:r>
              <a:rPr lang="ar-SA" sz="3400" dirty="0" smtClean="0"/>
              <a:t>بطريقة منطقية أو منظمة علي الفترات المحاسبية المتوقع أن تستفيد من حيازة واستخدام ذلك </a:t>
            </a:r>
            <a:r>
              <a:rPr lang="ar-SA" sz="3400" dirty="0" smtClean="0"/>
              <a:t>الأندثار.</a:t>
            </a:r>
            <a:endParaRPr lang="ar-SA" sz="3400" dirty="0" smtClean="0"/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- تعتبر تكلفة </a:t>
            </a:r>
            <a:r>
              <a:rPr lang="ar-SA" sz="3400" dirty="0" smtClean="0"/>
              <a:t>الأندثار </a:t>
            </a:r>
            <a:r>
              <a:rPr lang="ar-SA" sz="3400" dirty="0" smtClean="0"/>
              <a:t>الثابت بمثابة مستودع من الخدمات المستقبلية المتوقعة من </a:t>
            </a:r>
            <a:r>
              <a:rPr lang="ar-SA" sz="3400" dirty="0" smtClean="0"/>
              <a:t>الأندثار </a:t>
            </a:r>
            <a:r>
              <a:rPr lang="ar-SA" sz="3400" dirty="0" smtClean="0"/>
              <a:t>في تاريخ اقتنائه، ومن ثم تعتبر بمثابة تكلفة غير مستنفدة للخدمات المتوقعة من </a:t>
            </a:r>
            <a:r>
              <a:rPr lang="ar-SA" sz="3400" dirty="0" smtClean="0"/>
              <a:t>الأندثار.</a:t>
            </a:r>
            <a:endParaRPr lang="ar-SA" sz="3400" dirty="0" smtClean="0"/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 - يمثل </a:t>
            </a:r>
            <a:r>
              <a:rPr lang="ar-SA" sz="3400" dirty="0" smtClean="0"/>
              <a:t>الإندثار </a:t>
            </a:r>
            <a:r>
              <a:rPr lang="ar-SA" sz="3400" dirty="0" smtClean="0"/>
              <a:t>استنفادا لجزء من تكلفة </a:t>
            </a:r>
            <a:r>
              <a:rPr lang="ar-SA" sz="3400" dirty="0" smtClean="0"/>
              <a:t>الأندثار </a:t>
            </a:r>
            <a:r>
              <a:rPr lang="ar-SA" sz="3400" dirty="0" smtClean="0"/>
              <a:t>في سبيل الحصول علي الإيراد، ومن ثم يرتبط بالقياس الدوري لنتائج الأعمال والحاجة لإجراء المقابلة بين الإيرادات والمصروفات التي تخص كل فترة محاسبية.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0895138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chemeClr val="folHlink"/>
                </a:solidFill>
              </a:rPr>
              <a:t>العوامل المحددة لحساب </a:t>
            </a:r>
            <a:r>
              <a:rPr lang="ar-SA" sz="4000" b="1" dirty="0" smtClean="0">
                <a:solidFill>
                  <a:schemeClr val="folHlink"/>
                </a:solidFill>
              </a:rPr>
              <a:t>الاندثار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530725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ar-EG" sz="3400" b="1" dirty="0" smtClean="0">
                <a:solidFill>
                  <a:srgbClr val="FF3300"/>
                </a:solidFill>
              </a:rPr>
              <a:t>-</a:t>
            </a:r>
            <a:r>
              <a:rPr lang="ar-SA" sz="3400" dirty="0" smtClean="0"/>
              <a:t> توجد ثلاثة عوامل يجب أن تؤخذ في الاعتبار عند حساب </a:t>
            </a:r>
            <a:r>
              <a:rPr lang="ar-SA" sz="3400" dirty="0" smtClean="0"/>
              <a:t>الإندثار </a:t>
            </a:r>
            <a:r>
              <a:rPr lang="ar-SA" sz="3400" dirty="0" smtClean="0"/>
              <a:t>الدوري </a:t>
            </a:r>
            <a:r>
              <a:rPr lang="ar-SA" sz="3400" dirty="0" smtClean="0"/>
              <a:t>للموجود </a:t>
            </a:r>
            <a:r>
              <a:rPr lang="ar-SA" sz="3400" dirty="0" smtClean="0"/>
              <a:t>الثابت هي:</a:t>
            </a:r>
          </a:p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ar-SA" sz="3400" dirty="0" smtClean="0"/>
              <a:t>  1- التكلفة المراد </a:t>
            </a:r>
            <a:r>
              <a:rPr lang="ar-SA" sz="3400" dirty="0" smtClean="0"/>
              <a:t>إندثارها، </a:t>
            </a:r>
            <a:r>
              <a:rPr lang="ar-SA" sz="3400" dirty="0" smtClean="0"/>
              <a:t>وهي الأساس الذي يحسب عليه </a:t>
            </a:r>
            <a:r>
              <a:rPr lang="ar-SA" sz="3400" dirty="0" smtClean="0"/>
              <a:t>الإندثار. </a:t>
            </a:r>
            <a:endParaRPr lang="ar-SA" sz="3400" dirty="0" smtClean="0"/>
          </a:p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ar-SA" sz="3400" dirty="0" smtClean="0"/>
              <a:t>  2- العمر الانتاجي </a:t>
            </a:r>
            <a:r>
              <a:rPr lang="ar-SA" sz="3400" dirty="0" smtClean="0"/>
              <a:t>للموجود. </a:t>
            </a:r>
            <a:endParaRPr lang="ar-SA" sz="3400" dirty="0" smtClean="0"/>
          </a:p>
          <a:p>
            <a:pPr algn="just" rtl="1" eaLnBrk="1" hangingPunct="1">
              <a:buFont typeface="Wingdings" pitchFamily="2" charset="2"/>
              <a:buNone/>
              <a:defRPr/>
            </a:pPr>
            <a:r>
              <a:rPr lang="ar-SA" sz="3400" dirty="0" smtClean="0"/>
              <a:t>  3- اختيار الطريقة التي تتبع لتوزيع تكلفة </a:t>
            </a:r>
            <a:r>
              <a:rPr lang="ar-SA" sz="3400" dirty="0" smtClean="0"/>
              <a:t>الموجود على </a:t>
            </a:r>
            <a:r>
              <a:rPr lang="ar-SA" sz="3400" dirty="0" smtClean="0"/>
              <a:t>عمره الإنتاجي.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62201350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chemeClr val="folHlink"/>
                </a:solidFill>
              </a:rPr>
              <a:t>أساس حساب </a:t>
            </a:r>
            <a:r>
              <a:rPr lang="ar-SA" sz="4000" b="1" dirty="0" smtClean="0">
                <a:solidFill>
                  <a:schemeClr val="folHlink"/>
                </a:solidFill>
              </a:rPr>
              <a:t>الاندثار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530725"/>
          </a:xfrm>
        </p:spPr>
        <p:txBody>
          <a:bodyPr>
            <a:normAutofit fontScale="92500"/>
          </a:bodyPr>
          <a:lstStyle/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b="1" dirty="0" smtClean="0">
                <a:solidFill>
                  <a:srgbClr val="FF3300"/>
                </a:solidFill>
              </a:rPr>
              <a:t> </a:t>
            </a:r>
            <a:r>
              <a:rPr lang="ar-EG" sz="3400" b="1" dirty="0" smtClean="0"/>
              <a:t>-</a:t>
            </a:r>
            <a:r>
              <a:rPr lang="ar-SA" sz="3400" dirty="0" smtClean="0"/>
              <a:t> أساس حساب </a:t>
            </a:r>
            <a:r>
              <a:rPr lang="ar-SA" sz="3400" dirty="0" smtClean="0"/>
              <a:t>الاندثار </a:t>
            </a:r>
            <a:r>
              <a:rPr lang="ar-SA" sz="3400" dirty="0" smtClean="0"/>
              <a:t>أو التكلفة المراد إهلاكها هو الفرق بين تكلفة اقتناء </a:t>
            </a:r>
            <a:r>
              <a:rPr lang="ar-SA" sz="3400" dirty="0" smtClean="0"/>
              <a:t>الموجود وقيمة الانقاض </a:t>
            </a:r>
            <a:r>
              <a:rPr lang="ar-SA" sz="3400" dirty="0" smtClean="0"/>
              <a:t>في نهاية عمره الإنتاجي.</a:t>
            </a:r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 - يمكن قياس تكلفة اقتناء </a:t>
            </a:r>
            <a:r>
              <a:rPr lang="ar-SA" sz="3400" dirty="0" smtClean="0"/>
              <a:t>الموجود </a:t>
            </a:r>
            <a:r>
              <a:rPr lang="ar-SA" sz="3400" dirty="0" smtClean="0"/>
              <a:t>بطريقة موضوعية، حيث تمثل ثمن شراء </a:t>
            </a:r>
            <a:r>
              <a:rPr lang="ar-SA" sz="3400" dirty="0" smtClean="0"/>
              <a:t>الموجود </a:t>
            </a:r>
            <a:r>
              <a:rPr lang="ar-SA" sz="3400" dirty="0" smtClean="0"/>
              <a:t>مضافا إليه جميع النفقات التي تحملتها </a:t>
            </a:r>
            <a:r>
              <a:rPr lang="ar-SA" sz="3400" dirty="0" smtClean="0"/>
              <a:t>الشركة </a:t>
            </a:r>
            <a:r>
              <a:rPr lang="ar-SA" sz="3400" dirty="0" smtClean="0"/>
              <a:t>في سبيل الحصول </a:t>
            </a:r>
            <a:r>
              <a:rPr lang="ar-SA" sz="3400" dirty="0" smtClean="0"/>
              <a:t>على الموجود </a:t>
            </a:r>
            <a:r>
              <a:rPr lang="ar-SA" sz="3400" dirty="0" smtClean="0"/>
              <a:t>وتهيئته للعملية الانتاجية.</a:t>
            </a:r>
            <a:endParaRPr lang="ar-EG" sz="3400" dirty="0" smtClean="0"/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EG" sz="3400" dirty="0" smtClean="0"/>
              <a:t> </a:t>
            </a:r>
            <a:r>
              <a:rPr lang="ar-SA" sz="3400" dirty="0" smtClean="0"/>
              <a:t>-</a:t>
            </a:r>
            <a:r>
              <a:rPr lang="ar-SA" sz="3400" b="1" dirty="0" smtClean="0"/>
              <a:t> </a:t>
            </a:r>
            <a:r>
              <a:rPr lang="ar-SA" sz="3400" dirty="0" smtClean="0"/>
              <a:t>تعبر </a:t>
            </a:r>
            <a:r>
              <a:rPr lang="ar-SA" sz="3400" dirty="0" smtClean="0"/>
              <a:t>قيمة الانقاض </a:t>
            </a:r>
            <a:r>
              <a:rPr lang="ar-SA" sz="3400" dirty="0" smtClean="0"/>
              <a:t>عما تتوقع </a:t>
            </a:r>
            <a:r>
              <a:rPr lang="ar-SA" sz="3400" dirty="0" smtClean="0"/>
              <a:t>الشركة </a:t>
            </a:r>
            <a:r>
              <a:rPr lang="ar-SA" sz="3400" dirty="0" smtClean="0"/>
              <a:t>الحصول عليه عند التخلص من </a:t>
            </a:r>
            <a:r>
              <a:rPr lang="ar-SA" sz="3400" dirty="0" smtClean="0"/>
              <a:t>الموجود، </a:t>
            </a:r>
            <a:r>
              <a:rPr lang="ar-SA" sz="3400" dirty="0" smtClean="0"/>
              <a:t>ولكنها تتعرض لكثير من مشاكل التقدير بسبب ما يحيط بالمستقبل من ظروف عدم التأكد، ولذلك تفترض معظم </a:t>
            </a:r>
            <a:r>
              <a:rPr lang="ar-SA" sz="3400" dirty="0" smtClean="0"/>
              <a:t>الشركات </a:t>
            </a:r>
            <a:r>
              <a:rPr lang="ar-SA" sz="3400" dirty="0" smtClean="0"/>
              <a:t>عدم وجود قيمة </a:t>
            </a:r>
            <a:r>
              <a:rPr lang="ar-SA" sz="3400" dirty="0" smtClean="0"/>
              <a:t>للانقاض.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86029177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chemeClr val="folHlink"/>
                </a:solidFill>
              </a:rPr>
              <a:t>العمر الإنتاجي </a:t>
            </a:r>
            <a:r>
              <a:rPr lang="ar-SA" sz="4000" b="1" dirty="0" smtClean="0">
                <a:solidFill>
                  <a:schemeClr val="folHlink"/>
                </a:solidFill>
              </a:rPr>
              <a:t>للموجود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534400" cy="4530725"/>
          </a:xfrm>
        </p:spPr>
        <p:txBody>
          <a:bodyPr>
            <a:normAutofit lnSpcReduction="10000"/>
          </a:bodyPr>
          <a:lstStyle/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b="1" dirty="0" smtClean="0">
                <a:solidFill>
                  <a:srgbClr val="FF3300"/>
                </a:solidFill>
              </a:rPr>
              <a:t> </a:t>
            </a:r>
            <a:r>
              <a:rPr lang="ar-EG" sz="3400" b="1" dirty="0" smtClean="0"/>
              <a:t>-</a:t>
            </a:r>
            <a:r>
              <a:rPr lang="ar-SA" sz="3400" dirty="0" smtClean="0"/>
              <a:t> العمر الإنتاجي </a:t>
            </a:r>
            <a:r>
              <a:rPr lang="ar-SA" sz="3400" dirty="0" smtClean="0"/>
              <a:t>للموجود </a:t>
            </a:r>
            <a:r>
              <a:rPr lang="ar-SA" sz="3400" dirty="0" smtClean="0"/>
              <a:t>هو تلك الفترة الزمنية التي يتوقع أن تستفيد فيها </a:t>
            </a:r>
            <a:r>
              <a:rPr lang="ar-SA" sz="3400" dirty="0" smtClean="0"/>
              <a:t>الشركة </a:t>
            </a:r>
            <a:r>
              <a:rPr lang="ar-SA" sz="3400" dirty="0" smtClean="0"/>
              <a:t>من خدماته.</a:t>
            </a:r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 - يجب التمييز بين العمر الإنتاجي </a:t>
            </a:r>
            <a:r>
              <a:rPr lang="ar-SA" sz="3400" dirty="0" smtClean="0"/>
              <a:t>للموجود </a:t>
            </a:r>
            <a:r>
              <a:rPr lang="ar-SA" sz="3400" dirty="0" smtClean="0"/>
              <a:t>(أي العمر الاقتصادي)، والعمر الطبيعي </a:t>
            </a:r>
            <a:r>
              <a:rPr lang="ar-SA" sz="3400" dirty="0" smtClean="0"/>
              <a:t>للموجود </a:t>
            </a:r>
            <a:r>
              <a:rPr lang="ar-SA" sz="3400" dirty="0" smtClean="0"/>
              <a:t>الذي يعكس الفترة التي يمكن من الناحية الطبيعية أن يستمر </a:t>
            </a:r>
            <a:r>
              <a:rPr lang="ar-SA" sz="3400" dirty="0" smtClean="0"/>
              <a:t>الموجود </a:t>
            </a:r>
            <a:r>
              <a:rPr lang="ar-SA" sz="3400" dirty="0" smtClean="0"/>
              <a:t>خلالها في تقديم خدماته ويكون قادرا علي الانتاج.</a:t>
            </a:r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 - لا يمكن أن يتجاوز العمر الانتاجي للأصل عمره الطبيعي.</a:t>
            </a:r>
          </a:p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3400" dirty="0" smtClean="0"/>
              <a:t> - يتوقف العمر الانتاجي </a:t>
            </a:r>
            <a:r>
              <a:rPr lang="ar-SA" sz="3400" dirty="0" smtClean="0"/>
              <a:t>على: </a:t>
            </a:r>
            <a:r>
              <a:rPr lang="ar-SA" sz="3400" dirty="0" smtClean="0"/>
              <a:t>استخدام </a:t>
            </a:r>
            <a:r>
              <a:rPr lang="ar-SA" sz="3400" dirty="0" smtClean="0"/>
              <a:t>الموجود </a:t>
            </a:r>
            <a:r>
              <a:rPr lang="ar-SA" sz="3400" dirty="0" smtClean="0"/>
              <a:t>(عوامل طبيعية أو مادية)، والتقادم (عوامل اقتصادية أو وظيفية).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32174485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b="1" dirty="0" smtClean="0">
                <a:solidFill>
                  <a:schemeClr val="folHlink"/>
                </a:solidFill>
              </a:rPr>
              <a:t>طرق حساب </a:t>
            </a:r>
            <a:r>
              <a:rPr lang="ar-SA" sz="4000" b="1" dirty="0" smtClean="0">
                <a:solidFill>
                  <a:schemeClr val="folHlink"/>
                </a:solidFill>
              </a:rPr>
              <a:t>الاندثار</a:t>
            </a:r>
            <a:endParaRPr lang="en-US" sz="4000" b="1" dirty="0" smtClean="0">
              <a:solidFill>
                <a:schemeClr val="folHlink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34400" cy="453072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3100" b="1" dirty="0" smtClean="0">
                <a:solidFill>
                  <a:srgbClr val="FF3300"/>
                </a:solidFill>
              </a:rPr>
              <a:t>1</a:t>
            </a:r>
            <a:r>
              <a:rPr lang="ar-EG" sz="3100" b="1" dirty="0" smtClean="0">
                <a:solidFill>
                  <a:srgbClr val="FF3300"/>
                </a:solidFill>
              </a:rPr>
              <a:t>-</a:t>
            </a:r>
            <a:r>
              <a:rPr lang="ar-SA" sz="3100" dirty="0" smtClean="0"/>
              <a:t> طريقة النشاط أو الوحدات المنتجة.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3100" dirty="0" smtClean="0">
                <a:solidFill>
                  <a:srgbClr val="FF3300"/>
                </a:solidFill>
              </a:rPr>
              <a:t>2-</a:t>
            </a:r>
            <a:r>
              <a:rPr lang="ar-SA" sz="3100" dirty="0" smtClean="0"/>
              <a:t> طريقة القسط الثابت.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3100" dirty="0" smtClean="0">
                <a:solidFill>
                  <a:srgbClr val="FF3300"/>
                </a:solidFill>
              </a:rPr>
              <a:t>3-</a:t>
            </a:r>
            <a:r>
              <a:rPr lang="ar-SA" sz="3100" dirty="0" smtClean="0"/>
              <a:t> طرق </a:t>
            </a:r>
            <a:r>
              <a:rPr lang="ar-SA" sz="3100" dirty="0" smtClean="0"/>
              <a:t>الإنثار المتناقص</a:t>
            </a:r>
            <a:endParaRPr lang="ar-SA" sz="3100" dirty="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3100" dirty="0" smtClean="0"/>
              <a:t>   </a:t>
            </a:r>
            <a:r>
              <a:rPr lang="ar-SA" sz="3100" dirty="0" smtClean="0">
                <a:solidFill>
                  <a:srgbClr val="FF3300"/>
                </a:solidFill>
              </a:rPr>
              <a:t>( أ )</a:t>
            </a:r>
            <a:r>
              <a:rPr lang="ar-SA" sz="3100" dirty="0" smtClean="0"/>
              <a:t> </a:t>
            </a:r>
            <a:r>
              <a:rPr lang="ar-SA" sz="3100" dirty="0" smtClean="0"/>
              <a:t>طريقة ضعف النسبة الثابتة</a:t>
            </a:r>
            <a:endParaRPr lang="ar-SA" sz="3100" dirty="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sz="3100" dirty="0" smtClean="0"/>
              <a:t>   </a:t>
            </a:r>
            <a:r>
              <a:rPr lang="ar-SA" sz="3100" dirty="0" smtClean="0">
                <a:solidFill>
                  <a:srgbClr val="FF3300"/>
                </a:solidFill>
              </a:rPr>
              <a:t>(ب)</a:t>
            </a:r>
            <a:r>
              <a:rPr lang="ar-SA" sz="3100" dirty="0" smtClean="0"/>
              <a:t> طريقة مجموع سنوات </a:t>
            </a:r>
            <a:r>
              <a:rPr lang="ar-SA" sz="3100" dirty="0" smtClean="0"/>
              <a:t>العمر الانتاجي</a:t>
            </a:r>
          </a:p>
        </p:txBody>
      </p:sp>
    </p:spTree>
    <p:extLst>
      <p:ext uri="{BB962C8B-B14F-4D97-AF65-F5344CB8AC3E}">
        <p14:creationId xmlns:p14="http://schemas.microsoft.com/office/powerpoint/2010/main" val="70325547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3096158" y="188640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1">
              <a:tabLst>
                <a:tab pos="457200" algn="l"/>
              </a:tabLst>
            </a:pPr>
            <a:r>
              <a:rPr lang="ar-SA" sz="2400" b="1" dirty="0">
                <a:latin typeface="Arial" pitchFamily="34" charset="0"/>
                <a:cs typeface="Times New Roman" pitchFamily="18" charset="0"/>
              </a:rPr>
              <a:t>طريقة القسط </a:t>
            </a:r>
            <a:r>
              <a:rPr lang="ar-SA" sz="2400" b="1" dirty="0" smtClean="0">
                <a:latin typeface="Arial" pitchFamily="34" charset="0"/>
                <a:cs typeface="Times New Roman" pitchFamily="18" charset="0"/>
              </a:rPr>
              <a:t>الثابت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647750" y="864449"/>
            <a:ext cx="813690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rtl="1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القسط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السنوي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للإندثار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= </a:t>
            </a:r>
            <a:r>
              <a:rPr lang="ar-SA" sz="2400" u="sng" dirty="0">
                <a:latin typeface="Arial" pitchFamily="34" charset="0"/>
                <a:cs typeface="Times New Roman" pitchFamily="18" charset="0"/>
              </a:rPr>
              <a:t>تكلفة </a:t>
            </a:r>
            <a:r>
              <a:rPr lang="ar-SA" sz="2400" u="sng" dirty="0" smtClean="0">
                <a:latin typeface="Arial" pitchFamily="34" charset="0"/>
                <a:cs typeface="Times New Roman" pitchFamily="18" charset="0"/>
              </a:rPr>
              <a:t>الموجود </a:t>
            </a:r>
            <a:r>
              <a:rPr lang="ar-SA" sz="2400" u="sng" dirty="0">
                <a:latin typeface="Arial" pitchFamily="34" charset="0"/>
                <a:cs typeface="Times New Roman" pitchFamily="18" charset="0"/>
              </a:rPr>
              <a:t>ــــ </a:t>
            </a:r>
            <a:r>
              <a:rPr lang="ar-SA" sz="2400" u="sng" dirty="0" smtClean="0">
                <a:latin typeface="Arial" pitchFamily="34" charset="0"/>
                <a:cs typeface="Times New Roman" pitchFamily="18" charset="0"/>
              </a:rPr>
              <a:t>قيمة الانقاض</a:t>
            </a:r>
            <a:endParaRPr lang="ar-SA" sz="2400" u="sng" dirty="0">
              <a:latin typeface="Arial" pitchFamily="34" charset="0"/>
              <a:cs typeface="Times New Roman" pitchFamily="18" charset="0"/>
            </a:endParaRPr>
          </a:p>
          <a:p>
            <a:pPr algn="just" rtl="1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                               ا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لعمر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الإنتاجي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للموجود</a:t>
            </a:r>
            <a:endParaRPr lang="ar-SA" sz="2400" dirty="0">
              <a:latin typeface="Arial" pitchFamily="34" charset="0"/>
            </a:endParaRPr>
          </a:p>
          <a:p>
            <a:pPr algn="just" rtl="1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القسط </a:t>
            </a:r>
            <a:r>
              <a:rPr lang="ar-SA" sz="2400" dirty="0">
                <a:latin typeface="Arial" pitchFamily="34" charset="0"/>
              </a:rPr>
              <a:t>السنوي </a:t>
            </a:r>
            <a:r>
              <a:rPr lang="ar-SA" sz="2400" dirty="0" smtClean="0">
                <a:latin typeface="Arial" pitchFamily="34" charset="0"/>
              </a:rPr>
              <a:t>للإندثار </a:t>
            </a:r>
            <a:r>
              <a:rPr lang="ar-SA" sz="2400" dirty="0">
                <a:latin typeface="Arial" pitchFamily="34" charset="0"/>
              </a:rPr>
              <a:t>لو وجدت نسبة = (تكلفة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ـــــ </a:t>
            </a:r>
            <a:r>
              <a:rPr lang="ar-SA" sz="2400" dirty="0" smtClean="0">
                <a:latin typeface="Arial" pitchFamily="34" charset="0"/>
              </a:rPr>
              <a:t>قيمة الانقاض)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 </a:t>
            </a:r>
            <a:r>
              <a:rPr lang="ar-SA" sz="2400" dirty="0">
                <a:latin typeface="Arial" pitchFamily="34" charset="0"/>
              </a:rPr>
              <a:t>× نسبة القسط </a:t>
            </a:r>
            <a:r>
              <a:rPr lang="ar-SA" sz="2400" dirty="0" smtClean="0">
                <a:latin typeface="Arial" pitchFamily="34" charset="0"/>
              </a:rPr>
              <a:t>الثابت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 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مزايا طريقة القسط الثابت :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1/ سهولة حسابها 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2/ سهولة تبريرها حيث أن كل سنة من حياة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الإنتاجية تتحمل بجزء من تكلفة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endParaRPr lang="ar-SA" sz="2400" dirty="0">
              <a:latin typeface="Arial" pitchFamily="34" charset="0"/>
            </a:endParaRPr>
          </a:p>
          <a:p>
            <a:pPr algn="just" rtl="1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عيوب طريقة القسط الثابت :</a:t>
            </a:r>
          </a:p>
          <a:p>
            <a:pPr algn="just" rtl="1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عدم </a:t>
            </a:r>
            <a:r>
              <a:rPr lang="ar-SA" sz="2400" dirty="0">
                <a:latin typeface="Arial" pitchFamily="34" charset="0"/>
              </a:rPr>
              <a:t>عدالتها حيث تعامل الوحدات المنتجة في بداية إستخدام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معاملة الوحدات المنتجة في نهاية مدة إستخدامها رغم أن في نهاية حياة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عادة ماتتعرض الوحدات المنتجة لزيادة التكاليف نتيجة لقلة كفاءة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وزيادة مصاريف صيانته </a:t>
            </a:r>
          </a:p>
        </p:txBody>
      </p:sp>
    </p:spTree>
    <p:extLst>
      <p:ext uri="{BB962C8B-B14F-4D97-AF65-F5344CB8AC3E}">
        <p14:creationId xmlns:p14="http://schemas.microsoft.com/office/powerpoint/2010/main" val="226434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84336" y="260648"/>
            <a:ext cx="7992888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1">
              <a:tabLst>
                <a:tab pos="1585913" algn="l"/>
              </a:tabLst>
            </a:pPr>
            <a:r>
              <a:rPr lang="ar-SA" sz="2400" b="1" dirty="0" smtClean="0">
                <a:latin typeface="Arial" pitchFamily="34" charset="0"/>
                <a:cs typeface="Times New Roman" pitchFamily="18" charset="0"/>
              </a:rPr>
              <a:t>طريقة مضاعف النسبة الثابتة</a:t>
            </a:r>
            <a:endParaRPr lang="en-US" sz="2400" dirty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  <a:cs typeface="Times New Roman" pitchFamily="18" charset="0"/>
              </a:rPr>
              <a:t>  في ظل هذة الطريقة تضاعف نسبة القسط الثابت دون الأخذ بالإعتبار قيمة </a:t>
            </a: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الانقاض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عند حساب النسبة </a:t>
            </a:r>
            <a:r>
              <a:rPr lang="ar-SA" sz="2400" dirty="0">
                <a:latin typeface="Arial" pitchFamily="34" charset="0"/>
              </a:rPr>
              <a:t> </a:t>
            </a: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  <a:cs typeface="Times New Roman" pitchFamily="18" charset="0"/>
              </a:rPr>
              <a:t>خطوات </a:t>
            </a:r>
            <a:r>
              <a:rPr lang="ar-SA" sz="2400" dirty="0">
                <a:latin typeface="Arial" pitchFamily="34" charset="0"/>
                <a:cs typeface="Times New Roman" pitchFamily="18" charset="0"/>
              </a:rPr>
              <a:t>حسابها :</a:t>
            </a:r>
            <a:endParaRPr lang="en-US" sz="2400" dirty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    1- معدل الاندثار </a:t>
            </a:r>
            <a:r>
              <a:rPr lang="ar-SA" sz="2400" dirty="0">
                <a:latin typeface="Arial" pitchFamily="34" charset="0"/>
              </a:rPr>
              <a:t>(نسبة </a:t>
            </a:r>
            <a:r>
              <a:rPr lang="ar-SA" sz="2400" dirty="0" smtClean="0">
                <a:latin typeface="Arial" pitchFamily="34" charset="0"/>
              </a:rPr>
              <a:t>الاندثار </a:t>
            </a:r>
            <a:r>
              <a:rPr lang="ar-SA" sz="2400" dirty="0">
                <a:latin typeface="Arial" pitchFamily="34" charset="0"/>
              </a:rPr>
              <a:t>) =   </a:t>
            </a:r>
            <a:r>
              <a:rPr lang="ar-SA" sz="2400" u="sng" dirty="0">
                <a:latin typeface="Arial" pitchFamily="34" charset="0"/>
              </a:rPr>
              <a:t>        1       </a:t>
            </a:r>
            <a:r>
              <a:rPr lang="ar-SA" sz="2400" dirty="0">
                <a:latin typeface="Arial" pitchFamily="34" charset="0"/>
              </a:rPr>
              <a:t>  × </a:t>
            </a:r>
            <a:r>
              <a:rPr lang="ar-SA" sz="2400" dirty="0" smtClean="0">
                <a:latin typeface="Arial" pitchFamily="34" charset="0"/>
              </a:rPr>
              <a:t>100%</a:t>
            </a:r>
            <a:endParaRPr lang="ar-SA" sz="2400" dirty="0">
              <a:latin typeface="Arial" pitchFamily="34" charset="0"/>
            </a:endParaRPr>
          </a:p>
          <a:p>
            <a:pPr algn="just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                                          </a:t>
            </a:r>
            <a:r>
              <a:rPr lang="ar-SA" sz="2400" dirty="0" smtClean="0">
                <a:latin typeface="Arial" pitchFamily="34" charset="0"/>
              </a:rPr>
              <a:t>    العمر </a:t>
            </a:r>
            <a:r>
              <a:rPr lang="ar-SA" sz="2400" dirty="0">
                <a:latin typeface="Arial" pitchFamily="34" charset="0"/>
              </a:rPr>
              <a:t>الإنتاجي </a:t>
            </a: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  </a:t>
            </a:r>
            <a:endParaRPr lang="ar-SA" sz="2400" dirty="0" smtClean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   2- مضاعف النسبة الثابتة = </a:t>
            </a:r>
            <a:r>
              <a:rPr lang="ar-SA" sz="2400" dirty="0">
                <a:latin typeface="Arial" pitchFamily="34" charset="0"/>
              </a:rPr>
              <a:t>معدل </a:t>
            </a:r>
            <a:r>
              <a:rPr lang="ar-SA" sz="2400" dirty="0" smtClean="0">
                <a:latin typeface="Arial" pitchFamily="34" charset="0"/>
              </a:rPr>
              <a:t>الإندثار </a:t>
            </a:r>
            <a:r>
              <a:rPr lang="ar-SA" sz="2400" dirty="0">
                <a:latin typeface="Arial" pitchFamily="34" charset="0"/>
              </a:rPr>
              <a:t>× 2 </a:t>
            </a:r>
          </a:p>
          <a:p>
            <a:pPr algn="r" rtl="1" eaLnBrk="0" hangingPunct="0">
              <a:tabLst>
                <a:tab pos="1585913" algn="l"/>
              </a:tabLst>
            </a:pPr>
            <a:endParaRPr lang="ar-SA" sz="2400" dirty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   </a:t>
            </a:r>
            <a:r>
              <a:rPr lang="ar-SA" sz="2400" dirty="0" smtClean="0">
                <a:latin typeface="Arial" pitchFamily="34" charset="0"/>
              </a:rPr>
              <a:t>3- قسط الإندثارالسنوي = (كلفة الموجود ــ مخصص اندثار المتراكم) </a:t>
            </a:r>
            <a:r>
              <a:rPr lang="ar-SA" sz="2400" dirty="0">
                <a:latin typeface="Arial" pitchFamily="34" charset="0"/>
              </a:rPr>
              <a:t>× </a:t>
            </a:r>
            <a:r>
              <a:rPr lang="ar-SA" sz="2400" dirty="0" smtClean="0">
                <a:latin typeface="Arial" pitchFamily="34" charset="0"/>
              </a:rPr>
              <a:t>      مضاعف النسبة الثابتة</a:t>
            </a: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</a:t>
            </a:r>
            <a:endParaRPr lang="ar-SA" sz="2400" dirty="0" smtClean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ومن مزايا </a:t>
            </a:r>
            <a:r>
              <a:rPr lang="ar-SA" sz="2400" dirty="0">
                <a:latin typeface="Arial" pitchFamily="34" charset="0"/>
              </a:rPr>
              <a:t>طريقة </a:t>
            </a:r>
            <a:r>
              <a:rPr lang="ar-SA" sz="2400" dirty="0" smtClean="0">
                <a:latin typeface="Arial" pitchFamily="34" charset="0"/>
              </a:rPr>
              <a:t>ضعف النسبة الثابتة هوتلافي </a:t>
            </a:r>
            <a:r>
              <a:rPr lang="ar-SA" sz="2400" dirty="0">
                <a:latin typeface="Arial" pitchFamily="34" charset="0"/>
              </a:rPr>
              <a:t>بعض عيوب طريقة القسط الثابت من خلال أن </a:t>
            </a:r>
            <a:r>
              <a:rPr lang="ar-SA" sz="2400" dirty="0" smtClean="0">
                <a:latin typeface="Arial" pitchFamily="34" charset="0"/>
              </a:rPr>
              <a:t>مصروف الإندثار </a:t>
            </a:r>
            <a:r>
              <a:rPr lang="ar-SA" sz="2400" dirty="0">
                <a:latin typeface="Arial" pitchFamily="34" charset="0"/>
              </a:rPr>
              <a:t>ينخفض كلما زاد العمر الإنتاجي </a:t>
            </a:r>
            <a:r>
              <a:rPr lang="ar-SA" sz="2400" dirty="0" smtClean="0">
                <a:latin typeface="Arial" pitchFamily="34" charset="0"/>
              </a:rPr>
              <a:t>للموجود </a:t>
            </a:r>
            <a:r>
              <a:rPr lang="ar-SA" sz="2400" dirty="0">
                <a:latin typeface="Arial" pitchFamily="34" charset="0"/>
              </a:rPr>
              <a:t>.</a:t>
            </a:r>
          </a:p>
          <a:p>
            <a:pPr algn="r" rtl="1" eaLnBrk="0" hangingPunct="0">
              <a:tabLst>
                <a:tab pos="1585913" algn="l"/>
              </a:tabLst>
            </a:pPr>
            <a:endParaRPr lang="ar-SA" sz="2400" dirty="0" smtClean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 smtClean="0">
                <a:latin typeface="Arial" pitchFamily="34" charset="0"/>
              </a:rPr>
              <a:t>   </a:t>
            </a:r>
            <a:endParaRPr lang="ar-SA" sz="2400" dirty="0">
              <a:latin typeface="Arial" pitchFamily="34" charset="0"/>
            </a:endParaRPr>
          </a:p>
          <a:p>
            <a:pPr algn="r" rtl="1" eaLnBrk="0" hangingPunct="0">
              <a:tabLst>
                <a:tab pos="1585913" algn="l"/>
              </a:tabLst>
            </a:pPr>
            <a:r>
              <a:rPr lang="ar-SA" sz="2400" dirty="0">
                <a:latin typeface="Arial" pitchFamily="34" charset="0"/>
              </a:rPr>
              <a:t> 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4451757"/>
            <a:ext cx="914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1585913" algn="l"/>
              </a:tabLst>
            </a:pPr>
            <a:r>
              <a:rPr lang="ar-SA" sz="1200" dirty="0">
                <a:latin typeface="Arial" pitchFamily="34" charset="0"/>
                <a:cs typeface="Times New Roman" pitchFamily="18" charset="0"/>
              </a:rPr>
              <a:t>       </a:t>
            </a:r>
            <a:endParaRPr lang="ar-SA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3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51521" y="548680"/>
            <a:ext cx="856895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1"/>
            <a:r>
              <a:rPr lang="ar-SA" sz="2400" b="1" dirty="0" smtClean="0">
                <a:latin typeface="Arial" pitchFamily="34" charset="0"/>
              </a:rPr>
              <a:t>طريقة </a:t>
            </a:r>
            <a:r>
              <a:rPr lang="ar-SA" sz="2400" b="1" dirty="0">
                <a:latin typeface="Arial" pitchFamily="34" charset="0"/>
              </a:rPr>
              <a:t>مجموع أرقام </a:t>
            </a:r>
            <a:r>
              <a:rPr lang="ar-SA" sz="2400" b="1" dirty="0" smtClean="0">
                <a:latin typeface="Arial" pitchFamily="34" charset="0"/>
              </a:rPr>
              <a:t>السنين</a:t>
            </a:r>
          </a:p>
          <a:p>
            <a:pPr algn="just" rtl="1"/>
            <a:r>
              <a:rPr lang="ar-SA" sz="2400" b="1" dirty="0" smtClean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هي </a:t>
            </a:r>
            <a:r>
              <a:rPr lang="ar-SA" sz="2400" dirty="0">
                <a:latin typeface="Arial" pitchFamily="34" charset="0"/>
              </a:rPr>
              <a:t>طريقة تحمل الإنتاج في السنوات الاولى من حياة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بنصيب أكبر من التكلفة التي تتحملها السنوات الاخيرة</a:t>
            </a:r>
            <a:r>
              <a:rPr lang="ar-SA" sz="2400" dirty="0" smtClean="0">
                <a:latin typeface="Arial" pitchFamily="34" charset="0"/>
              </a:rPr>
              <a:t>.</a:t>
            </a:r>
            <a:endParaRPr lang="en-US" sz="2400" dirty="0">
              <a:latin typeface="Arial" pitchFamily="34" charset="0"/>
            </a:endParaRPr>
          </a:p>
          <a:p>
            <a:pPr algn="just" rtl="1"/>
            <a:r>
              <a:rPr lang="ar-SA" sz="2400" dirty="0">
                <a:latin typeface="Arial" pitchFamily="34" charset="0"/>
              </a:rPr>
              <a:t>خطوات حسابها :</a:t>
            </a:r>
            <a:endParaRPr lang="en-US" sz="2400" dirty="0">
              <a:latin typeface="Arial" pitchFamily="34" charset="0"/>
            </a:endParaRPr>
          </a:p>
          <a:p>
            <a:pPr algn="just" rtl="1"/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1- نحسب </a:t>
            </a:r>
            <a:r>
              <a:rPr lang="ar-SA" sz="2400" dirty="0">
                <a:latin typeface="Arial" pitchFamily="34" charset="0"/>
              </a:rPr>
              <a:t>مجموع أرقام السنوات لحياة </a:t>
            </a:r>
            <a:r>
              <a:rPr lang="ar-SA" sz="2400" dirty="0" smtClean="0">
                <a:latin typeface="Arial" pitchFamily="34" charset="0"/>
              </a:rPr>
              <a:t>الموجود </a:t>
            </a:r>
            <a:r>
              <a:rPr lang="ar-SA" sz="2400" dirty="0">
                <a:latin typeface="Arial" pitchFamily="34" charset="0"/>
              </a:rPr>
              <a:t>ليمثل مقام الكسر </a:t>
            </a:r>
            <a:endParaRPr lang="en-US" sz="2400" dirty="0">
              <a:latin typeface="Arial" pitchFamily="34" charset="0"/>
            </a:endParaRPr>
          </a:p>
          <a:p>
            <a:pPr algn="just" rtl="1"/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2- بسط </a:t>
            </a:r>
            <a:r>
              <a:rPr lang="ar-SA" sz="2400" dirty="0">
                <a:latin typeface="Arial" pitchFamily="34" charset="0"/>
              </a:rPr>
              <a:t>الكسر يكون حسب النسبة المراد حساب </a:t>
            </a:r>
            <a:r>
              <a:rPr lang="ar-SA" sz="2400" dirty="0" smtClean="0">
                <a:latin typeface="Arial" pitchFamily="34" charset="0"/>
              </a:rPr>
              <a:t>إندثار الموجود </a:t>
            </a:r>
            <a:r>
              <a:rPr lang="ar-SA" sz="2400" dirty="0">
                <a:latin typeface="Arial" pitchFamily="34" charset="0"/>
              </a:rPr>
              <a:t>عنها </a:t>
            </a:r>
            <a:endParaRPr lang="en-US" sz="2400" dirty="0">
              <a:latin typeface="Arial" pitchFamily="34" charset="0"/>
            </a:endParaRPr>
          </a:p>
          <a:p>
            <a:pPr algn="just" rtl="1"/>
            <a:r>
              <a:rPr lang="ar-SA" sz="2400" dirty="0">
                <a:latin typeface="Arial" pitchFamily="34" charset="0"/>
              </a:rPr>
              <a:t> </a:t>
            </a:r>
            <a:r>
              <a:rPr lang="ar-SA" sz="2400" dirty="0" smtClean="0">
                <a:latin typeface="Arial" pitchFamily="34" charset="0"/>
              </a:rPr>
              <a:t>3- قسط الإندثار </a:t>
            </a:r>
            <a:r>
              <a:rPr lang="ar-SA" sz="2400" dirty="0">
                <a:latin typeface="Arial" pitchFamily="34" charset="0"/>
              </a:rPr>
              <a:t>للسنة = </a:t>
            </a:r>
            <a:r>
              <a:rPr lang="ar-SA" sz="2400" dirty="0" smtClean="0">
                <a:latin typeface="Arial" pitchFamily="34" charset="0"/>
              </a:rPr>
              <a:t>(كلفة الموجود </a:t>
            </a:r>
            <a:r>
              <a:rPr lang="ar-SA" sz="2400" dirty="0">
                <a:latin typeface="Arial" pitchFamily="34" charset="0"/>
              </a:rPr>
              <a:t>– </a:t>
            </a:r>
            <a:r>
              <a:rPr lang="ar-SA" sz="2400" dirty="0" smtClean="0">
                <a:latin typeface="Arial" pitchFamily="34" charset="0"/>
              </a:rPr>
              <a:t>قيمة الانقاض) </a:t>
            </a:r>
            <a:r>
              <a:rPr lang="ar-SA" sz="2400" dirty="0">
                <a:latin typeface="Arial" pitchFamily="34" charset="0"/>
              </a:rPr>
              <a:t>× الكسر لنسبة المراد حساب </a:t>
            </a:r>
            <a:r>
              <a:rPr lang="ar-SA" sz="2400" dirty="0" smtClean="0">
                <a:latin typeface="Arial" pitchFamily="34" charset="0"/>
              </a:rPr>
              <a:t>الإندثار </a:t>
            </a:r>
            <a:r>
              <a:rPr lang="ar-SA" sz="2400" dirty="0">
                <a:latin typeface="Arial" pitchFamily="34" charset="0"/>
              </a:rPr>
              <a:t>عنها </a:t>
            </a:r>
            <a:endParaRPr lang="en-US" sz="2400" dirty="0">
              <a:latin typeface="Arial" pitchFamily="34" charset="0"/>
            </a:endParaRPr>
          </a:p>
          <a:p>
            <a:pPr algn="just" rtl="1" eaLnBrk="0" hangingPunct="0"/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4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849</TotalTime>
  <Words>733</Words>
  <Application>Microsoft Office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محاضرات مادة المحاسبة المتوسطة لطلبة المرحلة الثانية  قسم المحاسبة  الفصل الثامن: الموجودات الثابتة(3)</vt:lpstr>
      <vt:lpstr> اندثار الموجودات الثابتة</vt:lpstr>
      <vt:lpstr>العوامل المحددة لحساب الاندثار</vt:lpstr>
      <vt:lpstr>أساس حساب الاندثار</vt:lpstr>
      <vt:lpstr>العمر الإنتاجي للموجود</vt:lpstr>
      <vt:lpstr>طرق حساب الاندثار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القاعدة المحاسبية العراقية "1" على وفق متطلبات معيار الإبلاغ المالي الدولي  15 IFRS " الإيرادات من العقود من الزبائن" Develop the Iraqi Accounting Rule 1 According to the requirements of International Financial Reporting Standards IFRS 15 "Revenues from Contracts with Customers"</dc:title>
  <dc:creator>win7</dc:creator>
  <cp:lastModifiedBy>Dr. Bushra</cp:lastModifiedBy>
  <cp:revision>77</cp:revision>
  <dcterms:created xsi:type="dcterms:W3CDTF">2017-11-24T16:34:00Z</dcterms:created>
  <dcterms:modified xsi:type="dcterms:W3CDTF">2019-04-02T15:38:13Z</dcterms:modified>
</cp:coreProperties>
</file>