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8" r:id="rId2"/>
    <p:sldId id="259" r:id="rId3"/>
    <p:sldId id="268" r:id="rId4"/>
    <p:sldId id="260" r:id="rId5"/>
    <p:sldId id="269" r:id="rId6"/>
    <p:sldId id="261" r:id="rId7"/>
    <p:sldId id="270" r:id="rId8"/>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p:scale>
          <a:sx n="74" d="100"/>
          <a:sy n="74" d="100"/>
        </p:scale>
        <p:origin x="-55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FC49F8-A2A0-4B1A-930A-1AD25A150AED}" type="doc">
      <dgm:prSet loTypeId="urn:microsoft.com/office/officeart/2008/layout/AlternatingHexagons" loCatId="list" qsTypeId="urn:microsoft.com/office/officeart/2005/8/quickstyle/3d2" qsCatId="3D" csTypeId="urn:microsoft.com/office/officeart/2005/8/colors/colorful5" csCatId="colorful" phldr="1"/>
      <dgm:spPr/>
      <dgm:t>
        <a:bodyPr/>
        <a:lstStyle/>
        <a:p>
          <a:pPr rtl="1"/>
          <a:endParaRPr lang="ar-SA"/>
        </a:p>
      </dgm:t>
    </dgm:pt>
    <dgm:pt modelId="{31334959-3A73-4C7A-A19C-071C8A3A5797}" type="pres">
      <dgm:prSet presAssocID="{10FC49F8-A2A0-4B1A-930A-1AD25A150AED}" presName="Name0" presStyleCnt="0">
        <dgm:presLayoutVars>
          <dgm:chMax/>
          <dgm:chPref/>
          <dgm:dir/>
          <dgm:animLvl val="lvl"/>
        </dgm:presLayoutVars>
      </dgm:prSet>
      <dgm:spPr/>
      <dgm:t>
        <a:bodyPr/>
        <a:lstStyle/>
        <a:p>
          <a:pPr rtl="1"/>
          <a:endParaRPr lang="ar-SA"/>
        </a:p>
      </dgm:t>
    </dgm:pt>
  </dgm:ptLst>
  <dgm:cxnLst>
    <dgm:cxn modelId="{85BF9DF1-2777-4DBC-A959-9A7D635F9A00}" type="presOf" srcId="{10FC49F8-A2A0-4B1A-930A-1AD25A150AED}" destId="{31334959-3A73-4C7A-A19C-071C8A3A5797}" srcOrd="0"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19321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2344733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2338579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96984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2807885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02039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1868136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4028326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222910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2435464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130824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3593028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3965020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3186785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3641625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225170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4200368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6652390-7B3F-48B2-8F88-56DA6625A8A0}" type="datetimeFigureOut">
              <a:rPr lang="ar-IQ" smtClean="0"/>
              <a:pPr/>
              <a:t>17/09/1440</a:t>
            </a:fld>
            <a:endParaRPr lang="ar-IQ"/>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E9BAB0D-424A-4F0C-9D1E-908D6E7E9C26}" type="slidenum">
              <a:rPr lang="ar-IQ" smtClean="0"/>
              <a:pPr/>
              <a:t>‹#›</a:t>
            </a:fld>
            <a:endParaRPr lang="ar-IQ"/>
          </a:p>
        </p:txBody>
      </p:sp>
    </p:spTree>
    <p:extLst>
      <p:ext uri="{BB962C8B-B14F-4D97-AF65-F5344CB8AC3E}">
        <p14:creationId xmlns:p14="http://schemas.microsoft.com/office/powerpoint/2010/main" val="57064911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00125" y="2124737"/>
            <a:ext cx="10988987" cy="1507067"/>
          </a:xfrm>
        </p:spPr>
        <p:txBody>
          <a:bodyPr>
            <a:noAutofit/>
          </a:bodyPr>
          <a:lstStyle/>
          <a:p>
            <a:pPr marL="89535" marR="90170" algn="ctr">
              <a:lnSpc>
                <a:spcPct val="115000"/>
              </a:lnSpc>
            </a:pPr>
            <a:r>
              <a:rPr lang="ar-SA" sz="6000" b="1" dirty="0" smtClean="0"/>
              <a:t>الهندسة </a:t>
            </a:r>
            <a:r>
              <a:rPr lang="ar-IQ" sz="6000" b="1" dirty="0" smtClean="0"/>
              <a:t>المستدامة </a:t>
            </a:r>
            <a:r>
              <a:rPr lang="ar-SA" sz="6000" b="1" dirty="0" smtClean="0"/>
              <a:t>و </a:t>
            </a:r>
            <a:r>
              <a:rPr lang="ar-IQ" sz="6000" b="1" dirty="0" smtClean="0"/>
              <a:t>أدارة </a:t>
            </a:r>
            <a:r>
              <a:rPr lang="ar-IQ" sz="6000" b="1" dirty="0" smtClean="0"/>
              <a:t>المشاريع</a:t>
            </a:r>
            <a:r>
              <a:rPr lang="ar-IQ" sz="6000" dirty="0" smtClean="0"/>
              <a:t> </a:t>
            </a:r>
            <a:endParaRPr lang="en-US" sz="6000" dirty="0">
              <a:solidFill>
                <a:schemeClr val="accent2">
                  <a:lumMod val="75000"/>
                </a:schemeClr>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580106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828769"/>
            <a:ext cx="10515600" cy="890469"/>
          </a:xfrm>
        </p:spPr>
        <p:txBody>
          <a:bodyPr/>
          <a:lstStyle/>
          <a:p>
            <a:pPr algn="r"/>
            <a:r>
              <a:rPr lang="ar-SA" dirty="0" smtClean="0"/>
              <a:t>الاستدامة والصناعة الانشائية</a:t>
            </a:r>
            <a:endParaRPr lang="ar-IQ" dirty="0"/>
          </a:p>
        </p:txBody>
      </p:sp>
      <p:sp>
        <p:nvSpPr>
          <p:cNvPr id="3" name="عنصر نائب للمحتوى 2"/>
          <p:cNvSpPr>
            <a:spLocks noGrp="1"/>
          </p:cNvSpPr>
          <p:nvPr>
            <p:ph idx="1"/>
          </p:nvPr>
        </p:nvSpPr>
        <p:spPr>
          <a:xfrm>
            <a:off x="838200" y="1494983"/>
            <a:ext cx="10515600" cy="4622907"/>
          </a:xfrm>
        </p:spPr>
        <p:txBody>
          <a:bodyPr>
            <a:normAutofit/>
          </a:bodyPr>
          <a:lstStyle/>
          <a:p>
            <a:pPr marL="0" indent="0" algn="just">
              <a:buNone/>
            </a:pPr>
            <a:r>
              <a:rPr lang="ar-SA" sz="4000" dirty="0" smtClean="0">
                <a:solidFill>
                  <a:schemeClr val="bg1"/>
                </a:solidFill>
                <a:latin typeface="Times New Roman" panose="02020603050405020304" pitchFamily="18" charset="0"/>
                <a:cs typeface="Times New Roman" panose="02020603050405020304" pitchFamily="18" charset="0"/>
              </a:rPr>
              <a:t>الاستدامة لغويا تعني الديمومة والاستمرار في البقاء والتواصل. وبيئيا تعني دوام الاستفادة من المصادر التي يحتاجها الانسان, ويشير مصطلح الاستدامة الى الاستراتيجيات التطويرية التي تراعي متطلبات اجيال الحاضر والمستقبل معا وتوفر توازن في المصالح التي تخدم الكل في الحقوق الاقتصادية والاجتماعية والبيئية.</a:t>
            </a:r>
            <a:r>
              <a:rPr lang="ar-SA" sz="2400" dirty="0" smtClean="0">
                <a:solidFill>
                  <a:schemeClr val="bg1"/>
                </a:solidFill>
              </a:rPr>
              <a:t> </a:t>
            </a:r>
            <a:endParaRPr lang="ar-IQ" sz="2400" dirty="0">
              <a:solidFill>
                <a:schemeClr val="bg1"/>
              </a:solidFill>
            </a:endParaRPr>
          </a:p>
        </p:txBody>
      </p:sp>
    </p:spTree>
    <p:extLst>
      <p:ext uri="{BB962C8B-B14F-4D97-AF65-F5344CB8AC3E}">
        <p14:creationId xmlns:p14="http://schemas.microsoft.com/office/powerpoint/2010/main" val="672108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70468" y="1197725"/>
            <a:ext cx="8461418" cy="3537398"/>
          </a:xfrm>
        </p:spPr>
        <p:txBody>
          <a:bodyPr>
            <a:noAutofit/>
          </a:bodyPr>
          <a:lstStyle/>
          <a:p>
            <a:pPr lvl="0" algn="just">
              <a:buClr>
                <a:prstClr val="white"/>
              </a:buClr>
            </a:pPr>
            <a:r>
              <a:rPr lang="ar-SA" sz="4000" dirty="0">
                <a:solidFill>
                  <a:prstClr val="black"/>
                </a:solidFill>
                <a:latin typeface="Times New Roman" panose="02020603050405020304" pitchFamily="18" charset="0"/>
                <a:cs typeface="Times New Roman" panose="02020603050405020304" pitchFamily="18" charset="0"/>
              </a:rPr>
              <a:t>فالاستدامة تحتوي على ضمان حصول البشر على فرص التنمية دون التغاضي عن الاجيال المقبلة وهذا يعني ضرورة الاخذ بمبدا التضامن بين الاجيال عند رسم السياسات التنموية وهو ما يحتم بالتالي الى مأسسة التنمية في مفهومها الشامل من خلال الموسسات الحكومية وغير الحكومية مما يجعلها تساهم في ديمومة التنمية.</a:t>
            </a:r>
            <a:endParaRPr lang="ar-IQ" sz="4000" dirty="0">
              <a:solidFill>
                <a:prstClr val="black"/>
              </a:solidFill>
              <a:latin typeface="Times New Roman" panose="02020603050405020304" pitchFamily="18" charset="0"/>
              <a:cs typeface="Times New Roman" panose="02020603050405020304" pitchFamily="18" charset="0"/>
            </a:endParaRPr>
          </a:p>
          <a:p>
            <a:endParaRPr lang="ar-SA"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434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3485" y="437846"/>
            <a:ext cx="11524343" cy="1507067"/>
          </a:xfrm>
        </p:spPr>
        <p:txBody>
          <a:bodyPr>
            <a:normAutofit/>
          </a:bodyPr>
          <a:lstStyle/>
          <a:p>
            <a:pPr algn="r"/>
            <a:r>
              <a:rPr lang="ar-SA" dirty="0" smtClean="0"/>
              <a:t>تعريف التنمية المستدامة</a:t>
            </a:r>
            <a:r>
              <a:rPr lang="en-US" dirty="0" smtClean="0"/>
              <a:t>Sustainable Development    </a:t>
            </a:r>
            <a:endParaRPr lang="ar-IQ" dirty="0"/>
          </a:p>
        </p:txBody>
      </p:sp>
      <p:sp>
        <p:nvSpPr>
          <p:cNvPr id="3" name="عنصر نائب للمحتوى 2"/>
          <p:cNvSpPr>
            <a:spLocks noGrp="1"/>
          </p:cNvSpPr>
          <p:nvPr>
            <p:ph idx="1"/>
          </p:nvPr>
        </p:nvSpPr>
        <p:spPr>
          <a:xfrm>
            <a:off x="2136665" y="1930407"/>
            <a:ext cx="8694471" cy="4446210"/>
          </a:xfrm>
        </p:spPr>
        <p:txBody>
          <a:bodyPr>
            <a:normAutofit/>
          </a:bodyPr>
          <a:lstStyle/>
          <a:p>
            <a:pPr marL="0" indent="0" algn="just">
              <a:buNone/>
            </a:pPr>
            <a:r>
              <a:rPr lang="ar-SA" sz="4000" dirty="0" smtClean="0">
                <a:solidFill>
                  <a:schemeClr val="bg1"/>
                </a:solidFill>
                <a:latin typeface="Times New Roman" panose="02020603050405020304" pitchFamily="18" charset="0"/>
                <a:cs typeface="Times New Roman" panose="02020603050405020304" pitchFamily="18" charset="0"/>
              </a:rPr>
              <a:t>بأنها تلبية احتياجات الاجيال الحاضرة دون الاضرار بقدرة الاجيال القادمة على تلبية احتياجاتها ومتطلباتها وان فكرة الاستدامة البيئية تقوم على مبدأ ترك الارض في حالة جيده للاجيال القادمة بل وافضل مما كانت عليه</a:t>
            </a:r>
            <a:r>
              <a:rPr lang="ar-SA" sz="4000" dirty="0" smtClean="0">
                <a:solidFill>
                  <a:schemeClr val="bg1"/>
                </a:solidFill>
                <a:latin typeface="Times New Roman" panose="02020603050405020304" pitchFamily="18" charset="0"/>
                <a:cs typeface="Times New Roman" panose="02020603050405020304" pitchFamily="18" charset="0"/>
              </a:rPr>
              <a:t>.</a:t>
            </a:r>
            <a:endParaRPr lang="ar-SA" sz="40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9884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6" y="1184846"/>
            <a:ext cx="8847786" cy="3779233"/>
          </a:xfrm>
        </p:spPr>
        <p:txBody>
          <a:bodyPr>
            <a:normAutofit fontScale="90000"/>
          </a:bodyPr>
          <a:lstStyle/>
          <a:p>
            <a:pPr marL="285750" lvl="0" indent="-285750" algn="just">
              <a:spcBef>
                <a:spcPct val="20000"/>
              </a:spcBef>
              <a:spcAft>
                <a:spcPts val="600"/>
              </a:spcAft>
            </a:pPr>
            <a:r>
              <a:rPr lang="ar-SA" sz="3200" cap="none" dirty="0">
                <a:ln>
                  <a:noFill/>
                </a:ln>
                <a:solidFill>
                  <a:prstClr val="black"/>
                </a:solidFill>
                <a:latin typeface="Simplified Arabic" panose="02020603050405020304" pitchFamily="18" charset="-78"/>
                <a:ea typeface="+mn-ea"/>
                <a:cs typeface="Simplified Arabic" panose="02020603050405020304" pitchFamily="18" charset="-78"/>
              </a:rPr>
              <a:t/>
            </a:r>
            <a:br>
              <a:rPr lang="ar-SA" sz="3200" cap="none" dirty="0">
                <a:ln>
                  <a:noFill/>
                </a:ln>
                <a:solidFill>
                  <a:prstClr val="black"/>
                </a:solidFill>
                <a:latin typeface="Simplified Arabic" panose="02020603050405020304" pitchFamily="18" charset="-78"/>
                <a:ea typeface="+mn-ea"/>
                <a:cs typeface="Simplified Arabic" panose="02020603050405020304" pitchFamily="18" charset="-78"/>
              </a:rPr>
            </a:br>
            <a:r>
              <a:rPr lang="ar-SA" sz="4000" cap="none" dirty="0">
                <a:ln>
                  <a:noFill/>
                </a:ln>
                <a:solidFill>
                  <a:prstClr val="black"/>
                </a:solidFill>
                <a:latin typeface="Times New Roman" panose="02020603050405020304" pitchFamily="18" charset="0"/>
                <a:ea typeface="+mn-ea"/>
                <a:cs typeface="Times New Roman" panose="02020603050405020304" pitchFamily="18" charset="0"/>
              </a:rPr>
              <a:t>فأذا ادى الانسان نشاطه دون استنزاف او اهدار للموارد الطبيعية </a:t>
            </a:r>
            <a:r>
              <a:rPr lang="ar-SA" sz="4000" cap="none" dirty="0" smtClean="0">
                <a:ln>
                  <a:noFill/>
                </a:ln>
                <a:solidFill>
                  <a:prstClr val="black"/>
                </a:solidFill>
                <a:latin typeface="Times New Roman" panose="02020603050405020304" pitchFamily="18" charset="0"/>
                <a:ea typeface="+mn-ea"/>
                <a:cs typeface="Times New Roman" panose="02020603050405020304" pitchFamily="18" charset="0"/>
              </a:rPr>
              <a:t>يكون هذا </a:t>
            </a:r>
            <a:r>
              <a:rPr lang="ar-SA" sz="4000" cap="none" dirty="0">
                <a:ln>
                  <a:noFill/>
                </a:ln>
                <a:solidFill>
                  <a:prstClr val="black"/>
                </a:solidFill>
                <a:latin typeface="Times New Roman" panose="02020603050405020304" pitchFamily="18" charset="0"/>
                <a:ea typeface="+mn-ea"/>
                <a:cs typeface="Times New Roman" panose="02020603050405020304" pitchFamily="18" charset="0"/>
              </a:rPr>
              <a:t>النشاط مستدام طبيعيا.</a:t>
            </a:r>
            <a:br>
              <a:rPr lang="ar-SA" sz="4000" cap="none" dirty="0">
                <a:ln>
                  <a:noFill/>
                </a:ln>
                <a:solidFill>
                  <a:prstClr val="black"/>
                </a:solidFill>
                <a:latin typeface="Times New Roman" panose="02020603050405020304" pitchFamily="18" charset="0"/>
                <a:ea typeface="+mn-ea"/>
                <a:cs typeface="Times New Roman" panose="02020603050405020304" pitchFamily="18" charset="0"/>
              </a:rPr>
            </a:br>
            <a:r>
              <a:rPr lang="ar-SA" sz="4000" cap="none" dirty="0" smtClean="0">
                <a:ln>
                  <a:noFill/>
                </a:ln>
                <a:solidFill>
                  <a:prstClr val="black"/>
                </a:solidFill>
                <a:latin typeface="Times New Roman" panose="02020603050405020304" pitchFamily="18" charset="0"/>
                <a:ea typeface="+mn-ea"/>
                <a:cs typeface="Times New Roman" panose="02020603050405020304" pitchFamily="18" charset="0"/>
              </a:rPr>
              <a:t/>
            </a:r>
            <a:br>
              <a:rPr lang="ar-SA" sz="4000" cap="none" dirty="0" smtClean="0">
                <a:ln>
                  <a:noFill/>
                </a:ln>
                <a:solidFill>
                  <a:prstClr val="black"/>
                </a:solidFill>
                <a:latin typeface="Times New Roman" panose="02020603050405020304" pitchFamily="18" charset="0"/>
                <a:ea typeface="+mn-ea"/>
                <a:cs typeface="Times New Roman" panose="02020603050405020304" pitchFamily="18" charset="0"/>
              </a:rPr>
            </a:br>
            <a:r>
              <a:rPr lang="ar-SA" sz="4000" cap="none" dirty="0" smtClean="0">
                <a:ln>
                  <a:noFill/>
                </a:ln>
                <a:solidFill>
                  <a:prstClr val="black"/>
                </a:solidFill>
                <a:latin typeface="Times New Roman" panose="02020603050405020304" pitchFamily="18" charset="0"/>
                <a:ea typeface="+mn-ea"/>
                <a:cs typeface="Times New Roman" panose="02020603050405020304" pitchFamily="18" charset="0"/>
              </a:rPr>
              <a:t>ان </a:t>
            </a:r>
            <a:r>
              <a:rPr lang="ar-SA" sz="4000" cap="none" dirty="0">
                <a:ln>
                  <a:noFill/>
                </a:ln>
                <a:solidFill>
                  <a:prstClr val="black"/>
                </a:solidFill>
                <a:latin typeface="Times New Roman" panose="02020603050405020304" pitchFamily="18" charset="0"/>
                <a:ea typeface="+mn-ea"/>
                <a:cs typeface="Times New Roman" panose="02020603050405020304" pitchFamily="18" charset="0"/>
              </a:rPr>
              <a:t>الانشطة البشرية التي تشكل استغلالا جائرا للموارد الطبيعية تحدث تأثيرا سلبيا على البيئة نتيجة للمخلفات الضارة والملوثات وكذلك الاخلال بالتوازن البيئي الطبيعي.</a:t>
            </a:r>
            <a:br>
              <a:rPr lang="ar-SA" sz="4000" cap="none" dirty="0">
                <a:ln>
                  <a:noFill/>
                </a:ln>
                <a:solidFill>
                  <a:prstClr val="black"/>
                </a:solidFill>
                <a:latin typeface="Times New Roman" panose="02020603050405020304" pitchFamily="18" charset="0"/>
                <a:ea typeface="+mn-ea"/>
                <a:cs typeface="Times New Roman" panose="02020603050405020304" pitchFamily="18" charset="0"/>
              </a:rPr>
            </a:br>
            <a:endParaRPr lang="ar-SA"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4657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005262549"/>
              </p:ext>
            </p:extLst>
          </p:nvPr>
        </p:nvGraphicFramePr>
        <p:xfrm>
          <a:off x="838200" y="477672"/>
          <a:ext cx="10515600" cy="5699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رابط كسهم مستقيم 5"/>
          <p:cNvCxnSpPr/>
          <p:nvPr/>
        </p:nvCxnSpPr>
        <p:spPr>
          <a:xfrm>
            <a:off x="5732060" y="3193576"/>
            <a:ext cx="13648" cy="2838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عنوان 1"/>
          <p:cNvSpPr>
            <a:spLocks noGrp="1"/>
          </p:cNvSpPr>
          <p:nvPr>
            <p:ph type="title"/>
          </p:nvPr>
        </p:nvSpPr>
        <p:spPr>
          <a:xfrm>
            <a:off x="493485" y="-186256"/>
            <a:ext cx="11524343" cy="1507067"/>
          </a:xfrm>
        </p:spPr>
        <p:txBody>
          <a:bodyPr>
            <a:normAutofit/>
          </a:bodyPr>
          <a:lstStyle/>
          <a:p>
            <a:pPr algn="r"/>
            <a:r>
              <a:rPr lang="ar-SA" dirty="0" smtClean="0"/>
              <a:t>الابعاد الاساسية للاستدامة</a:t>
            </a:r>
            <a:endParaRPr lang="ar-IQ" dirty="0"/>
          </a:p>
        </p:txBody>
      </p:sp>
      <p:sp>
        <p:nvSpPr>
          <p:cNvPr id="7" name="عنصر نائب للمحتوى 2"/>
          <p:cNvSpPr txBox="1">
            <a:spLocks/>
          </p:cNvSpPr>
          <p:nvPr/>
        </p:nvSpPr>
        <p:spPr>
          <a:xfrm>
            <a:off x="1801811" y="1930407"/>
            <a:ext cx="9678988" cy="4446210"/>
          </a:xfrm>
          <a:prstGeom prst="rect">
            <a:avLst/>
          </a:prstGeom>
        </p:spPr>
        <p:txBody>
          <a:bodyPr vert="horz" lIns="91440" tIns="45720" rIns="91440" bIns="45720" rtlCol="0" anchor="ctr">
            <a:normAutofit/>
          </a:bodyPr>
          <a:lst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lgn="just"/>
            <a:endParaRPr lang="ar-SA" sz="3200" dirty="0" smtClean="0">
              <a:solidFill>
                <a:schemeClr val="bg1"/>
              </a:solidFill>
              <a:latin typeface="Simplified Arabic" panose="02020603050405020304" pitchFamily="18" charset="-78"/>
              <a:cs typeface="Simplified Arabic" panose="02020603050405020304" pitchFamily="18" charset="-78"/>
            </a:endParaRPr>
          </a:p>
        </p:txBody>
      </p:sp>
      <p:sp>
        <p:nvSpPr>
          <p:cNvPr id="8" name="عنصر نائب للمحتوى 2"/>
          <p:cNvSpPr txBox="1">
            <a:spLocks/>
          </p:cNvSpPr>
          <p:nvPr/>
        </p:nvSpPr>
        <p:spPr>
          <a:xfrm>
            <a:off x="1954211" y="2082807"/>
            <a:ext cx="9678988" cy="4446210"/>
          </a:xfrm>
          <a:prstGeom prst="rect">
            <a:avLst/>
          </a:prstGeom>
        </p:spPr>
        <p:txBody>
          <a:bodyPr vert="horz" lIns="91440" tIns="45720" rIns="91440" bIns="45720" rtlCol="0" anchor="ctr">
            <a:normAutofit/>
          </a:bodyPr>
          <a:lst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lgn="just"/>
            <a:endParaRPr lang="ar-SA" sz="3200" dirty="0" smtClean="0">
              <a:solidFill>
                <a:schemeClr val="bg1"/>
              </a:solidFill>
              <a:latin typeface="Simplified Arabic" panose="02020603050405020304" pitchFamily="18" charset="-78"/>
              <a:cs typeface="Simplified Arabic" panose="02020603050405020304" pitchFamily="18" charset="-78"/>
            </a:endParaRPr>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01810" y="1030514"/>
            <a:ext cx="9388703" cy="5675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0888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Tulip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28600"/>
            <a:ext cx="9753600" cy="731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339689"/>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440</TotalTime>
  <Words>144</Words>
  <Application>Microsoft Office PowerPoint</Application>
  <PresentationFormat>Custom</PresentationFormat>
  <Paragraphs>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شريحة</vt:lpstr>
      <vt:lpstr>الهندسة المستدامة و أدارة المشاريع </vt:lpstr>
      <vt:lpstr>الاستدامة والصناعة الانشائية</vt:lpstr>
      <vt:lpstr>PowerPoint Presentation</vt:lpstr>
      <vt:lpstr>تعريف التنمية المستدامةSustainable Development    </vt:lpstr>
      <vt:lpstr> فأذا ادى الانسان نشاطه دون استنزاف او اهدار للموارد الطبيعية يكون هذا النشاط مستدام طبيعيا.  ان الانشطة البشرية التي تشكل استغلالا جائرا للموارد الطبيعية تحدث تأثيرا سلبيا على البيئة نتيجة للمخلفات الضارة والملوثات وكذلك الاخلال بالتوازن البيئي الطبيعي. </vt:lpstr>
      <vt:lpstr>الابعاد الاساسية للاستدامة</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الختامية وفق النظام المحاسبي الحكومي</dc:title>
  <dc:creator>anas office</dc:creator>
  <cp:lastModifiedBy>HP</cp:lastModifiedBy>
  <cp:revision>87</cp:revision>
  <dcterms:created xsi:type="dcterms:W3CDTF">2016-11-05T02:47:43Z</dcterms:created>
  <dcterms:modified xsi:type="dcterms:W3CDTF">2019-05-21T14:32:20Z</dcterms:modified>
</cp:coreProperties>
</file>