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6F9B-475B-42D6-8973-AC251EF714B6}" type="datetimeFigureOut">
              <a:rPr lang="ar-SA" smtClean="0"/>
              <a:t>17/09/1440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2C02-041C-408C-BD01-01EFD4BF09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3483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6F9B-475B-42D6-8973-AC251EF714B6}" type="datetimeFigureOut">
              <a:rPr lang="ar-SA" smtClean="0"/>
              <a:t>17/09/1440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2C02-041C-408C-BD01-01EFD4BF09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8937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6F9B-475B-42D6-8973-AC251EF714B6}" type="datetimeFigureOut">
              <a:rPr lang="ar-SA" smtClean="0"/>
              <a:t>17/09/1440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2C02-041C-408C-BD01-01EFD4BF09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787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6F9B-475B-42D6-8973-AC251EF714B6}" type="datetimeFigureOut">
              <a:rPr lang="ar-SA" smtClean="0"/>
              <a:t>17/09/1440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2C02-041C-408C-BD01-01EFD4BF09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603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6F9B-475B-42D6-8973-AC251EF714B6}" type="datetimeFigureOut">
              <a:rPr lang="ar-SA" smtClean="0"/>
              <a:t>17/09/1440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2C02-041C-408C-BD01-01EFD4BF09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111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6F9B-475B-42D6-8973-AC251EF714B6}" type="datetimeFigureOut">
              <a:rPr lang="ar-SA" smtClean="0"/>
              <a:t>17/09/1440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2C02-041C-408C-BD01-01EFD4BF09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0761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6F9B-475B-42D6-8973-AC251EF714B6}" type="datetimeFigureOut">
              <a:rPr lang="ar-SA" smtClean="0"/>
              <a:t>17/09/1440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2C02-041C-408C-BD01-01EFD4BF09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259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6F9B-475B-42D6-8973-AC251EF714B6}" type="datetimeFigureOut">
              <a:rPr lang="ar-SA" smtClean="0"/>
              <a:t>17/09/1440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2C02-041C-408C-BD01-01EFD4BF09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1362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6F9B-475B-42D6-8973-AC251EF714B6}" type="datetimeFigureOut">
              <a:rPr lang="ar-SA" smtClean="0"/>
              <a:t>17/09/1440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2C02-041C-408C-BD01-01EFD4BF09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6719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6F9B-475B-42D6-8973-AC251EF714B6}" type="datetimeFigureOut">
              <a:rPr lang="ar-SA" smtClean="0"/>
              <a:t>17/09/1440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2C02-041C-408C-BD01-01EFD4BF09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994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6F9B-475B-42D6-8973-AC251EF714B6}" type="datetimeFigureOut">
              <a:rPr lang="ar-SA" smtClean="0"/>
              <a:t>17/09/1440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2C02-041C-408C-BD01-01EFD4BF09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1398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86F9B-475B-42D6-8973-AC251EF714B6}" type="datetimeFigureOut">
              <a:rPr lang="ar-SA" smtClean="0"/>
              <a:t>17/09/1440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C2C02-041C-408C-BD01-01EFD4BF09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453104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8000" dirty="0" smtClean="0"/>
              <a:t>تخطيط المشاريع</a:t>
            </a:r>
            <a:endParaRPr lang="ar-SA" sz="8000" dirty="0"/>
          </a:p>
        </p:txBody>
      </p:sp>
    </p:spTree>
    <p:extLst>
      <p:ext uri="{BB962C8B-B14F-4D97-AF65-F5344CB8AC3E}">
        <p14:creationId xmlns:p14="http://schemas.microsoft.com/office/powerpoint/2010/main" val="273698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2376264"/>
          </a:xfrm>
        </p:spPr>
        <p:txBody>
          <a:bodyPr>
            <a:noAutofit/>
          </a:bodyPr>
          <a:lstStyle/>
          <a:p>
            <a:r>
              <a:rPr lang="ar-SA" dirty="0" smtClean="0"/>
              <a:t>يعرف التخطيط ببساطة هو توقع ما سيحدث او يقع في المستقبل بالاعتماد على عوامل انية متعلقة بالمشروع او البيئة المحيطة.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3402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470025"/>
          </a:xfrm>
        </p:spPr>
        <p:txBody>
          <a:bodyPr/>
          <a:lstStyle/>
          <a:p>
            <a:r>
              <a:rPr lang="ar-SA" dirty="0" smtClean="0"/>
              <a:t>فوائد التخطيط في المشاريع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145904"/>
          </a:xfrm>
        </p:spPr>
        <p:txBody>
          <a:bodyPr/>
          <a:lstStyle/>
          <a:p>
            <a:r>
              <a:rPr lang="ar-SA" dirty="0" smtClean="0"/>
              <a:t>يمكن تلخيص فوائد التخطيط في النقاط التالية: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ar-SA" dirty="0" smtClean="0"/>
              <a:t>لمعرفة التتابع الزمني للفعاليات.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ar-SA" dirty="0" smtClean="0"/>
              <a:t>تحديد زمن الفعاليات.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ar-SA" dirty="0" smtClean="0"/>
              <a:t>متابعة التنفيذ.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ar-SA" dirty="0" smtClean="0"/>
              <a:t>تحديد الموارد المطلوبة.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ar-SA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ar-S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80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rmAutofit/>
          </a:bodyPr>
          <a:lstStyle/>
          <a:p>
            <a:r>
              <a:rPr lang="ar-SA" sz="5400" dirty="0" smtClean="0"/>
              <a:t>خطوات التخطيط</a:t>
            </a:r>
            <a:endParaRPr lang="ar-SA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276872"/>
            <a:ext cx="7272808" cy="3361928"/>
          </a:xfrm>
        </p:spPr>
        <p:txBody>
          <a:bodyPr>
            <a:noAutofit/>
          </a:bodyPr>
          <a:lstStyle/>
          <a:p>
            <a:r>
              <a:rPr lang="ar-SA" sz="3600" dirty="0" smtClean="0">
                <a:cs typeface="+mj-cs"/>
              </a:rPr>
              <a:t>يمكن تلخيص خطوات التخطيط في النقاط التالية: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ar-SA" sz="3600" dirty="0" smtClean="0">
                <a:cs typeface="+mj-cs"/>
              </a:rPr>
              <a:t>لاعداد جدول الكميات.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ar-SA" sz="3600" dirty="0" smtClean="0">
                <a:cs typeface="+mj-cs"/>
              </a:rPr>
              <a:t>ايجاد العلاقة المنطقية بين الفعاليات.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ar-SA" sz="3600" dirty="0" smtClean="0">
                <a:cs typeface="+mj-cs"/>
              </a:rPr>
              <a:t>معرفة الوقت المناسب لتنفيذ كل فعالية.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ar-SA" sz="3600" dirty="0" smtClean="0">
                <a:cs typeface="+mj-cs"/>
              </a:rPr>
              <a:t>اختيار طريقة من طرق التخطيط.</a:t>
            </a:r>
            <a:endParaRPr lang="ar-SA" sz="36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8822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6807"/>
            <a:ext cx="7772400" cy="1470025"/>
          </a:xfrm>
        </p:spPr>
        <p:txBody>
          <a:bodyPr>
            <a:normAutofit/>
          </a:bodyPr>
          <a:lstStyle/>
          <a:p>
            <a:r>
              <a:rPr lang="ar-SA" sz="7200" dirty="0" smtClean="0"/>
              <a:t>طرق التخطيط</a:t>
            </a:r>
            <a:endParaRPr lang="ar-SA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2276872"/>
            <a:ext cx="7272808" cy="3361928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ar-SA" sz="5200" dirty="0" smtClean="0">
                <a:cs typeface="+mj-cs"/>
              </a:rPr>
              <a:t>ادناه مجموعة من طرق التخطيط المعتمدة:</a:t>
            </a:r>
          </a:p>
          <a:p>
            <a:pPr marL="457200" indent="-457200" algn="just" rtl="0">
              <a:buFont typeface="Arial" panose="020B0604020202020204" pitchFamily="34" charset="0"/>
              <a:buChar char="•"/>
            </a:pPr>
            <a:r>
              <a:rPr lang="en-US" dirty="0" smtClean="0">
                <a:cs typeface="+mj-cs"/>
              </a:rPr>
              <a:t>Bar Chart</a:t>
            </a:r>
          </a:p>
          <a:p>
            <a:pPr marL="457200" indent="-457200" algn="just" rtl="0">
              <a:buFont typeface="Arial" panose="020B0604020202020204" pitchFamily="34" charset="0"/>
              <a:buChar char="•"/>
            </a:pPr>
            <a:r>
              <a:rPr lang="en-US" dirty="0" smtClean="0">
                <a:cs typeface="+mj-cs"/>
              </a:rPr>
              <a:t>Linked Bar Chart</a:t>
            </a:r>
          </a:p>
          <a:p>
            <a:pPr marL="457200" indent="-457200" algn="just" rtl="0">
              <a:buFont typeface="Arial" panose="020B0604020202020204" pitchFamily="34" charset="0"/>
              <a:buChar char="•"/>
            </a:pPr>
            <a:r>
              <a:rPr lang="en-US" dirty="0" smtClean="0">
                <a:cs typeface="+mj-cs"/>
              </a:rPr>
              <a:t>Time Grid</a:t>
            </a:r>
          </a:p>
          <a:p>
            <a:pPr marL="457200" indent="-457200" algn="just" rtl="0">
              <a:buFont typeface="Arial" panose="020B0604020202020204" pitchFamily="34" charset="0"/>
              <a:buChar char="•"/>
            </a:pPr>
            <a:r>
              <a:rPr lang="en-US" dirty="0" smtClean="0">
                <a:cs typeface="+mj-cs"/>
              </a:rPr>
              <a:t>Linked Time Grid</a:t>
            </a:r>
          </a:p>
          <a:p>
            <a:pPr marL="457200" indent="-457200" algn="just" rtl="0">
              <a:buFont typeface="Arial" panose="020B0604020202020204" pitchFamily="34" charset="0"/>
              <a:buChar char="•"/>
            </a:pPr>
            <a:r>
              <a:rPr lang="en-US" dirty="0" smtClean="0">
                <a:cs typeface="+mj-cs"/>
              </a:rPr>
              <a:t>Networks</a:t>
            </a:r>
          </a:p>
          <a:p>
            <a:pPr marL="457200" indent="-457200" algn="just" rtl="0">
              <a:buFont typeface="Arial" panose="020B0604020202020204" pitchFamily="34" charset="0"/>
              <a:buChar char="•"/>
            </a:pPr>
            <a:r>
              <a:rPr lang="en-US" dirty="0" smtClean="0">
                <a:cs typeface="+mj-cs"/>
              </a:rPr>
              <a:t>PERT</a:t>
            </a:r>
          </a:p>
          <a:p>
            <a:pPr marL="457200" indent="-457200" algn="just" rtl="0">
              <a:buFont typeface="Arial" panose="020B0604020202020204" pitchFamily="34" charset="0"/>
              <a:buChar char="•"/>
            </a:pPr>
            <a:r>
              <a:rPr lang="en-US" dirty="0" smtClean="0">
                <a:cs typeface="+mj-cs"/>
              </a:rPr>
              <a:t>Line of Balance</a:t>
            </a:r>
            <a:endParaRPr lang="ar-SA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7302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العوامل المؤثرة في اختيار طريقة التخطيط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>
                <a:cs typeface="+mj-cs"/>
              </a:rPr>
              <a:t>ادناه مجموعة من العوامل المؤثرة في اختيار طرق التخطيط:</a:t>
            </a:r>
          </a:p>
          <a:p>
            <a:r>
              <a:rPr lang="ar-SA" dirty="0" smtClean="0">
                <a:cs typeface="+mj-cs"/>
              </a:rPr>
              <a:t>المدة.</a:t>
            </a:r>
          </a:p>
          <a:p>
            <a:r>
              <a:rPr lang="ar-SA" dirty="0" smtClean="0">
                <a:cs typeface="+mj-cs"/>
              </a:rPr>
              <a:t>حجم المشروع.</a:t>
            </a:r>
          </a:p>
          <a:p>
            <a:r>
              <a:rPr lang="ar-SA" dirty="0" smtClean="0">
                <a:cs typeface="+mj-cs"/>
              </a:rPr>
              <a:t>الاستراتيجية.</a:t>
            </a:r>
          </a:p>
          <a:p>
            <a:r>
              <a:rPr lang="ar-SA" dirty="0" smtClean="0">
                <a:cs typeface="+mj-cs"/>
              </a:rPr>
              <a:t>توفر البيانات.</a:t>
            </a:r>
          </a:p>
          <a:p>
            <a:r>
              <a:rPr lang="ar-SA" dirty="0" smtClean="0">
                <a:cs typeface="+mj-cs"/>
              </a:rPr>
              <a:t>الكلف.</a:t>
            </a:r>
          </a:p>
          <a:p>
            <a:r>
              <a:rPr lang="ar-SA" dirty="0" smtClean="0">
                <a:cs typeface="+mj-cs"/>
              </a:rPr>
              <a:t>مستوى المعرفة.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3921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139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تخطيط المشاريع</vt:lpstr>
      <vt:lpstr>يعرف التخطيط ببساطة هو توقع ما سيحدث او يقع في المستقبل بالاعتماد على عوامل انية متعلقة بالمشروع او البيئة المحيطة.</vt:lpstr>
      <vt:lpstr>فوائد التخطيط في المشاريع</vt:lpstr>
      <vt:lpstr>خطوات التخطيط</vt:lpstr>
      <vt:lpstr>طرق التخطيط</vt:lpstr>
      <vt:lpstr>العوامل المؤثرة في اختيار طريقة التخطيط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تخطيط المشاريع</dc:title>
  <dc:creator>HP</dc:creator>
  <cp:lastModifiedBy>HP</cp:lastModifiedBy>
  <cp:revision>3</cp:revision>
  <dcterms:created xsi:type="dcterms:W3CDTF">2019-05-21T14:54:20Z</dcterms:created>
  <dcterms:modified xsi:type="dcterms:W3CDTF">2019-05-21T15:14:52Z</dcterms:modified>
</cp:coreProperties>
</file>