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59"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A3B80744-B8BD-4A1B-AEBB-45F4A9C513EB}" type="datetimeFigureOut">
              <a:rPr lang="ar-SA" smtClean="0"/>
              <a:t>17/09/1440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B258F3D-A838-4BEB-93BE-186DE113297A}" type="slidenum">
              <a:rPr lang="ar-SA" smtClean="0"/>
              <a:t>‹#›</a:t>
            </a:fld>
            <a:endParaRPr lang="ar-SA"/>
          </a:p>
        </p:txBody>
      </p:sp>
    </p:spTree>
    <p:extLst>
      <p:ext uri="{BB962C8B-B14F-4D97-AF65-F5344CB8AC3E}">
        <p14:creationId xmlns:p14="http://schemas.microsoft.com/office/powerpoint/2010/main" val="1051658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A3B80744-B8BD-4A1B-AEBB-45F4A9C513EB}" type="datetimeFigureOut">
              <a:rPr lang="ar-SA" smtClean="0"/>
              <a:t>17/09/1440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B258F3D-A838-4BEB-93BE-186DE113297A}" type="slidenum">
              <a:rPr lang="ar-SA" smtClean="0"/>
              <a:t>‹#›</a:t>
            </a:fld>
            <a:endParaRPr lang="ar-SA"/>
          </a:p>
        </p:txBody>
      </p:sp>
    </p:spTree>
    <p:extLst>
      <p:ext uri="{BB962C8B-B14F-4D97-AF65-F5344CB8AC3E}">
        <p14:creationId xmlns:p14="http://schemas.microsoft.com/office/powerpoint/2010/main" val="28582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A3B80744-B8BD-4A1B-AEBB-45F4A9C513EB}" type="datetimeFigureOut">
              <a:rPr lang="ar-SA" smtClean="0"/>
              <a:t>17/09/1440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B258F3D-A838-4BEB-93BE-186DE113297A}" type="slidenum">
              <a:rPr lang="ar-SA" smtClean="0"/>
              <a:t>‹#›</a:t>
            </a:fld>
            <a:endParaRPr lang="ar-SA"/>
          </a:p>
        </p:txBody>
      </p:sp>
    </p:spTree>
    <p:extLst>
      <p:ext uri="{BB962C8B-B14F-4D97-AF65-F5344CB8AC3E}">
        <p14:creationId xmlns:p14="http://schemas.microsoft.com/office/powerpoint/2010/main" val="74822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A3B80744-B8BD-4A1B-AEBB-45F4A9C513EB}" type="datetimeFigureOut">
              <a:rPr lang="ar-SA" smtClean="0"/>
              <a:t>17/09/1440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B258F3D-A838-4BEB-93BE-186DE113297A}" type="slidenum">
              <a:rPr lang="ar-SA" smtClean="0"/>
              <a:t>‹#›</a:t>
            </a:fld>
            <a:endParaRPr lang="ar-SA"/>
          </a:p>
        </p:txBody>
      </p:sp>
    </p:spTree>
    <p:extLst>
      <p:ext uri="{BB962C8B-B14F-4D97-AF65-F5344CB8AC3E}">
        <p14:creationId xmlns:p14="http://schemas.microsoft.com/office/powerpoint/2010/main" val="1776057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B80744-B8BD-4A1B-AEBB-45F4A9C513EB}" type="datetimeFigureOut">
              <a:rPr lang="ar-SA" smtClean="0"/>
              <a:t>17/09/1440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B258F3D-A838-4BEB-93BE-186DE113297A}" type="slidenum">
              <a:rPr lang="ar-SA" smtClean="0"/>
              <a:t>‹#›</a:t>
            </a:fld>
            <a:endParaRPr lang="ar-SA"/>
          </a:p>
        </p:txBody>
      </p:sp>
    </p:spTree>
    <p:extLst>
      <p:ext uri="{BB962C8B-B14F-4D97-AF65-F5344CB8AC3E}">
        <p14:creationId xmlns:p14="http://schemas.microsoft.com/office/powerpoint/2010/main" val="164188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A3B80744-B8BD-4A1B-AEBB-45F4A9C513EB}" type="datetimeFigureOut">
              <a:rPr lang="ar-SA" smtClean="0"/>
              <a:t>17/09/1440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B258F3D-A838-4BEB-93BE-186DE113297A}" type="slidenum">
              <a:rPr lang="ar-SA" smtClean="0"/>
              <a:t>‹#›</a:t>
            </a:fld>
            <a:endParaRPr lang="ar-SA"/>
          </a:p>
        </p:txBody>
      </p:sp>
    </p:spTree>
    <p:extLst>
      <p:ext uri="{BB962C8B-B14F-4D97-AF65-F5344CB8AC3E}">
        <p14:creationId xmlns:p14="http://schemas.microsoft.com/office/powerpoint/2010/main" val="3768015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A3B80744-B8BD-4A1B-AEBB-45F4A9C513EB}" type="datetimeFigureOut">
              <a:rPr lang="ar-SA" smtClean="0"/>
              <a:t>17/09/1440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CB258F3D-A838-4BEB-93BE-186DE113297A}" type="slidenum">
              <a:rPr lang="ar-SA" smtClean="0"/>
              <a:t>‹#›</a:t>
            </a:fld>
            <a:endParaRPr lang="ar-SA"/>
          </a:p>
        </p:txBody>
      </p:sp>
    </p:spTree>
    <p:extLst>
      <p:ext uri="{BB962C8B-B14F-4D97-AF65-F5344CB8AC3E}">
        <p14:creationId xmlns:p14="http://schemas.microsoft.com/office/powerpoint/2010/main" val="18863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A3B80744-B8BD-4A1B-AEBB-45F4A9C513EB}" type="datetimeFigureOut">
              <a:rPr lang="ar-SA" smtClean="0"/>
              <a:t>17/09/1440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CB258F3D-A838-4BEB-93BE-186DE113297A}" type="slidenum">
              <a:rPr lang="ar-SA" smtClean="0"/>
              <a:t>‹#›</a:t>
            </a:fld>
            <a:endParaRPr lang="ar-SA"/>
          </a:p>
        </p:txBody>
      </p:sp>
    </p:spTree>
    <p:extLst>
      <p:ext uri="{BB962C8B-B14F-4D97-AF65-F5344CB8AC3E}">
        <p14:creationId xmlns:p14="http://schemas.microsoft.com/office/powerpoint/2010/main" val="1178719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B80744-B8BD-4A1B-AEBB-45F4A9C513EB}" type="datetimeFigureOut">
              <a:rPr lang="ar-SA" smtClean="0"/>
              <a:t>17/09/1440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CB258F3D-A838-4BEB-93BE-186DE113297A}" type="slidenum">
              <a:rPr lang="ar-SA" smtClean="0"/>
              <a:t>‹#›</a:t>
            </a:fld>
            <a:endParaRPr lang="ar-SA"/>
          </a:p>
        </p:txBody>
      </p:sp>
    </p:spTree>
    <p:extLst>
      <p:ext uri="{BB962C8B-B14F-4D97-AF65-F5344CB8AC3E}">
        <p14:creationId xmlns:p14="http://schemas.microsoft.com/office/powerpoint/2010/main" val="4185673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B80744-B8BD-4A1B-AEBB-45F4A9C513EB}" type="datetimeFigureOut">
              <a:rPr lang="ar-SA" smtClean="0"/>
              <a:t>17/09/1440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B258F3D-A838-4BEB-93BE-186DE113297A}" type="slidenum">
              <a:rPr lang="ar-SA" smtClean="0"/>
              <a:t>‹#›</a:t>
            </a:fld>
            <a:endParaRPr lang="ar-SA"/>
          </a:p>
        </p:txBody>
      </p:sp>
    </p:spTree>
    <p:extLst>
      <p:ext uri="{BB962C8B-B14F-4D97-AF65-F5344CB8AC3E}">
        <p14:creationId xmlns:p14="http://schemas.microsoft.com/office/powerpoint/2010/main" val="167647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B80744-B8BD-4A1B-AEBB-45F4A9C513EB}" type="datetimeFigureOut">
              <a:rPr lang="ar-SA" smtClean="0"/>
              <a:t>17/09/1440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B258F3D-A838-4BEB-93BE-186DE113297A}" type="slidenum">
              <a:rPr lang="ar-SA" smtClean="0"/>
              <a:t>‹#›</a:t>
            </a:fld>
            <a:endParaRPr lang="ar-SA"/>
          </a:p>
        </p:txBody>
      </p:sp>
    </p:spTree>
    <p:extLst>
      <p:ext uri="{BB962C8B-B14F-4D97-AF65-F5344CB8AC3E}">
        <p14:creationId xmlns:p14="http://schemas.microsoft.com/office/powerpoint/2010/main" val="99650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B80744-B8BD-4A1B-AEBB-45F4A9C513EB}" type="datetimeFigureOut">
              <a:rPr lang="ar-SA" smtClean="0"/>
              <a:t>17/09/1440</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B258F3D-A838-4BEB-93BE-186DE113297A}" type="slidenum">
              <a:rPr lang="ar-SA" smtClean="0"/>
              <a:t>‹#›</a:t>
            </a:fld>
            <a:endParaRPr lang="ar-SA"/>
          </a:p>
        </p:txBody>
      </p:sp>
    </p:spTree>
    <p:extLst>
      <p:ext uri="{BB962C8B-B14F-4D97-AF65-F5344CB8AC3E}">
        <p14:creationId xmlns:p14="http://schemas.microsoft.com/office/powerpoint/2010/main" val="1951693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274320" lvl="0" indent="-274320">
              <a:spcBef>
                <a:spcPct val="20000"/>
              </a:spcBef>
            </a:pPr>
            <a:r>
              <a:rPr lang="ar-IQ" sz="6700" dirty="0">
                <a:solidFill>
                  <a:prstClr val="black"/>
                </a:solidFill>
                <a:latin typeface="Constantia"/>
                <a:ea typeface="+mn-ea"/>
              </a:rPr>
              <a:t>تنظيم المشروع وتنفيذه </a:t>
            </a:r>
            <a:br>
              <a:rPr lang="ar-IQ" sz="6700" dirty="0">
                <a:solidFill>
                  <a:prstClr val="black"/>
                </a:solidFill>
                <a:latin typeface="Constantia"/>
                <a:ea typeface="+mn-ea"/>
              </a:rPr>
            </a:br>
            <a:endParaRPr lang="ar-SA" dirty="0"/>
          </a:p>
        </p:txBody>
      </p:sp>
    </p:spTree>
    <p:extLst>
      <p:ext uri="{BB962C8B-B14F-4D97-AF65-F5344CB8AC3E}">
        <p14:creationId xmlns:p14="http://schemas.microsoft.com/office/powerpoint/2010/main" val="1138836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1840" y="836712"/>
            <a:ext cx="2880320" cy="1470025"/>
          </a:xfrm>
        </p:spPr>
        <p:txBody>
          <a:bodyPr/>
          <a:lstStyle/>
          <a:p>
            <a:r>
              <a:rPr lang="ar-SA" dirty="0" smtClean="0"/>
              <a:t>مقدمة</a:t>
            </a:r>
            <a:endParaRPr lang="ar-SA" dirty="0"/>
          </a:p>
        </p:txBody>
      </p:sp>
      <p:sp>
        <p:nvSpPr>
          <p:cNvPr id="3" name="Subtitle 2"/>
          <p:cNvSpPr>
            <a:spLocks noGrp="1"/>
          </p:cNvSpPr>
          <p:nvPr>
            <p:ph type="subTitle" idx="1"/>
          </p:nvPr>
        </p:nvSpPr>
        <p:spPr>
          <a:xfrm>
            <a:off x="899592" y="2492896"/>
            <a:ext cx="7560840" cy="3528392"/>
          </a:xfrm>
        </p:spPr>
        <p:txBody>
          <a:bodyPr>
            <a:normAutofit lnSpcReduction="10000"/>
          </a:bodyPr>
          <a:lstStyle/>
          <a:p>
            <a:pPr marL="274320" lvl="0" indent="-274320" algn="just">
              <a:buClr>
                <a:srgbClr val="0BD0D9"/>
              </a:buClr>
              <a:buSzPct val="95000"/>
            </a:pPr>
            <a:r>
              <a:rPr lang="ar-SA" sz="4000" dirty="0" smtClean="0">
                <a:solidFill>
                  <a:prstClr val="black"/>
                </a:solidFill>
                <a:latin typeface="Constantia"/>
                <a:cs typeface="+mj-cs"/>
              </a:rPr>
              <a:t>  </a:t>
            </a:r>
            <a:r>
              <a:rPr lang="ar-SA" sz="4000" dirty="0" smtClean="0">
                <a:solidFill>
                  <a:prstClr val="black"/>
                </a:solidFill>
                <a:latin typeface="Constantia"/>
                <a:cs typeface="+mj-cs"/>
              </a:rPr>
              <a:t>تعتبر وظيفة تنظيم المشروع من الوظائف الاساسية والمهمة في ادارة المشروع حيث انها ترتب العلاقة بين ادارة المشروع والمنظمة الام بالاضافة الى تنظيم عمليات المشروع نفسه.وسيتم التطرق </a:t>
            </a:r>
            <a:r>
              <a:rPr lang="ar-SA" sz="4000" dirty="0" smtClean="0">
                <a:solidFill>
                  <a:prstClr val="black"/>
                </a:solidFill>
                <a:latin typeface="Constantia"/>
                <a:cs typeface="+mj-cs"/>
              </a:rPr>
              <a:t>الى اهم الاشكال التنظيمية المستخدمة</a:t>
            </a:r>
            <a:r>
              <a:rPr lang="ar-IQ" sz="4000" dirty="0" smtClean="0">
                <a:solidFill>
                  <a:prstClr val="black"/>
                </a:solidFill>
                <a:latin typeface="Constantia"/>
                <a:cs typeface="+mj-cs"/>
              </a:rPr>
              <a:t>.</a:t>
            </a:r>
            <a:endParaRPr lang="ar-IQ" sz="4000" dirty="0">
              <a:solidFill>
                <a:prstClr val="black"/>
              </a:solidFill>
              <a:latin typeface="Constantia"/>
              <a:cs typeface="+mj-cs"/>
            </a:endParaRPr>
          </a:p>
          <a:p>
            <a:pPr algn="just"/>
            <a:endParaRPr lang="ar-SA" dirty="0">
              <a:cs typeface="+mj-cs"/>
            </a:endParaRPr>
          </a:p>
        </p:txBody>
      </p:sp>
    </p:spTree>
    <p:extLst>
      <p:ext uri="{BB962C8B-B14F-4D97-AF65-F5344CB8AC3E}">
        <p14:creationId xmlns:p14="http://schemas.microsoft.com/office/powerpoint/2010/main" val="200468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720" y="620688"/>
            <a:ext cx="4824536" cy="1470025"/>
          </a:xfrm>
        </p:spPr>
        <p:txBody>
          <a:bodyPr/>
          <a:lstStyle/>
          <a:p>
            <a:r>
              <a:rPr lang="ar-IQ" sz="4100" b="1" dirty="0">
                <a:solidFill>
                  <a:prstClr val="black"/>
                </a:solidFill>
                <a:latin typeface="Constantia"/>
                <a:ea typeface="+mn-ea"/>
              </a:rPr>
              <a:t>مدير المشروع</a:t>
            </a:r>
            <a:endParaRPr lang="ar-SA" dirty="0"/>
          </a:p>
        </p:txBody>
      </p:sp>
      <p:sp>
        <p:nvSpPr>
          <p:cNvPr id="3" name="Subtitle 2"/>
          <p:cNvSpPr>
            <a:spLocks noGrp="1"/>
          </p:cNvSpPr>
          <p:nvPr>
            <p:ph type="subTitle" idx="1"/>
          </p:nvPr>
        </p:nvSpPr>
        <p:spPr>
          <a:xfrm>
            <a:off x="683568" y="2132856"/>
            <a:ext cx="7848872" cy="3816424"/>
          </a:xfrm>
        </p:spPr>
        <p:txBody>
          <a:bodyPr>
            <a:normAutofit/>
          </a:bodyPr>
          <a:lstStyle/>
          <a:p>
            <a:pPr marL="274320" lvl="0" indent="-274320" algn="just">
              <a:buClr>
                <a:srgbClr val="0BD0D9"/>
              </a:buClr>
              <a:buSzPct val="95000"/>
            </a:pPr>
            <a:r>
              <a:rPr lang="ar-SA" sz="3300" dirty="0" smtClean="0">
                <a:solidFill>
                  <a:prstClr val="black"/>
                </a:solidFill>
                <a:latin typeface="Constantia"/>
              </a:rPr>
              <a:t>من اهم العناصر في المشروع هو مدير المشروع والذي من خلاله يتحقق نجاح او فشل المشروع من اول خطوه في المشروع وحتى مرحلة الاستلام والصيانة</a:t>
            </a:r>
            <a:r>
              <a:rPr lang="ar-IQ" sz="3300" dirty="0" smtClean="0">
                <a:solidFill>
                  <a:prstClr val="black"/>
                </a:solidFill>
                <a:latin typeface="Constantia"/>
              </a:rPr>
              <a:t>.</a:t>
            </a:r>
            <a:endParaRPr lang="ar-IQ" sz="3300" dirty="0">
              <a:solidFill>
                <a:prstClr val="black"/>
              </a:solidFill>
              <a:latin typeface="Constantia"/>
            </a:endParaRPr>
          </a:p>
          <a:p>
            <a:pPr marL="274320" lvl="0" indent="-274320" algn="just">
              <a:buClr>
                <a:srgbClr val="0BD0D9"/>
              </a:buClr>
              <a:buSzPct val="95000"/>
            </a:pPr>
            <a:r>
              <a:rPr lang="ar-IQ" sz="3300" dirty="0">
                <a:solidFill>
                  <a:prstClr val="black"/>
                </a:solidFill>
                <a:latin typeface="Constantia"/>
              </a:rPr>
              <a:t>وذلك لتحملة مسؤوليه التخطيط </a:t>
            </a:r>
            <a:r>
              <a:rPr lang="ar-IQ" sz="3300" dirty="0" smtClean="0">
                <a:solidFill>
                  <a:prstClr val="black"/>
                </a:solidFill>
                <a:latin typeface="Constantia"/>
              </a:rPr>
              <a:t>و</a:t>
            </a:r>
            <a:r>
              <a:rPr lang="ar-SA" sz="3300" dirty="0" smtClean="0">
                <a:solidFill>
                  <a:prstClr val="black"/>
                </a:solidFill>
                <a:latin typeface="Constantia"/>
              </a:rPr>
              <a:t>التصميم و</a:t>
            </a:r>
            <a:r>
              <a:rPr lang="ar-IQ" sz="3300" dirty="0" smtClean="0">
                <a:solidFill>
                  <a:prstClr val="black"/>
                </a:solidFill>
                <a:latin typeface="Constantia"/>
              </a:rPr>
              <a:t>التنفيذ </a:t>
            </a:r>
            <a:r>
              <a:rPr lang="ar-SA" sz="3300" dirty="0" smtClean="0">
                <a:solidFill>
                  <a:prstClr val="black"/>
                </a:solidFill>
                <a:latin typeface="Constantia"/>
              </a:rPr>
              <a:t>والاستلام والصيانة </a:t>
            </a:r>
            <a:r>
              <a:rPr lang="ar-IQ" sz="3300" dirty="0" smtClean="0">
                <a:solidFill>
                  <a:prstClr val="black"/>
                </a:solidFill>
                <a:latin typeface="Constantia"/>
              </a:rPr>
              <a:t>للمشروع</a:t>
            </a:r>
            <a:r>
              <a:rPr lang="ar-SA" sz="3300" dirty="0" smtClean="0">
                <a:solidFill>
                  <a:prstClr val="black"/>
                </a:solidFill>
                <a:latin typeface="Constantia"/>
              </a:rPr>
              <a:t>.</a:t>
            </a:r>
            <a:endParaRPr lang="ar-IQ" sz="3300" dirty="0">
              <a:solidFill>
                <a:prstClr val="black"/>
              </a:solidFill>
              <a:latin typeface="Constantia"/>
            </a:endParaRPr>
          </a:p>
          <a:p>
            <a:pPr marL="274320" lvl="0" indent="-274320" algn="just">
              <a:buClr>
                <a:srgbClr val="0BD0D9"/>
              </a:buClr>
              <a:buSzPct val="95000"/>
            </a:pPr>
            <a:r>
              <a:rPr lang="ar-IQ" sz="3300" dirty="0">
                <a:solidFill>
                  <a:prstClr val="black"/>
                </a:solidFill>
                <a:latin typeface="Constantia"/>
              </a:rPr>
              <a:t>ولبيان اهمية مدير المشروع ينبغي مقارنتة مع المدير </a:t>
            </a:r>
            <a:r>
              <a:rPr lang="ar-SA" sz="3300" dirty="0" smtClean="0">
                <a:solidFill>
                  <a:prstClr val="black"/>
                </a:solidFill>
                <a:latin typeface="Constantia"/>
              </a:rPr>
              <a:t>الوظيفي.</a:t>
            </a:r>
            <a:endParaRPr lang="ar-IQ" sz="2400" dirty="0">
              <a:solidFill>
                <a:prstClr val="black"/>
              </a:solidFill>
              <a:latin typeface="Constantia"/>
            </a:endParaRPr>
          </a:p>
          <a:p>
            <a:pPr algn="just"/>
            <a:endParaRPr lang="ar-SA" dirty="0">
              <a:cs typeface="+mj-cs"/>
            </a:endParaRPr>
          </a:p>
        </p:txBody>
      </p:sp>
    </p:spTree>
    <p:extLst>
      <p:ext uri="{BB962C8B-B14F-4D97-AF65-F5344CB8AC3E}">
        <p14:creationId xmlns:p14="http://schemas.microsoft.com/office/powerpoint/2010/main" val="968761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720" y="521246"/>
            <a:ext cx="4680520" cy="1251570"/>
          </a:xfrm>
        </p:spPr>
        <p:txBody>
          <a:bodyPr/>
          <a:lstStyle/>
          <a:p>
            <a:r>
              <a:rPr lang="ar-SA" dirty="0" smtClean="0"/>
              <a:t>المدير الوظيفي</a:t>
            </a:r>
            <a:endParaRPr lang="ar-SA" dirty="0"/>
          </a:p>
        </p:txBody>
      </p:sp>
      <p:sp>
        <p:nvSpPr>
          <p:cNvPr id="3" name="Subtitle 2"/>
          <p:cNvSpPr>
            <a:spLocks noGrp="1"/>
          </p:cNvSpPr>
          <p:nvPr>
            <p:ph type="subTitle" idx="1"/>
          </p:nvPr>
        </p:nvSpPr>
        <p:spPr>
          <a:xfrm>
            <a:off x="1043608" y="2348880"/>
            <a:ext cx="6984776" cy="3672408"/>
          </a:xfrm>
        </p:spPr>
        <p:txBody>
          <a:bodyPr/>
          <a:lstStyle/>
          <a:p>
            <a:pPr algn="just"/>
            <a:r>
              <a:rPr lang="ar-SA" dirty="0" smtClean="0">
                <a:solidFill>
                  <a:schemeClr val="tx1"/>
                </a:solidFill>
              </a:rPr>
              <a:t>ان دور المدير الوظيفي هو الاشراف التقني بصورة مباشرة للتأكد من انجاز مهام القسم المسؤول عنه, وذلك لامتلاكه الامكانات الفنية التي تأهله من توجيه العاملين لاستخدام امثل الوسائل لاداء الاعمال وايجاد افضل الحلول للمشكلات. الجدول التالي يبين الفروق بين مدير المشروع والمدير الوظيفي.</a:t>
            </a:r>
          </a:p>
        </p:txBody>
      </p:sp>
    </p:spTree>
    <p:extLst>
      <p:ext uri="{BB962C8B-B14F-4D97-AF65-F5344CB8AC3E}">
        <p14:creationId xmlns:p14="http://schemas.microsoft.com/office/powerpoint/2010/main" val="2223728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SA"/>
          </a:p>
        </p:txBody>
      </p:sp>
      <p:sp>
        <p:nvSpPr>
          <p:cNvPr id="3" name="Subtitle 2"/>
          <p:cNvSpPr>
            <a:spLocks noGrp="1"/>
          </p:cNvSpPr>
          <p:nvPr>
            <p:ph type="subTitle" idx="1"/>
          </p:nvPr>
        </p:nvSpPr>
        <p:spPr/>
        <p:txBody>
          <a:bodyPr/>
          <a:lstStyle/>
          <a:p>
            <a:endParaRPr lang="ar-S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025" y="374650"/>
            <a:ext cx="8235950" cy="611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9882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p:spPr>
        <p:txBody>
          <a:bodyPr/>
          <a:lstStyle/>
          <a:p>
            <a:r>
              <a:rPr lang="ar-SA" dirty="0" smtClean="0"/>
              <a:t>المصادر</a:t>
            </a:r>
            <a:endParaRPr lang="ar-SA" dirty="0"/>
          </a:p>
        </p:txBody>
      </p:sp>
      <p:sp>
        <p:nvSpPr>
          <p:cNvPr id="3" name="Subtitle 2"/>
          <p:cNvSpPr>
            <a:spLocks noGrp="1"/>
          </p:cNvSpPr>
          <p:nvPr>
            <p:ph type="subTitle" idx="1"/>
          </p:nvPr>
        </p:nvSpPr>
        <p:spPr>
          <a:xfrm>
            <a:off x="1371600" y="2492896"/>
            <a:ext cx="6400800" cy="3145904"/>
          </a:xfrm>
        </p:spPr>
        <p:txBody>
          <a:bodyPr>
            <a:normAutofit fontScale="92500" lnSpcReduction="10000"/>
          </a:bodyPr>
          <a:lstStyle/>
          <a:p>
            <a:r>
              <a:rPr lang="ar-SA" dirty="0" smtClean="0">
                <a:solidFill>
                  <a:schemeClr val="tx1"/>
                </a:solidFill>
              </a:rPr>
              <a:t>ادارة المشاريع </a:t>
            </a:r>
          </a:p>
          <a:p>
            <a:r>
              <a:rPr lang="ar-SA" dirty="0" smtClean="0">
                <a:solidFill>
                  <a:schemeClr val="tx1"/>
                </a:solidFill>
              </a:rPr>
              <a:t>منهج كمي</a:t>
            </a:r>
          </a:p>
          <a:p>
            <a:r>
              <a:rPr lang="ar-SA" dirty="0" smtClean="0">
                <a:solidFill>
                  <a:schemeClr val="tx1"/>
                </a:solidFill>
              </a:rPr>
              <a:t>تأليف</a:t>
            </a:r>
          </a:p>
          <a:p>
            <a:r>
              <a:rPr lang="ar-SA" dirty="0" smtClean="0">
                <a:solidFill>
                  <a:schemeClr val="tx1"/>
                </a:solidFill>
              </a:rPr>
              <a:t>د. محمود العبيدي     د. مؤيد الفضل</a:t>
            </a:r>
          </a:p>
          <a:p>
            <a:r>
              <a:rPr lang="ar-SA" dirty="0" smtClean="0">
                <a:solidFill>
                  <a:schemeClr val="tx1"/>
                </a:solidFill>
              </a:rPr>
              <a:t>الطبعة الثانية</a:t>
            </a:r>
          </a:p>
          <a:p>
            <a:r>
              <a:rPr lang="ar-SA" dirty="0" smtClean="0">
                <a:solidFill>
                  <a:schemeClr val="tx1"/>
                </a:solidFill>
              </a:rPr>
              <a:t>2010</a:t>
            </a:r>
            <a:endParaRPr lang="ar-SA" dirty="0">
              <a:solidFill>
                <a:schemeClr val="tx1"/>
              </a:solidFill>
            </a:endParaRPr>
          </a:p>
        </p:txBody>
      </p:sp>
    </p:spTree>
    <p:extLst>
      <p:ext uri="{BB962C8B-B14F-4D97-AF65-F5344CB8AC3E}">
        <p14:creationId xmlns:p14="http://schemas.microsoft.com/office/powerpoint/2010/main" val="184843652"/>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3E3D2D"/>
      </a:dk2>
      <a:lt2>
        <a:srgbClr val="DFFF82"/>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153</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تنظيم المشروع وتنفيذه  </vt:lpstr>
      <vt:lpstr>مقدمة</vt:lpstr>
      <vt:lpstr>مدير المشروع</vt:lpstr>
      <vt:lpstr>المدير الوظيفي</vt:lpstr>
      <vt:lpstr>PowerPoint Presentation</vt:lpstr>
      <vt:lpstr>المصادر</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تنظيم المشروع وتنفيذه</dc:title>
  <dc:creator>HP</dc:creator>
  <cp:lastModifiedBy>HP</cp:lastModifiedBy>
  <cp:revision>6</cp:revision>
  <dcterms:created xsi:type="dcterms:W3CDTF">2019-05-21T13:47:23Z</dcterms:created>
  <dcterms:modified xsi:type="dcterms:W3CDTF">2019-05-21T14:17:10Z</dcterms:modified>
</cp:coreProperties>
</file>