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12448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6087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2960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4399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9064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173034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072711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37791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60138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9056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3020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01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41845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35126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0982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365186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2739029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2335418"/>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حقوق الانسان</a:t>
            </a:r>
            <a:br>
              <a:rPr lang="ar-SA" sz="8800" dirty="0">
                <a:solidFill>
                  <a:srgbClr val="7030A0"/>
                </a:solidFill>
                <a:latin typeface="Bahij Helvetica Neue 75 Bold" panose="02040703060201020203" pitchFamily="18" charset="-78"/>
                <a:cs typeface="Bahij Helvetica Neue 75 Bold" panose="02040703060201020203" pitchFamily="18" charset="-78"/>
              </a:rPr>
            </a:br>
            <a:r>
              <a:rPr lang="ar-SA" sz="8800" dirty="0">
                <a:solidFill>
                  <a:srgbClr val="7030A0"/>
                </a:solidFill>
                <a:latin typeface="Bahij Helvetica Neue 75 Bold" panose="02040703060201020203" pitchFamily="18" charset="-78"/>
                <a:cs typeface="Bahij Helvetica Neue 75 Bold" panose="02040703060201020203" pitchFamily="18" charset="-78"/>
              </a:rPr>
              <a:t>والحريات العامة</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a:xfrm>
            <a:off x="1507067" y="4632298"/>
            <a:ext cx="7766936" cy="1096899"/>
          </a:xfrm>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5" name="Rectangle 4">
            <a:extLst>
              <a:ext uri="{FF2B5EF4-FFF2-40B4-BE49-F238E27FC236}">
                <a16:creationId xmlns:a16="http://schemas.microsoft.com/office/drawing/2014/main" id="{B3932E78-4A53-4117-9800-25F0FA8C413E}"/>
              </a:ext>
            </a:extLst>
          </p:cNvPr>
          <p:cNvSpPr/>
          <p:nvPr/>
        </p:nvSpPr>
        <p:spPr>
          <a:xfrm>
            <a:off x="11310242" y="5729197"/>
            <a:ext cx="56297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1</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4823927" y="1405813"/>
            <a:ext cx="5001207"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مفهوم الحق والانسان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074507"/>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اولا : تعريف الحق</a:t>
            </a:r>
            <a:endParaRPr lang="ar-IQ" dirty="0">
              <a:solidFill>
                <a:schemeClr val="tx1"/>
              </a:solidFill>
              <a:latin typeface="Calibri" panose="020F0502020204030204" pitchFamily="34" charset="0"/>
              <a:cs typeface="Calibri" panose="020F0502020204030204" pitchFamily="34" charset="0"/>
            </a:endParaRPr>
          </a:p>
          <a:p>
            <a:pPr algn="r" rtl="1"/>
            <a:r>
              <a:rPr lang="ar-SA" dirty="0">
                <a:solidFill>
                  <a:schemeClr val="tx1"/>
                </a:solidFill>
                <a:latin typeface="Calibri" panose="020F0502020204030204" pitchFamily="34" charset="0"/>
                <a:cs typeface="Calibri" panose="020F0502020204030204" pitchFamily="34" charset="0"/>
              </a:rPr>
              <a:t>ان هنالك </a:t>
            </a:r>
            <a:r>
              <a:rPr lang="ar-SA" dirty="0" err="1">
                <a:solidFill>
                  <a:schemeClr val="tx1"/>
                </a:solidFill>
                <a:latin typeface="Calibri" panose="020F0502020204030204" pitchFamily="34" charset="0"/>
                <a:cs typeface="Calibri" panose="020F0502020204030204" pitchFamily="34" charset="0"/>
              </a:rPr>
              <a:t>تعاریف</a:t>
            </a:r>
            <a:r>
              <a:rPr lang="ar-SA" dirty="0">
                <a:solidFill>
                  <a:schemeClr val="tx1"/>
                </a:solidFill>
                <a:latin typeface="Calibri" panose="020F0502020204030204" pitchFamily="34" charset="0"/>
                <a:cs typeface="Calibri" panose="020F0502020204030204" pitchFamily="34" charset="0"/>
              </a:rPr>
              <a:t> بينت معنى الحق في اللغة يقال حق الامر - حقا ، وحقوقا بصح وثبت وصدق ، فمعنى الحق في اللغة تدور حول معنى الثبوت والوجوب ، مثل قوله تعالى " لقد حق القول على اكثرهم فهم لا يؤمنون اي ثبت ووجب ، وقوله سبحانه وتعالى :" ليحق الحق ويبطل الباطل " اي يثبت ويظهر ولها معان اخرى </a:t>
            </a:r>
            <a:r>
              <a:rPr lang="ar-SA" dirty="0" err="1">
                <a:solidFill>
                  <a:schemeClr val="tx1"/>
                </a:solidFill>
                <a:latin typeface="Calibri" panose="020F0502020204030204" pitchFamily="34" charset="0"/>
                <a:cs typeface="Calibri" panose="020F0502020204030204" pitchFamily="34" charset="0"/>
              </a:rPr>
              <a:t>کالعدل</a:t>
            </a:r>
            <a:r>
              <a:rPr lang="ar-SA" dirty="0">
                <a:solidFill>
                  <a:schemeClr val="tx1"/>
                </a:solidFill>
                <a:latin typeface="Calibri" panose="020F0502020204030204" pitchFamily="34" charset="0"/>
                <a:cs typeface="Calibri" panose="020F0502020204030204" pitchFamily="34" charset="0"/>
              </a:rPr>
              <a:t> والنصيب ونقيض الباطل .</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462596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4823927" y="1405813"/>
            <a:ext cx="5001207"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مفهوم الحق والانسان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074507"/>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اما تعريف الحق اصطلاحا فقد استعمل الفقهاء المسلمون لفظ الحق في مجالات متعددة . فقد يستعمل للدلالة على حقوق الله على عباده حق الله على عباده من صلاة وصيام ونحوهما ، أو على حقوق العباد بعضهم على بعض كحق التملك او الحقوق العامة كحق الرعية على الراعي وحق الراعي على الرعية أو على الحقوق الشخصية في العلاقات الأسرية كحق كل من الزوجين على الاخر كما قد يطلق الحق على الحقوق المالية كحق النفقة وغير المالية كحق الولاية على النفس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399743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4823927" y="1405813"/>
            <a:ext cx="5001207"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مفهوم الحق والانسان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074507"/>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ومما تقدم يمكن تعريف الحق : بانه سلطة أو مكنة يمنحها القانون لشخص من الاشخاص تحقيقيا لمصلحة مشروعة يعترف بها ويحميها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88413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4823927" y="1405813"/>
            <a:ext cx="5001207"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عناصر الحق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074507"/>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أ- ميزة او السلطة: وهي التي يتمتع بها الإنسان وقد ينشا الحق لهذا الانسان </a:t>
            </a:r>
            <a:r>
              <a:rPr lang="ar-SA" sz="3200" dirty="0" err="1">
                <a:solidFill>
                  <a:schemeClr val="tx1"/>
                </a:solidFill>
                <a:latin typeface="Calibri" panose="020F0502020204030204" pitchFamily="34" charset="0"/>
                <a:cs typeface="Calibri" panose="020F0502020204030204" pitchFamily="34" charset="0"/>
              </a:rPr>
              <a:t>بارادته</a:t>
            </a:r>
            <a:r>
              <a:rPr lang="ar-SA" sz="3200" dirty="0">
                <a:solidFill>
                  <a:schemeClr val="tx1"/>
                </a:solidFill>
                <a:latin typeface="Calibri" panose="020F0502020204030204" pitchFamily="34" charset="0"/>
                <a:cs typeface="Calibri" panose="020F0502020204030204" pitchFamily="34" charset="0"/>
              </a:rPr>
              <a:t> او بدون ارادته وينشا الحق تكون </a:t>
            </a:r>
            <a:r>
              <a:rPr lang="ar-SA" sz="3200" dirty="0" err="1">
                <a:solidFill>
                  <a:schemeClr val="tx1"/>
                </a:solidFill>
                <a:latin typeface="Calibri" panose="020F0502020204030204" pitchFamily="34" charset="0"/>
                <a:cs typeface="Calibri" panose="020F0502020204030204" pitchFamily="34" charset="0"/>
              </a:rPr>
              <a:t>للانسان</a:t>
            </a:r>
            <a:r>
              <a:rPr lang="ar-SA" sz="3200" dirty="0">
                <a:solidFill>
                  <a:schemeClr val="tx1"/>
                </a:solidFill>
                <a:latin typeface="Calibri" panose="020F0502020204030204" pitchFamily="34" charset="0"/>
                <a:cs typeface="Calibri" panose="020F0502020204030204" pitchFamily="34" charset="0"/>
              </a:rPr>
              <a:t> </a:t>
            </a:r>
            <a:r>
              <a:rPr lang="ar-SA" sz="3200" dirty="0" err="1">
                <a:solidFill>
                  <a:schemeClr val="tx1"/>
                </a:solidFill>
                <a:latin typeface="Calibri" panose="020F0502020204030204" pitchFamily="34" charset="0"/>
                <a:cs typeface="Calibri" panose="020F0502020204030204" pitchFamily="34" charset="0"/>
              </a:rPr>
              <a:t>بارادته</a:t>
            </a:r>
            <a:r>
              <a:rPr lang="ar-SA" sz="3200" dirty="0">
                <a:solidFill>
                  <a:schemeClr val="tx1"/>
                </a:solidFill>
                <a:latin typeface="Calibri" panose="020F0502020204030204" pitchFamily="34" charset="0"/>
                <a:cs typeface="Calibri" panose="020F0502020204030204" pitchFamily="34" charset="0"/>
              </a:rPr>
              <a:t> مثلا عندما يشتري عقار فانه بموجب هذا الشراء سوف تكون له ملكية هذا </a:t>
            </a:r>
            <a:r>
              <a:rPr lang="ar-SA" sz="3200" dirty="0" err="1">
                <a:solidFill>
                  <a:schemeClr val="tx1"/>
                </a:solidFill>
                <a:latin typeface="Calibri" panose="020F0502020204030204" pitchFamily="34" charset="0"/>
                <a:cs typeface="Calibri" panose="020F0502020204030204" pitchFamily="34" charset="0"/>
              </a:rPr>
              <a:t>الشئ</a:t>
            </a:r>
            <a:r>
              <a:rPr lang="ar-SA" sz="3200" dirty="0">
                <a:solidFill>
                  <a:schemeClr val="tx1"/>
                </a:solidFill>
                <a:latin typeface="Calibri" panose="020F0502020204030204" pitchFamily="34" charset="0"/>
                <a:cs typeface="Calibri" panose="020F0502020204030204" pitchFamily="34" charset="0"/>
              </a:rPr>
              <a:t> </a:t>
            </a:r>
            <a:r>
              <a:rPr lang="ar-SA" sz="3200" dirty="0" err="1">
                <a:solidFill>
                  <a:schemeClr val="tx1"/>
                </a:solidFill>
                <a:latin typeface="Calibri" panose="020F0502020204030204" pitchFamily="34" charset="0"/>
                <a:cs typeface="Calibri" panose="020F0502020204030204" pitchFamily="34" charset="0"/>
              </a:rPr>
              <a:t>وبارادته</a:t>
            </a:r>
            <a:r>
              <a:rPr lang="ar-SA" sz="3200" dirty="0">
                <a:solidFill>
                  <a:schemeClr val="tx1"/>
                </a:solidFill>
                <a:latin typeface="Calibri" panose="020F0502020204030204" pitchFamily="34" charset="0"/>
                <a:cs typeface="Calibri" panose="020F0502020204030204" pitchFamily="34" charset="0"/>
              </a:rPr>
              <a:t> قد منح له حق التصرف بهذه الملكية وايضا حق البيع وحق الرهن وغيرها من الحقوق اما بدون ارادته فمثلا شخص ولد من اب وام عراقيين منحت له الجنسية العراقية ولم </a:t>
            </a:r>
            <a:r>
              <a:rPr lang="ar-SA" sz="3200" dirty="0" err="1">
                <a:solidFill>
                  <a:schemeClr val="tx1"/>
                </a:solidFill>
                <a:latin typeface="Calibri" panose="020F0502020204030204" pitchFamily="34" charset="0"/>
                <a:cs typeface="Calibri" panose="020F0502020204030204" pitchFamily="34" charset="0"/>
              </a:rPr>
              <a:t>یکن</a:t>
            </a:r>
            <a:r>
              <a:rPr lang="ar-SA" sz="3200" dirty="0">
                <a:solidFill>
                  <a:schemeClr val="tx1"/>
                </a:solidFill>
                <a:latin typeface="Calibri" panose="020F0502020204030204" pitchFamily="34" charset="0"/>
                <a:cs typeface="Calibri" panose="020F0502020204030204" pitchFamily="34" charset="0"/>
              </a:rPr>
              <a:t> لإرادته دخل فيها وبموجب هذه الجنسية ترتبت له حقوق كثيرة واهم تلك الحقوق هي الحقوق السياسية مثل حق الانتخاب وحق الترشيح للانتخابات وحق تولي الوظائف العامة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994094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4823927" y="1405813"/>
            <a:ext cx="5001207"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عناصر الحق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074507"/>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en-US" dirty="0"/>
              <a:t> </a:t>
            </a:r>
            <a:r>
              <a:rPr lang="ar-SA" sz="3200" dirty="0">
                <a:solidFill>
                  <a:schemeClr val="tx1"/>
                </a:solidFill>
                <a:latin typeface="Calibri" panose="020F0502020204030204" pitchFamily="34" charset="0"/>
                <a:cs typeface="Calibri" panose="020F0502020204030204" pitchFamily="34" charset="0"/>
              </a:rPr>
              <a:t>ب-  احترام الغير لهذه الحقوق : تنشا لمنح الشخص هذه الميزة </a:t>
            </a:r>
            <a:r>
              <a:rPr lang="ar-SA" sz="3200" dirty="0" err="1">
                <a:solidFill>
                  <a:schemeClr val="tx1"/>
                </a:solidFill>
                <a:latin typeface="Calibri" panose="020F0502020204030204" pitchFamily="34" charset="0"/>
                <a:cs typeface="Calibri" panose="020F0502020204030204" pitchFamily="34" charset="0"/>
              </a:rPr>
              <a:t>اوالحقوق</a:t>
            </a:r>
            <a:r>
              <a:rPr lang="ar-SA" sz="3200" dirty="0">
                <a:solidFill>
                  <a:schemeClr val="tx1"/>
                </a:solidFill>
                <a:latin typeface="Calibri" panose="020F0502020204030204" pitchFamily="34" charset="0"/>
                <a:cs typeface="Calibri" panose="020F0502020204030204" pitchFamily="34" charset="0"/>
              </a:rPr>
              <a:t> واجب احترامها من قبل الغير حيث أن حق الشخص يقف عند عدم الاعتداء على حقوق الآخرين.</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094006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4823927" y="1405813"/>
            <a:ext cx="5001207"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عناصر الحق :</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861365" y="2074507"/>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en-US" sz="3200" dirty="0">
                <a:solidFill>
                  <a:schemeClr val="tx1"/>
                </a:solidFill>
                <a:latin typeface="Calibri" panose="020F0502020204030204" pitchFamily="34" charset="0"/>
                <a:cs typeface="Calibri" panose="020F0502020204030204" pitchFamily="34" charset="0"/>
              </a:rPr>
              <a:t> </a:t>
            </a:r>
            <a:r>
              <a:rPr lang="ar-SA" sz="3200" dirty="0">
                <a:solidFill>
                  <a:schemeClr val="tx1"/>
                </a:solidFill>
                <a:latin typeface="Calibri" panose="020F0502020204030204" pitchFamily="34" charset="0"/>
                <a:cs typeface="Calibri" panose="020F0502020204030204" pitchFamily="34" charset="0"/>
              </a:rPr>
              <a:t>ت- الحماية القانونية : لقد ترتبت نتيجة تمتع الافراد بهذه الحقوق وجود ضمانة قانونية لحماية تلك الحقوق في حال الاعتداء عليها من الغير وهذه الضمانة هي تحريك الشكوى على من اعتداء على الحقوق . ومقاضاة المعتدين أمام القضاء .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051079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4823927" y="1405813"/>
            <a:ext cx="5001207"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3200" dirty="0">
                <a:solidFill>
                  <a:srgbClr val="7030A0"/>
                </a:solidFill>
                <a:latin typeface="Bahij Helvetica Neue 75 Bold" panose="02040703060201020203" pitchFamily="18" charset="-78"/>
                <a:cs typeface="Bahij Helvetica Neue 75 Bold" panose="02040703060201020203" pitchFamily="18" charset="-78"/>
              </a:rPr>
              <a:t>اركان الحق</a:t>
            </a:r>
            <a:endParaRPr lang="en-US" sz="32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113195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(1) صاحب الحق : وهو المستحق وهو الله تعالى في الحقوق الدينية وهو في حقوق العباد الشخص الذي ثبت له الحق .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(2) من عليه الحق : وهو الشخص المكلف بالأداء ، كالمدين المكلف </a:t>
            </a:r>
            <a:r>
              <a:rPr lang="ar-SA" sz="3200" dirty="0" err="1">
                <a:solidFill>
                  <a:schemeClr val="tx1"/>
                </a:solidFill>
                <a:latin typeface="Calibri" panose="020F0502020204030204" pitchFamily="34" charset="0"/>
                <a:cs typeface="Calibri" panose="020F0502020204030204" pitchFamily="34" charset="0"/>
              </a:rPr>
              <a:t>باداء</a:t>
            </a:r>
            <a:r>
              <a:rPr lang="ar-SA" sz="3200" dirty="0">
                <a:solidFill>
                  <a:schemeClr val="tx1"/>
                </a:solidFill>
                <a:latin typeface="Calibri" panose="020F0502020204030204" pitchFamily="34" charset="0"/>
                <a:cs typeface="Calibri" panose="020F0502020204030204" pitchFamily="34" charset="0"/>
              </a:rPr>
              <a:t> الدين ، والمكلف قد يكون معينا فردا او جماعة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(3) محل الحق هو وهو </a:t>
            </a:r>
            <a:r>
              <a:rPr lang="ar-SA" sz="3200" dirty="0" err="1">
                <a:solidFill>
                  <a:schemeClr val="tx1"/>
                </a:solidFill>
                <a:latin typeface="Calibri" panose="020F0502020204030204" pitchFamily="34" charset="0"/>
                <a:cs typeface="Calibri" panose="020F0502020204030204" pitchFamily="34" charset="0"/>
              </a:rPr>
              <a:t>مايتعلق</a:t>
            </a:r>
            <a:r>
              <a:rPr lang="ar-SA" sz="3200" dirty="0">
                <a:solidFill>
                  <a:schemeClr val="tx1"/>
                </a:solidFill>
                <a:latin typeface="Calibri" panose="020F0502020204030204" pitchFamily="34" charset="0"/>
                <a:cs typeface="Calibri" panose="020F0502020204030204" pitchFamily="34" charset="0"/>
              </a:rPr>
              <a:t> به الحق ، اي </a:t>
            </a:r>
            <a:r>
              <a:rPr lang="ar-SA" sz="3200" dirty="0" err="1">
                <a:solidFill>
                  <a:schemeClr val="tx1"/>
                </a:solidFill>
                <a:latin typeface="Calibri" panose="020F0502020204030204" pitchFamily="34" charset="0"/>
                <a:cs typeface="Calibri" panose="020F0502020204030204" pitchFamily="34" charset="0"/>
              </a:rPr>
              <a:t>الشئ</a:t>
            </a:r>
            <a:r>
              <a:rPr lang="ar-SA" sz="3200" dirty="0">
                <a:solidFill>
                  <a:schemeClr val="tx1"/>
                </a:solidFill>
                <a:latin typeface="Calibri" panose="020F0502020204030204" pitchFamily="34" charset="0"/>
                <a:cs typeface="Calibri" panose="020F0502020204030204" pitchFamily="34" charset="0"/>
              </a:rPr>
              <a:t> المستحق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150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7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مصادر قانون حقوق الانسان واسباب انتهاك الحقوق</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113195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يجد هذا القانون مصادره الملزمة في ثلاث مصادر رئيسية هي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اولا: اهم مصادر قانون حقوق الانسان :</a:t>
            </a:r>
            <a:endParaRPr lang="en-US" sz="3200" dirty="0">
              <a:solidFill>
                <a:schemeClr val="tx1"/>
              </a:solidFill>
              <a:latin typeface="Calibri" panose="020F0502020204030204" pitchFamily="34" charset="0"/>
              <a:cs typeface="Calibri" panose="020F0502020204030204" pitchFamily="34" charset="0"/>
            </a:endParaRPr>
          </a:p>
          <a:p>
            <a:pPr lvl="0" algn="r" rtl="1"/>
            <a:r>
              <a:rPr lang="ar-SA" sz="3200" dirty="0">
                <a:solidFill>
                  <a:schemeClr val="tx1"/>
                </a:solidFill>
                <a:latin typeface="Calibri" panose="020F0502020204030204" pitchFamily="34" charset="0"/>
                <a:cs typeface="Calibri" panose="020F0502020204030204" pitchFamily="34" charset="0"/>
              </a:rPr>
              <a:t>المصدر الدولي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2- المصدر الوطني</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3- المصدر الديني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62355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25</TotalTime>
  <Words>502</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Bahij Helvetica Neue 75 Bold</vt:lpstr>
      <vt:lpstr>Calibri</vt:lpstr>
      <vt:lpstr>Trebuchet MS</vt:lpstr>
      <vt:lpstr>Wingdings 3</vt:lpstr>
      <vt:lpstr>Facet</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10</cp:revision>
  <dcterms:created xsi:type="dcterms:W3CDTF">2019-05-12T19:06:21Z</dcterms:created>
  <dcterms:modified xsi:type="dcterms:W3CDTF">2019-05-12T20:52:20Z</dcterms:modified>
</cp:coreProperties>
</file>