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61" r:id="rId4"/>
    <p:sldId id="262" r:id="rId5"/>
    <p:sldId id="263" r:id="rId6"/>
    <p:sldId id="264" r:id="rId7"/>
    <p:sldId id="265" r:id="rId8"/>
    <p:sldId id="266" r:id="rId9"/>
    <p:sldId id="267" r:id="rId10"/>
    <p:sldId id="269" r:id="rId11"/>
    <p:sldId id="270"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01114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2730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9774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316651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55618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514902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57713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961010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10296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2973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86825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429199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157305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1506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65409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30613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37948708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2335418"/>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حقوق الانسان</a:t>
            </a:r>
            <a:br>
              <a:rPr lang="ar-SA" sz="8800" dirty="0">
                <a:solidFill>
                  <a:srgbClr val="7030A0"/>
                </a:solidFill>
                <a:latin typeface="Bahij Helvetica Neue 75 Bold" panose="02040703060201020203" pitchFamily="18" charset="-78"/>
                <a:cs typeface="Bahij Helvetica Neue 75 Bold" panose="02040703060201020203" pitchFamily="18" charset="-78"/>
              </a:rPr>
            </a:br>
            <a:r>
              <a:rPr lang="ar-SA" sz="8800" dirty="0">
                <a:solidFill>
                  <a:srgbClr val="7030A0"/>
                </a:solidFill>
                <a:latin typeface="Bahij Helvetica Neue 75 Bold" panose="02040703060201020203" pitchFamily="18" charset="-78"/>
                <a:cs typeface="Bahij Helvetica Neue 75 Bold" panose="02040703060201020203" pitchFamily="18" charset="-78"/>
              </a:rPr>
              <a:t>والحريات العامة</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a:xfrm>
            <a:off x="1507067" y="4632298"/>
            <a:ext cx="7766936" cy="1096899"/>
          </a:xfrm>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5" name="Rectangle 4">
            <a:extLst>
              <a:ext uri="{FF2B5EF4-FFF2-40B4-BE49-F238E27FC236}">
                <a16:creationId xmlns:a16="http://schemas.microsoft.com/office/drawing/2014/main" id="{B3932E78-4A53-4117-9800-25F0FA8C413E}"/>
              </a:ext>
            </a:extLst>
          </p:cNvPr>
          <p:cNvSpPr/>
          <p:nvPr/>
        </p:nvSpPr>
        <p:spPr>
          <a:xfrm>
            <a:off x="11310242" y="5729197"/>
            <a:ext cx="562975" cy="923330"/>
          </a:xfrm>
          <a:prstGeom prst="rect">
            <a:avLst/>
          </a:prstGeom>
          <a:noFill/>
        </p:spPr>
        <p:txBody>
          <a:bodyPr wrap="none" lIns="91440" tIns="45720" rIns="91440" bIns="45720">
            <a:spAutoFit/>
          </a:bodyPr>
          <a:lstStyle/>
          <a:p>
            <a:pPr algn="ctr"/>
            <a:r>
              <a:rPr lang="ar-SA" sz="5400" b="0" cap="none" spc="0" dirty="0">
                <a:ln w="0"/>
                <a:solidFill>
                  <a:schemeClr val="tx1"/>
                </a:solidFill>
                <a:effectLst>
                  <a:outerShdw blurRad="38100" dist="19050" dir="2700000" algn="tl" rotWithShape="0">
                    <a:schemeClr val="dk1">
                      <a:alpha val="40000"/>
                    </a:schemeClr>
                  </a:outerShdw>
                </a:effectLst>
              </a:rPr>
              <a:t>4</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073020" y="1405813"/>
            <a:ext cx="8752115"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ثالثا : الحقوق البيئية والثقافية والتنموية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ولذا</a:t>
            </a:r>
            <a:r>
              <a:rPr lang="ar-SA" dirty="0"/>
              <a:t> </a:t>
            </a:r>
            <a:r>
              <a:rPr lang="ar-SA" sz="3200" dirty="0">
                <a:solidFill>
                  <a:schemeClr val="tx1"/>
                </a:solidFill>
                <a:latin typeface="Calibri" panose="020F0502020204030204" pitchFamily="34" charset="0"/>
                <a:cs typeface="Calibri" panose="020F0502020204030204" pitchFamily="34" charset="0"/>
              </a:rPr>
              <a:t>تتسع مجالات حقوق الانسان مع مرور الزمن وتتطور </a:t>
            </a:r>
            <a:r>
              <a:rPr lang="ar-SA" sz="3200" dirty="0" err="1">
                <a:solidFill>
                  <a:schemeClr val="tx1"/>
                </a:solidFill>
                <a:latin typeface="Calibri" panose="020F0502020204030204" pitchFamily="34" charset="0"/>
                <a:cs typeface="Calibri" panose="020F0502020204030204" pitchFamily="34" charset="0"/>
              </a:rPr>
              <a:t>فاصبحت</a:t>
            </a:r>
            <a:r>
              <a:rPr lang="ar-SA" sz="3200" dirty="0">
                <a:solidFill>
                  <a:schemeClr val="tx1"/>
                </a:solidFill>
                <a:latin typeface="Calibri" panose="020F0502020204030204" pitchFamily="34" charset="0"/>
                <a:cs typeface="Calibri" panose="020F0502020204030204" pitchFamily="34" charset="0"/>
              </a:rPr>
              <a:t> هناك مجموعة من الحقوق التي تحتاج الى تعاون الجميع سواء على المستويين الداخلي او الدولي لكون هذه الحقوق ذات بعد انساني عام كالحق في التنمية والحق في السلام والحق في التضامن حق العيش في بيئة نظيفة ومصونة من التدمير والحق في الاغاثة عند الكوارث الكبرى .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وهذه الحقوق هي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أ- الحق في التنمية : يوجد بعد انساني لمفهوم التنمية واعطاء تعريف يشتمل على جانب واحد من هذا المصطلح ليس </a:t>
            </a:r>
            <a:r>
              <a:rPr lang="ar-SA" sz="3200" dirty="0" err="1">
                <a:solidFill>
                  <a:schemeClr val="tx1"/>
                </a:solidFill>
                <a:latin typeface="Calibri" panose="020F0502020204030204" pitchFamily="34" charset="0"/>
                <a:cs typeface="Calibri" panose="020F0502020204030204" pitchFamily="34" charset="0"/>
              </a:rPr>
              <a:t>بالامر</a:t>
            </a:r>
            <a:r>
              <a:rPr lang="ar-SA" sz="3200" dirty="0">
                <a:solidFill>
                  <a:schemeClr val="tx1"/>
                </a:solidFill>
                <a:latin typeface="Calibri" panose="020F0502020204030204" pitchFamily="34" charset="0"/>
                <a:cs typeface="Calibri" panose="020F0502020204030204" pitchFamily="34" charset="0"/>
              </a:rPr>
              <a:t> الصحيح فالتنمية كمفهوم اعطيت لها </a:t>
            </a:r>
            <a:r>
              <a:rPr lang="ar-SA" sz="3200" dirty="0" err="1">
                <a:solidFill>
                  <a:schemeClr val="tx1"/>
                </a:solidFill>
                <a:latin typeface="Calibri" panose="020F0502020204030204" pitchFamily="34" charset="0"/>
                <a:cs typeface="Calibri" panose="020F0502020204030204" pitchFamily="34" charset="0"/>
              </a:rPr>
              <a:t>تعاریف</a:t>
            </a:r>
            <a:r>
              <a:rPr lang="ar-SA" sz="3200" dirty="0">
                <a:solidFill>
                  <a:schemeClr val="tx1"/>
                </a:solidFill>
                <a:latin typeface="Calibri" panose="020F0502020204030204" pitchFamily="34" charset="0"/>
                <a:cs typeface="Calibri" panose="020F0502020204030204" pitchFamily="34" charset="0"/>
              </a:rPr>
              <a:t> متعددة وقد تطورت هذه التعاريف بتطور الزمن حيث اقترنت بالنمو الاقتصادي ثم تطور مفهوم التنمية ليشتمل على البعد السياسي والاجتماعي والثقافي الى جانب البعد الاقتصادي ومجموع المضامين المتقدمة يعبر عنها بالتنمية البشرية ويعرف اعلان الحق في التنمية الذي اقرته الأمم المتحدة عام 1986 عملية التنمية بانها ( عملية متكاملة ذات ابعاد اقتصادية واجتماعية وثقافية وسياسية تهدف إلى تحقيق التحسن المتواصل لرفاهية كل السكان وكل الأفراد والتي يمكن عن طريقها</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اعمال حقوق الانسان وحرياته الأساسية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والهدف من وراء الحق في التنمية القضاء على الفقر والعمل على تدعيم كرامة الانسان واعمال حقوقه فضلا عن ادارة المجتمع والدولة بصورة جيدة بتوفير فرص متساوية امام كل الأفراد فهذه الارادة الجيدة اذا </a:t>
            </a:r>
            <a:r>
              <a:rPr lang="ar-SA" sz="3200" dirty="0" err="1">
                <a:solidFill>
                  <a:schemeClr val="tx1"/>
                </a:solidFill>
                <a:latin typeface="Calibri" panose="020F0502020204030204" pitchFamily="34" charset="0"/>
                <a:cs typeface="Calibri" panose="020F0502020204030204" pitchFamily="34" charset="0"/>
              </a:rPr>
              <a:t>ماتحققت</a:t>
            </a:r>
            <a:r>
              <a:rPr lang="ar-SA" sz="3200" dirty="0">
                <a:solidFill>
                  <a:schemeClr val="tx1"/>
                </a:solidFill>
                <a:latin typeface="Calibri" panose="020F0502020204030204" pitchFamily="34" charset="0"/>
                <a:cs typeface="Calibri" panose="020F0502020204030204" pitchFamily="34" charset="0"/>
              </a:rPr>
              <a:t> يمكن من خلالها تحقيق كل حقوق الانسان في مجالاتها المتعددة سواء الاقتصادية أو الاجتماعية والثقافية والسياسية والمدنية ولهذا نجدان الحق في التنمية من الحقوق المهمة لرفاهية الإنسان داخل مجتمعه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a:t>
            </a:r>
            <a:r>
              <a:rPr lang="ar-SA" sz="3200" dirty="0" err="1">
                <a:solidFill>
                  <a:schemeClr val="tx1"/>
                </a:solidFill>
                <a:latin typeface="Calibri" panose="020F0502020204030204" pitchFamily="34" charset="0"/>
                <a:cs typeface="Calibri" panose="020F0502020204030204" pitchFamily="34" charset="0"/>
              </a:rPr>
              <a:t>ولاتغفل</a:t>
            </a:r>
            <a:r>
              <a:rPr lang="ar-SA" sz="3200" dirty="0">
                <a:solidFill>
                  <a:schemeClr val="tx1"/>
                </a:solidFill>
                <a:latin typeface="Calibri" panose="020F0502020204030204" pitchFamily="34" charset="0"/>
                <a:cs typeface="Calibri" panose="020F0502020204030204" pitchFamily="34" charset="0"/>
              </a:rPr>
              <a:t> الاشارة ايضا الى الحق في التضامن وهو </a:t>
            </a:r>
            <a:r>
              <a:rPr lang="ar-SA" sz="3200" dirty="0" err="1">
                <a:solidFill>
                  <a:schemeClr val="tx1"/>
                </a:solidFill>
                <a:latin typeface="Calibri" panose="020F0502020204030204" pitchFamily="34" charset="0"/>
                <a:cs typeface="Calibri" panose="020F0502020204030204" pitchFamily="34" charset="0"/>
              </a:rPr>
              <a:t>لايقل</a:t>
            </a:r>
            <a:r>
              <a:rPr lang="ar-SA" sz="3200" dirty="0">
                <a:solidFill>
                  <a:schemeClr val="tx1"/>
                </a:solidFill>
                <a:latin typeface="Calibri" panose="020F0502020204030204" pitchFamily="34" charset="0"/>
                <a:cs typeface="Calibri" panose="020F0502020204030204" pitchFamily="34" charset="0"/>
              </a:rPr>
              <a:t> أهمية عن الحق في التنمية اذ ان هذا الحق يجد له اساسا قانونيا في ديباجة الأمم المتحدة والتي نصت على ( ..... ان </a:t>
            </a:r>
            <a:r>
              <a:rPr lang="ar-SA" sz="3200" dirty="0" err="1">
                <a:solidFill>
                  <a:schemeClr val="tx1"/>
                </a:solidFill>
                <a:latin typeface="Calibri" panose="020F0502020204030204" pitchFamily="34" charset="0"/>
                <a:cs typeface="Calibri" panose="020F0502020204030204" pitchFamily="34" charset="0"/>
              </a:rPr>
              <a:t>ناخذ</a:t>
            </a:r>
            <a:r>
              <a:rPr lang="ar-SA" sz="3200" dirty="0">
                <a:solidFill>
                  <a:schemeClr val="tx1"/>
                </a:solidFill>
                <a:latin typeface="Calibri" panose="020F0502020204030204" pitchFamily="34" charset="0"/>
                <a:cs typeface="Calibri" panose="020F0502020204030204" pitchFamily="34" charset="0"/>
              </a:rPr>
              <a:t> انفسنا بالتسامح وان نعيش معا في سلام وحسن جوار ......) اذ أن حق التضامن واقع اجتماعي يفترض أن يمتثل الفرد </a:t>
            </a:r>
            <a:r>
              <a:rPr lang="ar-SA" sz="3200" dirty="0" err="1">
                <a:solidFill>
                  <a:schemeClr val="tx1"/>
                </a:solidFill>
                <a:latin typeface="Calibri" panose="020F0502020204030204" pitchFamily="34" charset="0"/>
                <a:cs typeface="Calibri" panose="020F0502020204030204" pitchFamily="34" charset="0"/>
              </a:rPr>
              <a:t>لارادة</a:t>
            </a:r>
            <a:r>
              <a:rPr lang="ar-SA" sz="3200" dirty="0">
                <a:solidFill>
                  <a:schemeClr val="tx1"/>
                </a:solidFill>
                <a:latin typeface="Calibri" panose="020F0502020204030204" pitchFamily="34" charset="0"/>
                <a:cs typeface="Calibri" panose="020F0502020204030204" pitchFamily="34" charset="0"/>
              </a:rPr>
              <a:t> الجماعة باعتبارها تعبيرا عن ذلك التضامن حيث ان لهذا الحق التزام اخلاقي و قانوني وذلك من خلال تقديم المساعدة والعمل على مساعدة الانسان او المجتمعات التي يمكن أن تتعرض لبعض الاعتداءات او النكبات سواء في حالات الحروب او الكوارث الطبيعية حيث ان الناس جميعا قد وهبوا عقلا وضميرا وعليهم أن يعامل بعضهم بعضا بروح الاخاء، وهذا </a:t>
            </a:r>
            <a:r>
              <a:rPr lang="ar-SA" sz="3200" dirty="0" err="1">
                <a:solidFill>
                  <a:schemeClr val="tx1"/>
                </a:solidFill>
                <a:latin typeface="Calibri" panose="020F0502020204030204" pitchFamily="34" charset="0"/>
                <a:cs typeface="Calibri" panose="020F0502020204030204" pitchFamily="34" charset="0"/>
              </a:rPr>
              <a:t>مانصت</a:t>
            </a:r>
            <a:r>
              <a:rPr lang="ar-SA" sz="3200" dirty="0">
                <a:solidFill>
                  <a:schemeClr val="tx1"/>
                </a:solidFill>
                <a:latin typeface="Calibri" panose="020F0502020204030204" pitchFamily="34" charset="0"/>
                <a:cs typeface="Calibri" panose="020F0502020204030204" pitchFamily="34" charset="0"/>
              </a:rPr>
              <a:t> عليه المادة (1) من الاعلان العالمي لحقوق الانسان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ب- الحق في السلام : ايضا نجد ان اساس هذا الحق نصوص ميثاق الأمم</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المتحدة التي تعمل على تحقيق مجموعة من الأهداف وفي مقدمة تلك الأهداف تحقيق السلم والأمن الدوليين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16863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073020" y="1405813"/>
            <a:ext cx="8752115"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ثالثا : الحقوق البيئية والثقافية والتنموية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ولذا</a:t>
            </a:r>
            <a:r>
              <a:rPr lang="ar-SA" dirty="0"/>
              <a:t> </a:t>
            </a:r>
            <a:r>
              <a:rPr lang="ar-SA" sz="3200" dirty="0">
                <a:solidFill>
                  <a:schemeClr val="tx1"/>
                </a:solidFill>
                <a:latin typeface="Calibri" panose="020F0502020204030204" pitchFamily="34" charset="0"/>
                <a:cs typeface="Calibri" panose="020F0502020204030204" pitchFamily="34" charset="0"/>
              </a:rPr>
              <a:t>تتسع مجالات حقوق الانسان مع مرور الزمن وتتطور </a:t>
            </a:r>
            <a:r>
              <a:rPr lang="ar-SA" sz="3200" dirty="0" err="1">
                <a:solidFill>
                  <a:schemeClr val="tx1"/>
                </a:solidFill>
                <a:latin typeface="Calibri" panose="020F0502020204030204" pitchFamily="34" charset="0"/>
                <a:cs typeface="Calibri" panose="020F0502020204030204" pitchFamily="34" charset="0"/>
              </a:rPr>
              <a:t>فاصبحت</a:t>
            </a:r>
            <a:r>
              <a:rPr lang="ar-SA" sz="3200" dirty="0">
                <a:solidFill>
                  <a:schemeClr val="tx1"/>
                </a:solidFill>
                <a:latin typeface="Calibri" panose="020F0502020204030204" pitchFamily="34" charset="0"/>
                <a:cs typeface="Calibri" panose="020F0502020204030204" pitchFamily="34" charset="0"/>
              </a:rPr>
              <a:t> هناك مجموعة من الحقوق التي تحتاج الى تعاون الجميع سواء على المستويين الداخلي او الدولي لكون هذه الحقوق ذات بعد انساني عام كالحق في التنمية والحق في السلام والحق في التضامن حق العيش في بيئة نظيفة ومصونة من التدمير والحق في الاغاثة عند الكوارث الكبرى .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وهذه الحقوق هي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أ- الحق في التنمية : يوجد بعد انساني لمفهوم التنمية واعطاء تعريف يشتمل على جانب واحد من هذا المصطلح ليس </a:t>
            </a:r>
            <a:r>
              <a:rPr lang="ar-SA" sz="3200" dirty="0" err="1">
                <a:solidFill>
                  <a:schemeClr val="tx1"/>
                </a:solidFill>
                <a:latin typeface="Calibri" panose="020F0502020204030204" pitchFamily="34" charset="0"/>
                <a:cs typeface="Calibri" panose="020F0502020204030204" pitchFamily="34" charset="0"/>
              </a:rPr>
              <a:t>بالامر</a:t>
            </a:r>
            <a:r>
              <a:rPr lang="ar-SA" sz="3200" dirty="0">
                <a:solidFill>
                  <a:schemeClr val="tx1"/>
                </a:solidFill>
                <a:latin typeface="Calibri" panose="020F0502020204030204" pitchFamily="34" charset="0"/>
                <a:cs typeface="Calibri" panose="020F0502020204030204" pitchFamily="34" charset="0"/>
              </a:rPr>
              <a:t> الصحيح فالتنمية كمفهوم اعطيت لها </a:t>
            </a:r>
            <a:r>
              <a:rPr lang="ar-SA" sz="3200" dirty="0" err="1">
                <a:solidFill>
                  <a:schemeClr val="tx1"/>
                </a:solidFill>
                <a:latin typeface="Calibri" panose="020F0502020204030204" pitchFamily="34" charset="0"/>
                <a:cs typeface="Calibri" panose="020F0502020204030204" pitchFamily="34" charset="0"/>
              </a:rPr>
              <a:t>تعاریف</a:t>
            </a:r>
            <a:r>
              <a:rPr lang="ar-SA" sz="3200" dirty="0">
                <a:solidFill>
                  <a:schemeClr val="tx1"/>
                </a:solidFill>
                <a:latin typeface="Calibri" panose="020F0502020204030204" pitchFamily="34" charset="0"/>
                <a:cs typeface="Calibri" panose="020F0502020204030204" pitchFamily="34" charset="0"/>
              </a:rPr>
              <a:t> متعددة وقد تطورت هذه التعاريف بتطور الزمن حيث اقترنت بالنمو الاقتصادي ثم تطور مفهوم التنمية ليشتمل على البعد السياسي والاجتماعي والثقافي الى جانب البعد الاقتصادي ومجموع المضامين المتقدمة يعبر عنها بالتنمية البشرية ويعرف اعلان الحق في التنمية الذي اقرته الأمم المتحدة عام 1986 عملية التنمية بانها ( عملية متكاملة ذات ابعاد اقتصادية واجتماعية وثقافية وسياسية تهدف إلى تحقيق التحسن المتواصل لرفاهية كل السكان وكل الأفراد والتي يمكن عن طريقها</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اعمال حقوق الانسان وحرياته الأساسية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والهدف من وراء الحق في التنمية القضاء على الفقر والعمل على تدعيم كرامة الانسان واعمال حقوقه فضلا عن ادارة المجتمع والدولة بصورة جيدة بتوفير فرص متساوية امام كل الأفراد فهذه الارادة الجيدة اذا </a:t>
            </a:r>
            <a:r>
              <a:rPr lang="ar-SA" sz="3200" dirty="0" err="1">
                <a:solidFill>
                  <a:schemeClr val="tx1"/>
                </a:solidFill>
                <a:latin typeface="Calibri" panose="020F0502020204030204" pitchFamily="34" charset="0"/>
                <a:cs typeface="Calibri" panose="020F0502020204030204" pitchFamily="34" charset="0"/>
              </a:rPr>
              <a:t>ماتحققت</a:t>
            </a:r>
            <a:r>
              <a:rPr lang="ar-SA" sz="3200" dirty="0">
                <a:solidFill>
                  <a:schemeClr val="tx1"/>
                </a:solidFill>
                <a:latin typeface="Calibri" panose="020F0502020204030204" pitchFamily="34" charset="0"/>
                <a:cs typeface="Calibri" panose="020F0502020204030204" pitchFamily="34" charset="0"/>
              </a:rPr>
              <a:t> يمكن من خلالها تحقيق كل حقوق الانسان في مجالاتها المتعددة سواء الاقتصادية أو الاجتماعية والثقافية والسياسية والمدنية ولهذا نجدان الحق في التنمية من الحقوق المهمة لرفاهية الإنسان داخل مجتمعه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a:t>
            </a:r>
            <a:r>
              <a:rPr lang="ar-SA" sz="3200" dirty="0" err="1">
                <a:solidFill>
                  <a:schemeClr val="tx1"/>
                </a:solidFill>
                <a:latin typeface="Calibri" panose="020F0502020204030204" pitchFamily="34" charset="0"/>
                <a:cs typeface="Calibri" panose="020F0502020204030204" pitchFamily="34" charset="0"/>
              </a:rPr>
              <a:t>ولاتغفل</a:t>
            </a:r>
            <a:r>
              <a:rPr lang="ar-SA" sz="3200" dirty="0">
                <a:solidFill>
                  <a:schemeClr val="tx1"/>
                </a:solidFill>
                <a:latin typeface="Calibri" panose="020F0502020204030204" pitchFamily="34" charset="0"/>
                <a:cs typeface="Calibri" panose="020F0502020204030204" pitchFamily="34" charset="0"/>
              </a:rPr>
              <a:t> الاشارة ايضا الى الحق في التضامن وهو </a:t>
            </a:r>
            <a:r>
              <a:rPr lang="ar-SA" sz="3200" dirty="0" err="1">
                <a:solidFill>
                  <a:schemeClr val="tx1"/>
                </a:solidFill>
                <a:latin typeface="Calibri" panose="020F0502020204030204" pitchFamily="34" charset="0"/>
                <a:cs typeface="Calibri" panose="020F0502020204030204" pitchFamily="34" charset="0"/>
              </a:rPr>
              <a:t>لايقل</a:t>
            </a:r>
            <a:r>
              <a:rPr lang="ar-SA" sz="3200" dirty="0">
                <a:solidFill>
                  <a:schemeClr val="tx1"/>
                </a:solidFill>
                <a:latin typeface="Calibri" panose="020F0502020204030204" pitchFamily="34" charset="0"/>
                <a:cs typeface="Calibri" panose="020F0502020204030204" pitchFamily="34" charset="0"/>
              </a:rPr>
              <a:t> أهمية عن الحق في التنمية اذ ان هذا الحق يجد له اساسا قانونيا في ديباجة الأمم المتحدة والتي نصت على ( ..... ان </a:t>
            </a:r>
            <a:r>
              <a:rPr lang="ar-SA" sz="3200" dirty="0" err="1">
                <a:solidFill>
                  <a:schemeClr val="tx1"/>
                </a:solidFill>
                <a:latin typeface="Calibri" panose="020F0502020204030204" pitchFamily="34" charset="0"/>
                <a:cs typeface="Calibri" panose="020F0502020204030204" pitchFamily="34" charset="0"/>
              </a:rPr>
              <a:t>ناخذ</a:t>
            </a:r>
            <a:r>
              <a:rPr lang="ar-SA" sz="3200" dirty="0">
                <a:solidFill>
                  <a:schemeClr val="tx1"/>
                </a:solidFill>
                <a:latin typeface="Calibri" panose="020F0502020204030204" pitchFamily="34" charset="0"/>
                <a:cs typeface="Calibri" panose="020F0502020204030204" pitchFamily="34" charset="0"/>
              </a:rPr>
              <a:t> انفسنا بالتسامح وان نعيش معا في سلام وحسن جوار ......) اذ أن حق التضامن واقع اجتماعي يفترض أن يمتثل الفرد </a:t>
            </a:r>
            <a:r>
              <a:rPr lang="ar-SA" sz="3200" dirty="0" err="1">
                <a:solidFill>
                  <a:schemeClr val="tx1"/>
                </a:solidFill>
                <a:latin typeface="Calibri" panose="020F0502020204030204" pitchFamily="34" charset="0"/>
                <a:cs typeface="Calibri" panose="020F0502020204030204" pitchFamily="34" charset="0"/>
              </a:rPr>
              <a:t>لارادة</a:t>
            </a:r>
            <a:r>
              <a:rPr lang="ar-SA" sz="3200" dirty="0">
                <a:solidFill>
                  <a:schemeClr val="tx1"/>
                </a:solidFill>
                <a:latin typeface="Calibri" panose="020F0502020204030204" pitchFamily="34" charset="0"/>
                <a:cs typeface="Calibri" panose="020F0502020204030204" pitchFamily="34" charset="0"/>
              </a:rPr>
              <a:t> الجماعة باعتبارها تعبيرا عن ذلك التضامن حيث ان لهذا الحق التزام اخلاقي و قانوني وذلك من خلال تقديم المساعدة والعمل على مساعدة الانسان او المجتمعات التي يمكن أن تتعرض لبعض الاعتداءات او النكبات سواء في حالات الحروب او الكوارث الطبيعية حيث ان الناس جميعا قد وهبوا عقلا وضميرا وعليهم أن يعامل بعضهم بعضا بروح الاخاء، وهذا </a:t>
            </a:r>
            <a:r>
              <a:rPr lang="ar-SA" sz="3200" dirty="0" err="1">
                <a:solidFill>
                  <a:schemeClr val="tx1"/>
                </a:solidFill>
                <a:latin typeface="Calibri" panose="020F0502020204030204" pitchFamily="34" charset="0"/>
                <a:cs typeface="Calibri" panose="020F0502020204030204" pitchFamily="34" charset="0"/>
              </a:rPr>
              <a:t>مانصت</a:t>
            </a:r>
            <a:r>
              <a:rPr lang="ar-SA" sz="3200" dirty="0">
                <a:solidFill>
                  <a:schemeClr val="tx1"/>
                </a:solidFill>
                <a:latin typeface="Calibri" panose="020F0502020204030204" pitchFamily="34" charset="0"/>
                <a:cs typeface="Calibri" panose="020F0502020204030204" pitchFamily="34" charset="0"/>
              </a:rPr>
              <a:t> عليه المادة (1) من الاعلان العالمي لحقوق الانسان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ب- الحق في السلام : ايضا نجد ان اساس هذا الحق نصوص ميثاق الأمم</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المتحدة التي تعمل على تحقيق مجموعة من الأهداف وفي مقدمة تلك الأهداف تحقيق السلم والأمن الدوليين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03886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073020" y="1405813"/>
            <a:ext cx="8752115"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ثالثا : الحقوق البيئية والثقافية والتنموية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ولذا</a:t>
            </a:r>
            <a:r>
              <a:rPr lang="ar-SA" dirty="0"/>
              <a:t> </a:t>
            </a:r>
            <a:r>
              <a:rPr lang="ar-SA" sz="3200" dirty="0">
                <a:solidFill>
                  <a:schemeClr val="tx1"/>
                </a:solidFill>
                <a:latin typeface="Calibri" panose="020F0502020204030204" pitchFamily="34" charset="0"/>
                <a:cs typeface="Calibri" panose="020F0502020204030204" pitchFamily="34" charset="0"/>
              </a:rPr>
              <a:t>تتسع مجالات حقوق الانسان مع مرور الزمن وتتطور </a:t>
            </a:r>
            <a:r>
              <a:rPr lang="ar-SA" sz="3200" dirty="0" err="1">
                <a:solidFill>
                  <a:schemeClr val="tx1"/>
                </a:solidFill>
                <a:latin typeface="Calibri" panose="020F0502020204030204" pitchFamily="34" charset="0"/>
                <a:cs typeface="Calibri" panose="020F0502020204030204" pitchFamily="34" charset="0"/>
              </a:rPr>
              <a:t>فاصبحت</a:t>
            </a:r>
            <a:r>
              <a:rPr lang="ar-SA" sz="3200" dirty="0">
                <a:solidFill>
                  <a:schemeClr val="tx1"/>
                </a:solidFill>
                <a:latin typeface="Calibri" panose="020F0502020204030204" pitchFamily="34" charset="0"/>
                <a:cs typeface="Calibri" panose="020F0502020204030204" pitchFamily="34" charset="0"/>
              </a:rPr>
              <a:t> هناك مجموعة من الحقوق التي تحتاج الى تعاون الجميع سواء على المستويين الداخلي او الدولي لكون هذه الحقوق ذات بعد انساني عام كالحق في التنمية والحق في السلام والحق في التضامن حق العيش في بيئة نظيفة ومصونة من التدمير والحق في الاغاثة عند الكوارث الكبرى .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وهذه الحقوق هي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أ- الحق في التنمية : يوجد بعد انساني لمفهوم التنمية واعطاء تعريف يشتمل على جانب واحد من هذا المصطلح ليس </a:t>
            </a:r>
            <a:r>
              <a:rPr lang="ar-SA" sz="3200" dirty="0" err="1">
                <a:solidFill>
                  <a:schemeClr val="tx1"/>
                </a:solidFill>
                <a:latin typeface="Calibri" panose="020F0502020204030204" pitchFamily="34" charset="0"/>
                <a:cs typeface="Calibri" panose="020F0502020204030204" pitchFamily="34" charset="0"/>
              </a:rPr>
              <a:t>بالامر</a:t>
            </a:r>
            <a:r>
              <a:rPr lang="ar-SA" sz="3200" dirty="0">
                <a:solidFill>
                  <a:schemeClr val="tx1"/>
                </a:solidFill>
                <a:latin typeface="Calibri" panose="020F0502020204030204" pitchFamily="34" charset="0"/>
                <a:cs typeface="Calibri" panose="020F0502020204030204" pitchFamily="34" charset="0"/>
              </a:rPr>
              <a:t> الصحيح فالتنمية كمفهوم اعطيت لها </a:t>
            </a:r>
            <a:r>
              <a:rPr lang="ar-SA" sz="3200" dirty="0" err="1">
                <a:solidFill>
                  <a:schemeClr val="tx1"/>
                </a:solidFill>
                <a:latin typeface="Calibri" panose="020F0502020204030204" pitchFamily="34" charset="0"/>
                <a:cs typeface="Calibri" panose="020F0502020204030204" pitchFamily="34" charset="0"/>
              </a:rPr>
              <a:t>تعاریف</a:t>
            </a:r>
            <a:r>
              <a:rPr lang="ar-SA" sz="3200" dirty="0">
                <a:solidFill>
                  <a:schemeClr val="tx1"/>
                </a:solidFill>
                <a:latin typeface="Calibri" panose="020F0502020204030204" pitchFamily="34" charset="0"/>
                <a:cs typeface="Calibri" panose="020F0502020204030204" pitchFamily="34" charset="0"/>
              </a:rPr>
              <a:t> متعددة وقد تطورت هذه التعاريف بتطور الزمن حيث اقترنت بالنمو الاقتصادي ثم تطور مفهوم التنمية ليشتمل على البعد السياسي والاجتماعي والثقافي الى جانب البعد الاقتصادي ومجموع المضامين المتقدمة يعبر عنها بالتنمية البشرية ويعرف اعلان الحق في التنمية الذي اقرته الأمم المتحدة عام 1986 عملية التنمية بانها ( عملية متكاملة ذات ابعاد اقتصادية واجتماعية وثقافية وسياسية تهدف إلى تحقيق التحسن المتواصل لرفاهية كل السكان وكل الأفراد والتي يمكن عن طريقها</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اعمال حقوق الانسان وحرياته الأساسية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والهدف من وراء الحق في التنمية القضاء على الفقر والعمل على تدعيم كرامة الانسان واعمال حقوقه فضلا عن ادارة المجتمع والدولة بصورة جيدة بتوفير فرص متساوية امام كل الأفراد فهذه الارادة الجيدة اذا </a:t>
            </a:r>
            <a:r>
              <a:rPr lang="ar-SA" sz="3200" dirty="0" err="1">
                <a:solidFill>
                  <a:schemeClr val="tx1"/>
                </a:solidFill>
                <a:latin typeface="Calibri" panose="020F0502020204030204" pitchFamily="34" charset="0"/>
                <a:cs typeface="Calibri" panose="020F0502020204030204" pitchFamily="34" charset="0"/>
              </a:rPr>
              <a:t>ماتحققت</a:t>
            </a:r>
            <a:r>
              <a:rPr lang="ar-SA" sz="3200" dirty="0">
                <a:solidFill>
                  <a:schemeClr val="tx1"/>
                </a:solidFill>
                <a:latin typeface="Calibri" panose="020F0502020204030204" pitchFamily="34" charset="0"/>
                <a:cs typeface="Calibri" panose="020F0502020204030204" pitchFamily="34" charset="0"/>
              </a:rPr>
              <a:t> يمكن من خلالها تحقيق كل حقوق الانسان في مجالاتها المتعددة سواء الاقتصادية أو الاجتماعية والثقافية والسياسية والمدنية ولهذا نجدان الحق في التنمية من الحقوق المهمة لرفاهية الإنسان داخل مجتمعه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a:t>
            </a:r>
            <a:r>
              <a:rPr lang="ar-SA" sz="3200" dirty="0" err="1">
                <a:solidFill>
                  <a:schemeClr val="tx1"/>
                </a:solidFill>
                <a:latin typeface="Calibri" panose="020F0502020204030204" pitchFamily="34" charset="0"/>
                <a:cs typeface="Calibri" panose="020F0502020204030204" pitchFamily="34" charset="0"/>
              </a:rPr>
              <a:t>ولاتغفل</a:t>
            </a:r>
            <a:r>
              <a:rPr lang="ar-SA" sz="3200" dirty="0">
                <a:solidFill>
                  <a:schemeClr val="tx1"/>
                </a:solidFill>
                <a:latin typeface="Calibri" panose="020F0502020204030204" pitchFamily="34" charset="0"/>
                <a:cs typeface="Calibri" panose="020F0502020204030204" pitchFamily="34" charset="0"/>
              </a:rPr>
              <a:t> الاشارة ايضا الى الحق في التضامن وهو </a:t>
            </a:r>
            <a:r>
              <a:rPr lang="ar-SA" sz="3200" dirty="0" err="1">
                <a:solidFill>
                  <a:schemeClr val="tx1"/>
                </a:solidFill>
                <a:latin typeface="Calibri" panose="020F0502020204030204" pitchFamily="34" charset="0"/>
                <a:cs typeface="Calibri" panose="020F0502020204030204" pitchFamily="34" charset="0"/>
              </a:rPr>
              <a:t>لايقل</a:t>
            </a:r>
            <a:r>
              <a:rPr lang="ar-SA" sz="3200" dirty="0">
                <a:solidFill>
                  <a:schemeClr val="tx1"/>
                </a:solidFill>
                <a:latin typeface="Calibri" panose="020F0502020204030204" pitchFamily="34" charset="0"/>
                <a:cs typeface="Calibri" panose="020F0502020204030204" pitchFamily="34" charset="0"/>
              </a:rPr>
              <a:t> أهمية عن الحق في التنمية اذ ان هذا الحق يجد له اساسا قانونيا في ديباجة الأمم المتحدة والتي نصت على ( ..... ان </a:t>
            </a:r>
            <a:r>
              <a:rPr lang="ar-SA" sz="3200" dirty="0" err="1">
                <a:solidFill>
                  <a:schemeClr val="tx1"/>
                </a:solidFill>
                <a:latin typeface="Calibri" panose="020F0502020204030204" pitchFamily="34" charset="0"/>
                <a:cs typeface="Calibri" panose="020F0502020204030204" pitchFamily="34" charset="0"/>
              </a:rPr>
              <a:t>ناخذ</a:t>
            </a:r>
            <a:r>
              <a:rPr lang="ar-SA" sz="3200" dirty="0">
                <a:solidFill>
                  <a:schemeClr val="tx1"/>
                </a:solidFill>
                <a:latin typeface="Calibri" panose="020F0502020204030204" pitchFamily="34" charset="0"/>
                <a:cs typeface="Calibri" panose="020F0502020204030204" pitchFamily="34" charset="0"/>
              </a:rPr>
              <a:t> انفسنا بالتسامح وان نعيش معا في سلام وحسن جوار ......) اذ أن حق التضامن واقع اجتماعي يفترض أن يمتثل الفرد </a:t>
            </a:r>
            <a:r>
              <a:rPr lang="ar-SA" sz="3200" dirty="0" err="1">
                <a:solidFill>
                  <a:schemeClr val="tx1"/>
                </a:solidFill>
                <a:latin typeface="Calibri" panose="020F0502020204030204" pitchFamily="34" charset="0"/>
                <a:cs typeface="Calibri" panose="020F0502020204030204" pitchFamily="34" charset="0"/>
              </a:rPr>
              <a:t>لارادة</a:t>
            </a:r>
            <a:r>
              <a:rPr lang="ar-SA" sz="3200" dirty="0">
                <a:solidFill>
                  <a:schemeClr val="tx1"/>
                </a:solidFill>
                <a:latin typeface="Calibri" panose="020F0502020204030204" pitchFamily="34" charset="0"/>
                <a:cs typeface="Calibri" panose="020F0502020204030204" pitchFamily="34" charset="0"/>
              </a:rPr>
              <a:t> الجماعة باعتبارها تعبيرا عن ذلك التضامن حيث ان لهذا الحق التزام اخلاقي و قانوني وذلك من خلال تقديم المساعدة والعمل على مساعدة الانسان او المجتمعات التي يمكن أن تتعرض لبعض الاعتداءات او النكبات سواء في حالات الحروب او الكوارث الطبيعية حيث ان الناس جميعا قد وهبوا عقلا وضميرا وعليهم أن يعامل بعضهم بعضا بروح الاخاء، وهذا </a:t>
            </a:r>
            <a:r>
              <a:rPr lang="ar-SA" sz="3200" dirty="0" err="1">
                <a:solidFill>
                  <a:schemeClr val="tx1"/>
                </a:solidFill>
                <a:latin typeface="Calibri" panose="020F0502020204030204" pitchFamily="34" charset="0"/>
                <a:cs typeface="Calibri" panose="020F0502020204030204" pitchFamily="34" charset="0"/>
              </a:rPr>
              <a:t>مانصت</a:t>
            </a:r>
            <a:r>
              <a:rPr lang="ar-SA" sz="3200" dirty="0">
                <a:solidFill>
                  <a:schemeClr val="tx1"/>
                </a:solidFill>
                <a:latin typeface="Calibri" panose="020F0502020204030204" pitchFamily="34" charset="0"/>
                <a:cs typeface="Calibri" panose="020F0502020204030204" pitchFamily="34" charset="0"/>
              </a:rPr>
              <a:t> عليه المادة (1) من الاعلان العالمي لحقوق الانسان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ب- الحق في السلام : ايضا نجد ان اساس هذا الحق نصوص ميثاق الأمم</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المتحدة التي تعمل على تحقيق مجموعة من الأهداف وفي مقدمة تلك الأهداف تحقيق السلم والأمن الدوليين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398025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اجيال حقوق الانسان</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مرت حقوق الإنسان بثلاث اجيال رئيسية متمثلة </a:t>
            </a:r>
            <a:r>
              <a:rPr lang="ar-SA" sz="3200" dirty="0" err="1">
                <a:solidFill>
                  <a:schemeClr val="tx1"/>
                </a:solidFill>
                <a:latin typeface="Calibri" panose="020F0502020204030204" pitchFamily="34" charset="0"/>
                <a:cs typeface="Calibri" panose="020F0502020204030204" pitchFamily="34" charset="0"/>
              </a:rPr>
              <a:t>بالأتي</a:t>
            </a:r>
            <a:r>
              <a:rPr lang="ar-SA" sz="3200" dirty="0">
                <a:solidFill>
                  <a:schemeClr val="tx1"/>
                </a:solidFill>
                <a:latin typeface="Calibri" panose="020F0502020204030204" pitchFamily="34" charset="0"/>
                <a:cs typeface="Calibri" panose="020F0502020204030204" pitchFamily="34" charset="0"/>
              </a:rPr>
              <a:t> : </a:t>
            </a:r>
          </a:p>
          <a:p>
            <a:pPr algn="r" rtl="1"/>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1 - الحقوق المدنية والسياسية </a:t>
            </a:r>
          </a:p>
          <a:p>
            <a:pPr algn="r" rtl="1"/>
            <a:r>
              <a:rPr lang="ar-SA" sz="3200" dirty="0">
                <a:solidFill>
                  <a:schemeClr val="tx1"/>
                </a:solidFill>
                <a:latin typeface="Calibri" panose="020F0502020204030204" pitchFamily="34" charset="0"/>
                <a:cs typeface="Calibri" panose="020F0502020204030204" pitchFamily="34" charset="0"/>
              </a:rPr>
              <a:t>2- الحقوق الاقتصادية والاجتماعية </a:t>
            </a:r>
          </a:p>
          <a:p>
            <a:pPr algn="r" rtl="1"/>
            <a:r>
              <a:rPr lang="ar-SA" sz="3200" dirty="0">
                <a:solidFill>
                  <a:schemeClr val="tx1"/>
                </a:solidFill>
                <a:latin typeface="Calibri" panose="020F0502020204030204" pitchFamily="34" charset="0"/>
                <a:cs typeface="Calibri" panose="020F0502020204030204" pitchFamily="34" charset="0"/>
              </a:rPr>
              <a:t>3- الحقوق البيئية والثقافية والتنموية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4616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اولا : الحقوق المدنية والسياسية </a:t>
            </a:r>
          </a:p>
          <a:p>
            <a:pPr algn="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وهي مرتبطة بالحريات وتشمل الحقوق التالية: الحق في الحياة والحرية الأمن؛ وعدم التعرض للتعذيب والتحرر من العبودية المشاركة السياسية وحرية الرأي والتعبير والتفكير والضمير والدين؛ وحرية الاشتراك في الجمعيات والتجمع.</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013821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اولا : الحقوق المدنية والسياسية </a:t>
            </a:r>
          </a:p>
          <a:p>
            <a:pPr algn="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حيث يعد الحق في الحياة احد الحقوق الطبيعية التي يجب أن تتضمن لكل انسان وحماية هذا الحق </a:t>
            </a:r>
            <a:r>
              <a:rPr lang="ar-SA" sz="3200" dirty="0" err="1">
                <a:solidFill>
                  <a:schemeClr val="tx1"/>
                </a:solidFill>
                <a:latin typeface="Calibri" panose="020F0502020204030204" pitchFamily="34" charset="0"/>
                <a:cs typeface="Calibri" panose="020F0502020204030204" pitchFamily="34" charset="0"/>
              </a:rPr>
              <a:t>لايقتصر</a:t>
            </a:r>
            <a:r>
              <a:rPr lang="ar-SA" sz="3200" dirty="0">
                <a:solidFill>
                  <a:schemeClr val="tx1"/>
                </a:solidFill>
                <a:latin typeface="Calibri" panose="020F0502020204030204" pitchFamily="34" charset="0"/>
                <a:cs typeface="Calibri" panose="020F0502020204030204" pitchFamily="34" charset="0"/>
              </a:rPr>
              <a:t> على عدم المساس به من قبل الدولة وسلطاتها العامة بل هو حق يتطلب ضمانة التزام الدولة بمنع حدوث الاعتداء عليه من جانب الأفراد والهيئات والجماعات ووضع القوانين التي تحقق هذه الحماية بصورة فعلية وتوقع الجزاء على من يعتدي على هذا التزاما على الدول الأطراف في مادته 1/2 بوجوب الغاء الدولة لعقوبة </a:t>
            </a:r>
            <a:r>
              <a:rPr lang="ar-SA" sz="3200" dirty="0" err="1">
                <a:solidFill>
                  <a:schemeClr val="tx1"/>
                </a:solidFill>
                <a:latin typeface="Calibri" panose="020F0502020204030204" pitchFamily="34" charset="0"/>
                <a:cs typeface="Calibri" panose="020F0502020204030204" pitchFamily="34" charset="0"/>
              </a:rPr>
              <a:t>الأعدام</a:t>
            </a:r>
            <a:r>
              <a:rPr lang="ar-SA" sz="3200" dirty="0">
                <a:solidFill>
                  <a:schemeClr val="tx1"/>
                </a:solidFill>
                <a:latin typeface="Calibri" panose="020F0502020204030204" pitchFamily="34" charset="0"/>
                <a:cs typeface="Calibri" panose="020F0502020204030204" pitchFamily="34" charset="0"/>
              </a:rPr>
              <a:t> داخل نطاق ولايتها القضائية.</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9958867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اولا : الحقوق المدنية والسياسية </a:t>
            </a:r>
          </a:p>
          <a:p>
            <a:pPr algn="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ايضا هنالك الحق في احترام الحياة الخاصة هو ايضا من الحقوق المدنية حيث لا يجوز التدخل بصورة تعسفية أو بشكل غير قانوني بخصوصيات احد او بعائلته او مراسلاته كما انه لا يجوز التدخل بشكل غير قانوني بشرفه وسمعته ويثبت لكل شخص الحق في الحماية القانونية ضد مثل هذا التدخل أو التعرض .حيث أوردت المادة (17) من دستور جمهورية العراق لعام 2005 على الحق في الخصوصية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93163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ثانيا : الحقوق الاقتصادية والاجتماعية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تتضمن الحقوق والحريات ذات المضمون الاقتصادي والاجتماعي وتشمل: العمل والتعليم والمستوى اللائق للمعيشة؛ والمأكل والمأوى والرعاية الصحية. حيث أن الحق في العمل لا يقتصر على توفير او ضمان </a:t>
            </a:r>
            <a:r>
              <a:rPr lang="ar-SA" sz="3200" dirty="0" err="1">
                <a:solidFill>
                  <a:schemeClr val="tx1"/>
                </a:solidFill>
                <a:latin typeface="Calibri" panose="020F0502020204030204" pitchFamily="34" charset="0"/>
                <a:cs typeface="Calibri" panose="020F0502020204030204" pitchFamily="34" charset="0"/>
              </a:rPr>
              <a:t>تحقیق</a:t>
            </a:r>
            <a:r>
              <a:rPr lang="ar-SA" sz="3200" dirty="0">
                <a:solidFill>
                  <a:schemeClr val="tx1"/>
                </a:solidFill>
                <a:latin typeface="Calibri" panose="020F0502020204030204" pitchFamily="34" charset="0"/>
                <a:cs typeface="Calibri" panose="020F0502020204030204" pitchFamily="34" charset="0"/>
              </a:rPr>
              <a:t> اجر عادل للعمال في ظل ظروف عمل ملائمة فقط اذ ان هنالك حقوق اخرى مكملة كالحق في تكوين النقابات والحق في الاضراب والحق في المشاركة </a:t>
            </a:r>
            <a:r>
              <a:rPr lang="ar-SA" sz="3200" dirty="0" err="1">
                <a:solidFill>
                  <a:schemeClr val="tx1"/>
                </a:solidFill>
                <a:latin typeface="Calibri" panose="020F0502020204030204" pitchFamily="34" charset="0"/>
                <a:cs typeface="Calibri" panose="020F0502020204030204" pitchFamily="34" charset="0"/>
              </a:rPr>
              <a:t>بادارة</a:t>
            </a:r>
            <a:r>
              <a:rPr lang="ar-SA" sz="3200" dirty="0">
                <a:solidFill>
                  <a:schemeClr val="tx1"/>
                </a:solidFill>
                <a:latin typeface="Calibri" panose="020F0502020204030204" pitchFamily="34" charset="0"/>
                <a:cs typeface="Calibri" panose="020F0502020204030204" pitchFamily="34" charset="0"/>
              </a:rPr>
              <a:t> المشاريع التي يعمل فيها العامل والحق في الضمان الاجتماعي ضد المرض والعجز والشيخوخة واصابات العمل.</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6059625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ثانيا : الحقوق الاقتصادية والاجتماعية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ولم تكن هذه التطورات قد تمت بسرعة بل كانت تسير خطوة بخطوة نتيجة التغييرات عديدة تناولت مفاهيم مختلفة على المستوى الاقتصادي والاجتماعي والثقافي ، فمفهوم الحرية قد لحقه تغيير بعد الحرب العالمية الأولى اذ انتشار مفهوم البطالة قد ادى الى ان اصبحت فكرة الأمن المادي هي شاغل الغالبية من أفراد المجتمع حتى لو كان ذلك على حساب الحرية التقليدية أذ عدت الحرية الأداة التي تمكن الفرد من الوصول الى الرفاهية من خلال تحقيق الأمن المادي حيث أن الفرد اصبح مستعدا للتخلي عن جزء من حياته مقابل تحقيق أمنه الاقتصادي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886345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800809" y="1405813"/>
            <a:ext cx="8024326"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ثانيا : الحقوق الاقتصادية والاجتماعية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ولذا نجد ان الكثير من الدساتير نصت بصورة غير مباشرة على الحقوق الاقتصادية والاجتماعية والثقافية منها الدستور الفرنسي النافذ والصادر عام 1958 وايضا نصت المادة118 من الدستور السوفيتي عام 1936 وكذلك نص الدستور العراقي لعام 2005 على هذه الحقوق من خلال نص المادة (22) منه على ان      ( العمل حق لكل العراقيين بما يضمن لهم حياة كريمة ، وقد نصت المادة (30) من الدستور العراقي على ان ( تكفل الدولة الضمان الاجتماعي والصحي للعراقيين في حالة الشيخوخة او المرض او العجز عن العمل او التشرد او اليتيم او البطالة وتعمل على وقايتهم من الجهل )</a:t>
            </a:r>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0019781"/>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IQ" sz="3200" dirty="0">
                <a:solidFill>
                  <a:srgbClr val="FF0000"/>
                </a:solidFill>
                <a:latin typeface="Bahij Helvetica Neue 75 Bold" panose="02040703060201020203" pitchFamily="18" charset="-78"/>
                <a:cs typeface="Bahij Helvetica Neue 75 Bold" panose="02040703060201020203" pitchFamily="18" charset="-78"/>
              </a:rPr>
              <a:t>حقوق الانسان والحريات العامة</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073020" y="1405813"/>
            <a:ext cx="8752115" cy="66869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4600" dirty="0">
                <a:solidFill>
                  <a:srgbClr val="7030A0"/>
                </a:solidFill>
                <a:latin typeface="Bahij Helvetica Neue 75 Bold" panose="02040703060201020203" pitchFamily="18" charset="-78"/>
                <a:cs typeface="Bahij Helvetica Neue 75 Bold" panose="02040703060201020203" pitchFamily="18" charset="-78"/>
              </a:rPr>
              <a:t>ثالثا : الحقوق البيئية والثقافية والتنموية</a:t>
            </a:r>
            <a:endParaRPr lang="en-US" sz="46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335903" y="2267340"/>
            <a:ext cx="9423918" cy="4046374"/>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rtl="1"/>
            <a:r>
              <a:rPr lang="ar-SA" sz="3200" dirty="0">
                <a:solidFill>
                  <a:schemeClr val="tx1"/>
                </a:solidFill>
                <a:latin typeface="Calibri" panose="020F0502020204030204" pitchFamily="34" charset="0"/>
                <a:cs typeface="Calibri" panose="020F0502020204030204" pitchFamily="34" charset="0"/>
              </a:rPr>
              <a:t>تتسع مجالات حقوق الانسان مع مرور الزمن وتتطور </a:t>
            </a:r>
            <a:r>
              <a:rPr lang="ar-SA" sz="3200" dirty="0" err="1">
                <a:solidFill>
                  <a:schemeClr val="tx1"/>
                </a:solidFill>
                <a:latin typeface="Calibri" panose="020F0502020204030204" pitchFamily="34" charset="0"/>
                <a:cs typeface="Calibri" panose="020F0502020204030204" pitchFamily="34" charset="0"/>
              </a:rPr>
              <a:t>فاصبحت</a:t>
            </a:r>
            <a:r>
              <a:rPr lang="ar-SA" sz="3200" dirty="0">
                <a:solidFill>
                  <a:schemeClr val="tx1"/>
                </a:solidFill>
                <a:latin typeface="Calibri" panose="020F0502020204030204" pitchFamily="34" charset="0"/>
                <a:cs typeface="Calibri" panose="020F0502020204030204" pitchFamily="34" charset="0"/>
              </a:rPr>
              <a:t> هناك مجموعة من الحقوق التي تحتاج الى تعاون الجميع سواء على المستويين الداخلي او الدولي لكون هذه الحقوق ذات بعد انساني عام كالحق في التنمية والحق في السلام والحق في التضامن حق العيش في بيئة نظيفة ومصونة من التدمير والحق في الاغاثة عند الكوارث الكبرى . </a:t>
            </a:r>
            <a:endParaRPr lang="en-US" sz="3200" dirty="0">
              <a:solidFill>
                <a:schemeClr val="tx1"/>
              </a:solidFill>
              <a:latin typeface="Calibri" panose="020F0502020204030204" pitchFamily="34" charset="0"/>
              <a:cs typeface="Calibri" panose="020F0502020204030204" pitchFamily="34" charset="0"/>
            </a:endParaRPr>
          </a:p>
          <a:p>
            <a:pPr algn="r" rtl="1"/>
            <a:r>
              <a:rPr lang="ar-SA" sz="3200" dirty="0">
                <a:solidFill>
                  <a:schemeClr val="tx1"/>
                </a:solidFill>
                <a:latin typeface="Calibri" panose="020F0502020204030204" pitchFamily="34" charset="0"/>
                <a:cs typeface="Calibri" panose="020F0502020204030204" pitchFamily="34" charset="0"/>
              </a:rPr>
              <a:t>وهذه الحقوق هي :</a:t>
            </a:r>
            <a:endParaRPr lang="en-US" sz="3200" dirty="0">
              <a:solidFill>
                <a:schemeClr val="tx1"/>
              </a:solidFill>
              <a:latin typeface="Calibri" panose="020F0502020204030204" pitchFamily="34" charset="0"/>
              <a:cs typeface="Calibri" panose="020F0502020204030204" pitchFamily="34" charset="0"/>
            </a:endParaRPr>
          </a:p>
          <a:p>
            <a:pPr marL="514350" indent="-514350" algn="r" rtl="1">
              <a:buAutoNum type="arabic1Minus"/>
            </a:pPr>
            <a:r>
              <a:rPr lang="ar-SA" sz="3200" dirty="0">
                <a:solidFill>
                  <a:schemeClr val="tx1"/>
                </a:solidFill>
                <a:latin typeface="Calibri" panose="020F0502020204030204" pitchFamily="34" charset="0"/>
                <a:cs typeface="Calibri" panose="020F0502020204030204" pitchFamily="34" charset="0"/>
              </a:rPr>
              <a:t>الحق في </a:t>
            </a:r>
            <a:r>
              <a:rPr lang="ar-SA" sz="3200">
                <a:solidFill>
                  <a:schemeClr val="tx1"/>
                </a:solidFill>
                <a:latin typeface="Calibri" panose="020F0502020204030204" pitchFamily="34" charset="0"/>
                <a:cs typeface="Calibri" panose="020F0502020204030204" pitchFamily="34" charset="0"/>
              </a:rPr>
              <a:t>التنمية </a:t>
            </a:r>
            <a:endParaRPr lang="ar-SA" sz="3200" dirty="0">
              <a:solidFill>
                <a:schemeClr val="tx1"/>
              </a:solidFill>
              <a:latin typeface="Calibri" panose="020F0502020204030204" pitchFamily="34" charset="0"/>
              <a:cs typeface="Calibri" panose="020F0502020204030204" pitchFamily="34" charset="0"/>
            </a:endParaRPr>
          </a:p>
          <a:p>
            <a:pPr marL="514350" indent="-514350" algn="r" rtl="1">
              <a:buAutoNum type="arabic1Minus"/>
            </a:pPr>
            <a:r>
              <a:rPr lang="ar-SA" sz="3200" dirty="0">
                <a:solidFill>
                  <a:schemeClr val="tx1"/>
                </a:solidFill>
                <a:latin typeface="Calibri" panose="020F0502020204030204" pitchFamily="34" charset="0"/>
                <a:cs typeface="Calibri" panose="020F0502020204030204" pitchFamily="34" charset="0"/>
              </a:rPr>
              <a:t> الحق في السلام </a:t>
            </a:r>
            <a:endParaRPr lang="en-US" sz="3200" dirty="0">
              <a:solidFill>
                <a:schemeClr val="tx1"/>
              </a:solidFill>
              <a:latin typeface="Calibri" panose="020F0502020204030204" pitchFamily="34" charset="0"/>
              <a:cs typeface="Calibri" panose="020F0502020204030204" pitchFamily="34" charset="0"/>
            </a:endParaRPr>
          </a:p>
          <a:p>
            <a:pPr algn="r" rtl="1"/>
            <a:endParaRPr lang="en-US" sz="3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438420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53</TotalTime>
  <Words>1792</Words>
  <Application>Microsoft Office PowerPoint</Application>
  <PresentationFormat>Widescreen</PresentationFormat>
  <Paragraphs>67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Bahij Helvetica Neue 75 Bold</vt:lpstr>
      <vt:lpstr>Calibri</vt:lpstr>
      <vt:lpstr>Trebuchet MS</vt:lpstr>
      <vt:lpstr>Wingdings 3</vt:lpstr>
      <vt:lpstr>Facet</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lpstr>حقوق الانسان والحريات العامة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21</cp:revision>
  <dcterms:created xsi:type="dcterms:W3CDTF">2019-05-12T19:06:21Z</dcterms:created>
  <dcterms:modified xsi:type="dcterms:W3CDTF">2019-05-12T20:52:49Z</dcterms:modified>
</cp:coreProperties>
</file>