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3" r:id="rId3"/>
    <p:sldId id="260" r:id="rId4"/>
    <p:sldId id="261"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33929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88732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66992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2395600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84695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9317929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227715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299896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574986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82922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665482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946353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062690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35400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900109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62839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383492096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2335418"/>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حقوق الانسان</a:t>
            </a:r>
            <a:br>
              <a:rPr lang="ar-SA" sz="8800" dirty="0">
                <a:solidFill>
                  <a:srgbClr val="7030A0"/>
                </a:solidFill>
                <a:latin typeface="Bahij Helvetica Neue 75 Bold" panose="02040703060201020203" pitchFamily="18" charset="-78"/>
                <a:cs typeface="Bahij Helvetica Neue 75 Bold" panose="02040703060201020203" pitchFamily="18" charset="-78"/>
              </a:rPr>
            </a:br>
            <a:r>
              <a:rPr lang="ar-SA" sz="8800" dirty="0">
                <a:solidFill>
                  <a:srgbClr val="7030A0"/>
                </a:solidFill>
                <a:latin typeface="Bahij Helvetica Neue 75 Bold" panose="02040703060201020203" pitchFamily="18" charset="-78"/>
                <a:cs typeface="Bahij Helvetica Neue 75 Bold" panose="02040703060201020203" pitchFamily="18" charset="-78"/>
              </a:rPr>
              <a:t>والحريات العامة</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a:xfrm>
            <a:off x="1507067" y="4632298"/>
            <a:ext cx="7766936" cy="1096899"/>
          </a:xfrm>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5" name="Rectangle 4">
            <a:extLst>
              <a:ext uri="{FF2B5EF4-FFF2-40B4-BE49-F238E27FC236}">
                <a16:creationId xmlns:a16="http://schemas.microsoft.com/office/drawing/2014/main" id="{B3932E78-4A53-4117-9800-25F0FA8C413E}"/>
              </a:ext>
            </a:extLst>
          </p:cNvPr>
          <p:cNvSpPr/>
          <p:nvPr/>
        </p:nvSpPr>
        <p:spPr>
          <a:xfrm>
            <a:off x="11310242" y="5729197"/>
            <a:ext cx="562975" cy="923330"/>
          </a:xfrm>
          <a:prstGeom prst="rect">
            <a:avLst/>
          </a:prstGeom>
          <a:noFill/>
        </p:spPr>
        <p:txBody>
          <a:bodyPr wrap="none" lIns="91440" tIns="45720" rIns="91440" bIns="45720">
            <a:spAutoFit/>
          </a:bodyPr>
          <a:lstStyle/>
          <a:p>
            <a:pPr algn="ctr"/>
            <a:r>
              <a:rPr lang="ar-SA" sz="5400" b="0" cap="none" spc="0" dirty="0">
                <a:ln w="0"/>
                <a:solidFill>
                  <a:schemeClr val="tx1"/>
                </a:solidFill>
                <a:effectLst>
                  <a:outerShdw blurRad="38100" dist="19050" dir="2700000" algn="tl" rotWithShape="0">
                    <a:schemeClr val="dk1">
                      <a:alpha val="40000"/>
                    </a:schemeClr>
                  </a:outerShdw>
                </a:effectLst>
              </a:rPr>
              <a:t>5</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معنى 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تعددت تعريفات الحقوق والحريات العامة وهذا راجع الى اختلاف نظرة الفقه لهذا المفهوم حيث نجد ان البعض عرف الحقوق والحريات العامة بانها : امكانيات يتمتع بها الفرد بسبب طبيعته البشرية وبسبب عضويته في المجتمع وهذه الحريات كثيرا ما يطلق عليها الحقوق الفردية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كما يذهب آخرون في تعريفها بأنها " الحقوق والحريات الأساسية والمعترف بها دستوريا وتشريعية والتي لا يستغني عنها الانسان في حياته وتكفلها الدولة وتحميها وتنظمها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1125839"/>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معنى 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وهناك من عرفها ايضا بانها قدرة الإنسان على اختيار سلوكه بنفسه في اطار مذهبي متوازن قادر على ضبط الحركة الاجتماعية في مفهومها الواسع بين الفرد والجماعة بلا افراط او تفريط</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وعلى ضوء ما تقدم نجد ان من الصعوبة وضع تعريف عام وشامل ومحدد للحقوق والحريات وهذا يرجع الى اختلاف النظرة لهذا المفهوم من قبل الفقه والتي اشرنا اليه فيما سبق مما يدل على :</a:t>
            </a:r>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284616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IQ" sz="3200" dirty="0">
                <a:solidFill>
                  <a:srgbClr val="FF0000"/>
                </a:solidFill>
                <a:latin typeface="Bahij Helvetica Neue 75 Bold" panose="02040703060201020203" pitchFamily="18" charset="-78"/>
                <a:cs typeface="Bahij Helvetica Neue 75 Bold" panose="02040703060201020203" pitchFamily="18" charset="-78"/>
              </a:rPr>
              <a:t>حقوق الانسان والحريات العامة</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1800809" y="1405813"/>
            <a:ext cx="8024326" cy="668694"/>
          </a:xfrm>
          <a:prstGeom prst="rect">
            <a:avLst/>
          </a:prstGeom>
        </p:spPr>
        <p:txBody>
          <a:bodyPr vert="horz" lIns="91440" tIns="45720" rIns="91440" bIns="45720" rtlCol="0" anchor="t">
            <a:normAutofit fontScale="92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4600" dirty="0">
                <a:solidFill>
                  <a:srgbClr val="7030A0"/>
                </a:solidFill>
                <a:latin typeface="Bahij Helvetica Neue 75 Bold" panose="02040703060201020203" pitchFamily="18" charset="-78"/>
                <a:cs typeface="Bahij Helvetica Neue 75 Bold" panose="02040703060201020203" pitchFamily="18" charset="-78"/>
              </a:rPr>
              <a:t>معنى الحريات العامة</a:t>
            </a:r>
            <a:endParaRPr lang="en-US" sz="46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335903" y="2267340"/>
            <a:ext cx="9423918"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sz="3200" dirty="0">
                <a:solidFill>
                  <a:schemeClr val="tx1"/>
                </a:solidFill>
                <a:latin typeface="Calibri" panose="020F0502020204030204" pitchFamily="34" charset="0"/>
                <a:cs typeface="Calibri" panose="020F0502020204030204" pitchFamily="34" charset="0"/>
              </a:rPr>
              <a:t>1- بدقة متناهية ومعقولة مع ضرورة مراعاة الغاية التي تستهدف من اقرارها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 2- الدستور لا يعرف اي تدرج بين القواعد الدستورية ولا بين الحقوق والحريات .</a:t>
            </a:r>
            <a:endParaRPr lang="en-US" sz="3200" dirty="0">
              <a:solidFill>
                <a:schemeClr val="tx1"/>
              </a:solidFill>
              <a:latin typeface="Calibri" panose="020F0502020204030204" pitchFamily="34" charset="0"/>
              <a:cs typeface="Calibri" panose="020F0502020204030204" pitchFamily="34" charset="0"/>
            </a:endParaRPr>
          </a:p>
          <a:p>
            <a:pPr algn="r" rtl="1"/>
            <a:r>
              <a:rPr lang="ar-SA" sz="3200" dirty="0">
                <a:solidFill>
                  <a:schemeClr val="tx1"/>
                </a:solidFill>
                <a:latin typeface="Calibri" panose="020F0502020204030204" pitchFamily="34" charset="0"/>
                <a:cs typeface="Calibri" panose="020F0502020204030204" pitchFamily="34" charset="0"/>
              </a:rPr>
              <a:t>3-لايمكن ان يكون هنالك تنازع بين الحقوق والحريات في نصوص الدستور واي تنازع يمكن حله ورفع هذا التنازع من خلال النظام القائم على وحدة الدستور ووحدة الجماعة </a:t>
            </a:r>
            <a:endParaRPr lang="en-US" sz="3200" dirty="0">
              <a:solidFill>
                <a:schemeClr val="tx1"/>
              </a:solidFill>
              <a:latin typeface="Calibri" panose="020F0502020204030204" pitchFamily="34" charset="0"/>
              <a:cs typeface="Calibri" panose="020F0502020204030204" pitchFamily="34" charset="0"/>
            </a:endParaRPr>
          </a:p>
          <a:p>
            <a:pPr algn="r" rtl="1"/>
            <a:endParaRPr lang="en-US" sz="32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5623302"/>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62</TotalTime>
  <Words>222</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Bahij Helvetica Neue 75 Bold</vt:lpstr>
      <vt:lpstr>Calibri</vt:lpstr>
      <vt:lpstr>Trebuchet MS</vt:lpstr>
      <vt:lpstr>Wingdings 3</vt:lpstr>
      <vt:lpstr>Facet</vt:lpstr>
      <vt:lpstr>حقوق الانسان والحريات العامة</vt:lpstr>
      <vt:lpstr>حقوق الانسان والحريات العامة</vt:lpstr>
      <vt:lpstr>حقوق الانسان والحريات العامة</vt:lpstr>
      <vt:lpstr>حقوق الانسان والحريات العامة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25</cp:revision>
  <dcterms:created xsi:type="dcterms:W3CDTF">2019-05-12T19:06:21Z</dcterms:created>
  <dcterms:modified xsi:type="dcterms:W3CDTF">2019-05-12T20:52:57Z</dcterms:modified>
</cp:coreProperties>
</file>