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4" r:id="rId3"/>
    <p:sldId id="265" r:id="rId4"/>
    <p:sldId id="266" r:id="rId5"/>
    <p:sldId id="267" r:id="rId6"/>
    <p:sldId id="26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66279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7098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6035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183560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8256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643490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807673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3923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268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12851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20972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62190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61559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60022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03691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1398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407747733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2335418"/>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حقوق الانسان</a:t>
            </a:r>
            <a:br>
              <a:rPr lang="ar-SA" sz="8800" dirty="0">
                <a:solidFill>
                  <a:srgbClr val="7030A0"/>
                </a:solidFill>
                <a:latin typeface="Bahij Helvetica Neue 75 Bold" panose="02040703060201020203" pitchFamily="18" charset="-78"/>
                <a:cs typeface="Bahij Helvetica Neue 75 Bold" panose="02040703060201020203" pitchFamily="18" charset="-78"/>
              </a:rPr>
            </a:br>
            <a:r>
              <a:rPr lang="ar-SA" sz="8800" dirty="0">
                <a:solidFill>
                  <a:srgbClr val="7030A0"/>
                </a:solidFill>
                <a:latin typeface="Bahij Helvetica Neue 75 Bold" panose="02040703060201020203" pitchFamily="18" charset="-78"/>
                <a:cs typeface="Bahij Helvetica Neue 75 Bold" panose="02040703060201020203" pitchFamily="18" charset="-78"/>
              </a:rPr>
              <a:t>والحريات العامة</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a:xfrm>
            <a:off x="1507067" y="4632298"/>
            <a:ext cx="7766936" cy="1096899"/>
          </a:xfrm>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5" name="Rectangle 4">
            <a:extLst>
              <a:ext uri="{FF2B5EF4-FFF2-40B4-BE49-F238E27FC236}">
                <a16:creationId xmlns:a16="http://schemas.microsoft.com/office/drawing/2014/main" id="{B3932E78-4A53-4117-9800-25F0FA8C413E}"/>
              </a:ext>
            </a:extLst>
          </p:cNvPr>
          <p:cNvSpPr/>
          <p:nvPr/>
        </p:nvSpPr>
        <p:spPr>
          <a:xfrm>
            <a:off x="11310242" y="5729197"/>
            <a:ext cx="562975" cy="923330"/>
          </a:xfrm>
          <a:prstGeom prst="rect">
            <a:avLst/>
          </a:prstGeom>
          <a:noFill/>
        </p:spPr>
        <p:txBody>
          <a:bodyPr wrap="none" lIns="91440" tIns="45720" rIns="91440" bIns="45720">
            <a:spAutoFit/>
          </a:bodyPr>
          <a:lstStyle/>
          <a:p>
            <a:pPr algn="ctr"/>
            <a:r>
              <a:rPr lang="ar-SA" sz="5400" b="0" cap="none" spc="0">
                <a:ln w="0"/>
                <a:solidFill>
                  <a:schemeClr val="tx1"/>
                </a:solidFill>
                <a:effectLst>
                  <a:outerShdw blurRad="38100" dist="19050" dir="2700000" algn="tl" rotWithShape="0">
                    <a:schemeClr val="dk1">
                      <a:alpha val="40000"/>
                    </a:schemeClr>
                  </a:outerShdw>
                </a:effectLst>
              </a:rPr>
              <a:t>6</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تقسيمات الحريات العامة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هنالك تقسيمات متعددة بحسب التنظيم الدستوري لها والتي تنقسم وفق مفاهيم متعددة منها وكالاتي : </a:t>
            </a:r>
          </a:p>
          <a:p>
            <a:pPr algn="r" rtl="1"/>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اولا: حريات لصيقة بالطبيعة البشرية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ثانيا: حريات تفيد انعدام التمييز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ثالثا: التقسيم من حيث تاريخ الحرية</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رابعا: الحريات السياسية حق الانتخاب والترشيح</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904759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ضمانات الحقوق والحريات العامة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لا يكفي مجرد النص على الحقوق والحريات العامة في الدساتير حتى يمكن القول بوجودها حقيقة وانها مكفولة </a:t>
            </a:r>
            <a:r>
              <a:rPr lang="ar-SA" sz="3200" dirty="0" err="1">
                <a:solidFill>
                  <a:schemeClr val="tx1"/>
                </a:solidFill>
                <a:latin typeface="Calibri" panose="020F0502020204030204" pitchFamily="34" charset="0"/>
                <a:cs typeface="Calibri" panose="020F0502020204030204" pitchFamily="34" charset="0"/>
              </a:rPr>
              <a:t>للافراد</a:t>
            </a:r>
            <a:r>
              <a:rPr lang="ar-SA" sz="3200" dirty="0">
                <a:solidFill>
                  <a:schemeClr val="tx1"/>
                </a:solidFill>
                <a:latin typeface="Calibri" panose="020F0502020204030204" pitchFamily="34" charset="0"/>
                <a:cs typeface="Calibri" panose="020F0502020204030204" pitchFamily="34" charset="0"/>
              </a:rPr>
              <a:t> وان الدولة المقررة لهذه الحريات دولة تخضع لسيادة القانون وتضمن </a:t>
            </a:r>
            <a:r>
              <a:rPr lang="ar-SA" sz="3200" dirty="0" err="1">
                <a:solidFill>
                  <a:schemeClr val="tx1"/>
                </a:solidFill>
                <a:latin typeface="Calibri" panose="020F0502020204030204" pitchFamily="34" charset="0"/>
                <a:cs typeface="Calibri" panose="020F0502020204030204" pitchFamily="34" charset="0"/>
              </a:rPr>
              <a:t>للافراد</a:t>
            </a:r>
            <a:r>
              <a:rPr lang="ar-SA" sz="3200" dirty="0">
                <a:solidFill>
                  <a:schemeClr val="tx1"/>
                </a:solidFill>
                <a:latin typeface="Calibri" panose="020F0502020204030204" pitchFamily="34" charset="0"/>
                <a:cs typeface="Calibri" panose="020F0502020204030204" pitchFamily="34" charset="0"/>
              </a:rPr>
              <a:t> حقوقهم وحرياتهم وتقف على قدم المساواة مع الدول الديمقراطية الحقيقية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اذا لابد من ضمانات حقيقية لهذه الحقوق والحريات حتى </a:t>
            </a:r>
            <a:r>
              <a:rPr lang="ar-SA" sz="3200" dirty="0" err="1">
                <a:solidFill>
                  <a:schemeClr val="tx1"/>
                </a:solidFill>
                <a:latin typeface="Calibri" panose="020F0502020204030204" pitchFamily="34" charset="0"/>
                <a:cs typeface="Calibri" panose="020F0502020204030204" pitchFamily="34" charset="0"/>
              </a:rPr>
              <a:t>لاتبقى</a:t>
            </a:r>
            <a:r>
              <a:rPr lang="ar-SA" sz="3200" dirty="0">
                <a:solidFill>
                  <a:schemeClr val="tx1"/>
                </a:solidFill>
                <a:latin typeface="Calibri" panose="020F0502020204030204" pitchFamily="34" charset="0"/>
                <a:cs typeface="Calibri" panose="020F0502020204030204" pitchFamily="34" charset="0"/>
              </a:rPr>
              <a:t> حبرا على ورق ومن الأفضل للفرد أن يتقرر له بعض الحقوق والحريات مع توفير الضمان لمباشرتها والتمتع بها خيرا من أن تتقرر له جميع الحقوق والحريات مع اهمال هذا الضمان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854900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ضمانات الحقوق والحريات العامة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الضمانات الحقيقية للحقوق والحريات كثيرة منها واقعية تنصرف الى تغير الواقع الفعلي الى الافضل بما يؤدي الى ان يستطيع الأفراد التمتع بحقوقهم وحرياتهم ومنها تحسين وزيادة الانتاج ، والبعض الاخر منها ضمانات قانونية تتمثل بالفصل بين السلطات والرقابة المتبادلة بين السلطتين التشريعية والتنفيذية اضافة الى استقلال السلطة القضائية .وسوف نتناول في المطلب الأول ضمانات الحريات اما المطلب الثاني فسنتناول تقسيمات الحريات في دستور جمهورية العراق عام 2005 وكالاتي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038439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ضمانات الحقوق والحريات العامة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اولا : استقلال القضاء كضمانة للحقوق والحريات : يعد القانون الأداة المنظمة لاستعمال الحرية وهو الذي يكفل الضمانات اللازمة لحمايتها في مواجهة السلطة ضد خطر التحكم والتعسف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ولذلك فمن واجب السلطة القضائية رد الاعتداء على تلك الحقوق والحريات لأن الحماية القانونية للحريات لا تكون بمجرد اصدار القوانين وانما بالتعرض على مبادئها وتطبيقها </a:t>
            </a:r>
            <a:r>
              <a:rPr lang="ar-SA" sz="3200">
                <a:solidFill>
                  <a:schemeClr val="tx1"/>
                </a:solidFill>
                <a:latin typeface="Calibri" panose="020F0502020204030204" pitchFamily="34" charset="0"/>
                <a:cs typeface="Calibri" panose="020F0502020204030204" pitchFamily="34" charset="0"/>
              </a:rPr>
              <a:t>.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341087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ضمانات الحقوق والحريات العامة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ثانيا : الحيدة : اذ تعد حيدة القضاء من المبادئ الدستورية العامة اذا لم ينص عليها الدستور صراحة ، فهذا </a:t>
            </a:r>
            <a:r>
              <a:rPr lang="ar-SA" sz="3200" dirty="0" err="1">
                <a:solidFill>
                  <a:schemeClr val="tx1"/>
                </a:solidFill>
                <a:latin typeface="Calibri" panose="020F0502020204030204" pitchFamily="34" charset="0"/>
                <a:cs typeface="Calibri" panose="020F0502020204030204" pitchFamily="34" charset="0"/>
              </a:rPr>
              <a:t>المبدا</a:t>
            </a:r>
            <a:r>
              <a:rPr lang="ar-SA" sz="3200" dirty="0">
                <a:solidFill>
                  <a:schemeClr val="tx1"/>
                </a:solidFill>
                <a:latin typeface="Calibri" panose="020F0502020204030204" pitchFamily="34" charset="0"/>
                <a:cs typeface="Calibri" panose="020F0502020204030204" pitchFamily="34" charset="0"/>
              </a:rPr>
              <a:t> يمكن استخلاصه من مبدا استقلال القضاء وذلك باعتبار أن هذا الاستقلال تقرر ضمانا لقيام القضاء بدوره في حماية الحريات فاذا لم يقم بهذه الحماية قضاء محايد فلا معنى </a:t>
            </a:r>
            <a:r>
              <a:rPr lang="ar-SA" sz="3200" dirty="0" err="1">
                <a:solidFill>
                  <a:schemeClr val="tx1"/>
                </a:solidFill>
                <a:latin typeface="Calibri" panose="020F0502020204030204" pitchFamily="34" charset="0"/>
                <a:cs typeface="Calibri" panose="020F0502020204030204" pitchFamily="34" charset="0"/>
              </a:rPr>
              <a:t>الاستقلاله</a:t>
            </a:r>
            <a:r>
              <a:rPr lang="ar-SA" sz="3200" dirty="0">
                <a:solidFill>
                  <a:schemeClr val="tx1"/>
                </a:solidFill>
                <a:latin typeface="Calibri" panose="020F0502020204030204" pitchFamily="34" charset="0"/>
                <a:cs typeface="Calibri" panose="020F0502020204030204" pitchFamily="34" charset="0"/>
              </a:rPr>
              <a:t> ، واي قيمة لهذا الاستقلال اذا كان صاحبه خاضعا </a:t>
            </a:r>
            <a:r>
              <a:rPr lang="ar-SA" sz="3200" dirty="0" err="1">
                <a:solidFill>
                  <a:schemeClr val="tx1"/>
                </a:solidFill>
                <a:latin typeface="Calibri" panose="020F0502020204030204" pitchFamily="34" charset="0"/>
                <a:cs typeface="Calibri" panose="020F0502020204030204" pitchFamily="34" charset="0"/>
              </a:rPr>
              <a:t>اللهوى</a:t>
            </a:r>
            <a:r>
              <a:rPr lang="ar-SA" sz="3200" dirty="0">
                <a:solidFill>
                  <a:schemeClr val="tx1"/>
                </a:solidFill>
                <a:latin typeface="Calibri" panose="020F0502020204030204" pitchFamily="34" charset="0"/>
                <a:cs typeface="Calibri" panose="020F0502020204030204" pitchFamily="34" charset="0"/>
              </a:rPr>
              <a:t> الشخصي او اسير لمصالحة الشخصية.</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862627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62</TotalTime>
  <Words>366</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Bahij Helvetica Neue 75 Bold</vt:lpstr>
      <vt:lpstr>Calibri</vt:lpstr>
      <vt:lpstr>Trebuchet MS</vt:lpstr>
      <vt:lpstr>Wingdings 3</vt:lpstr>
      <vt:lpstr>Facet</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26</cp:revision>
  <dcterms:created xsi:type="dcterms:W3CDTF">2019-05-12T19:06:21Z</dcterms:created>
  <dcterms:modified xsi:type="dcterms:W3CDTF">2019-05-12T20:53:06Z</dcterms:modified>
</cp:coreProperties>
</file>