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5A22-6FB4-43F2-B64B-C2C97ED34891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9370-20D0-45D7-8E1B-CE0A2472D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3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5A22-6FB4-43F2-B64B-C2C97ED34891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9370-20D0-45D7-8E1B-CE0A2472D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5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5A22-6FB4-43F2-B64B-C2C97ED34891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9370-20D0-45D7-8E1B-CE0A2472D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8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5A22-6FB4-43F2-B64B-C2C97ED34891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9370-20D0-45D7-8E1B-CE0A2472D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6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5A22-6FB4-43F2-B64B-C2C97ED34891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9370-20D0-45D7-8E1B-CE0A2472D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0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5A22-6FB4-43F2-B64B-C2C97ED34891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9370-20D0-45D7-8E1B-CE0A2472D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7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5A22-6FB4-43F2-B64B-C2C97ED34891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9370-20D0-45D7-8E1B-CE0A2472D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6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5A22-6FB4-43F2-B64B-C2C97ED34891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9370-20D0-45D7-8E1B-CE0A2472D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2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5A22-6FB4-43F2-B64B-C2C97ED34891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9370-20D0-45D7-8E1B-CE0A2472D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9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5A22-6FB4-43F2-B64B-C2C97ED34891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9370-20D0-45D7-8E1B-CE0A2472D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5A22-6FB4-43F2-B64B-C2C97ED34891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A9370-20D0-45D7-8E1B-CE0A2472D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3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E5A22-6FB4-43F2-B64B-C2C97ED34891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9370-20D0-45D7-8E1B-CE0A2472D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1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382000" cy="6096000"/>
          </a:xfrm>
        </p:spPr>
        <p:txBody>
          <a:bodyPr/>
          <a:lstStyle/>
          <a:p>
            <a:pPr algn="just" rtl="1"/>
            <a:r>
              <a:rPr lang="ar-IQ" sz="2800" dirty="0" smtClean="0"/>
              <a:t>ثالثاً</a:t>
            </a:r>
            <a:r>
              <a:rPr lang="ar-IQ" dirty="0" smtClean="0"/>
              <a:t>: </a:t>
            </a:r>
            <a:r>
              <a:rPr lang="ar-IQ" sz="2400" dirty="0" smtClean="0"/>
              <a:t>طريقة مجموع سنوات العمر الانتاجي :</a:t>
            </a:r>
          </a:p>
          <a:p>
            <a:pPr algn="just" rtl="1"/>
            <a:r>
              <a:rPr lang="ar-IQ" sz="2000" dirty="0" smtClean="0"/>
              <a:t>قسط اندثار السنة الاولى= (الكلفة – الانقاض) × </a:t>
            </a:r>
            <a:r>
              <a:rPr lang="ar-IQ" sz="2000" u="sng" dirty="0" smtClean="0"/>
              <a:t>العمر الانتاجي المتبقي في بداية السنة</a:t>
            </a:r>
          </a:p>
          <a:p>
            <a:pPr algn="just" rtl="1"/>
            <a:r>
              <a:rPr lang="ar-IQ" sz="2000" dirty="0"/>
              <a:t> </a:t>
            </a:r>
            <a:r>
              <a:rPr lang="ar-IQ" sz="2000" dirty="0" smtClean="0"/>
              <a:t>                                                                     مج أرقام سنوات العمر</a:t>
            </a:r>
          </a:p>
          <a:p>
            <a:pPr algn="just" rtl="1"/>
            <a:r>
              <a:rPr lang="ar-IQ" sz="2000" dirty="0" smtClean="0"/>
              <a:t>قسط اندثار السنة الثانية= (الكلفة – الانقاض) × </a:t>
            </a:r>
            <a:r>
              <a:rPr lang="ar-IQ" sz="2000" u="sng" dirty="0" smtClean="0"/>
              <a:t>العمر الانتاجي المتبقي في بداية السنة - 1</a:t>
            </a:r>
          </a:p>
          <a:p>
            <a:pPr algn="just" rtl="1"/>
            <a:r>
              <a:rPr lang="ar-IQ" sz="2000" dirty="0" smtClean="0"/>
              <a:t>                                                                      مج أرقام سنوات العمر</a:t>
            </a:r>
          </a:p>
          <a:p>
            <a:pPr algn="just" rtl="1"/>
            <a:r>
              <a:rPr lang="ar-IQ" sz="2000" dirty="0" smtClean="0"/>
              <a:t>ويتم احتساب مج أرقام سنوات العمر الانتاجي كما يأتي: </a:t>
            </a:r>
          </a:p>
          <a:p>
            <a:pPr algn="just" rtl="1"/>
            <a:r>
              <a:rPr lang="ar-IQ" sz="2000" dirty="0" smtClean="0"/>
              <a:t>مج أرقام سنوات العمر الانتاجي = </a:t>
            </a:r>
            <a:r>
              <a:rPr lang="ar-IQ" sz="2000" u="sng" dirty="0" smtClean="0"/>
              <a:t>ن(ن + 1)    </a:t>
            </a:r>
            <a:r>
              <a:rPr lang="ar-IQ" sz="2000" dirty="0" smtClean="0"/>
              <a:t>حيث أن  ( ن ) تمثل العمر</a:t>
            </a:r>
            <a:endParaRPr lang="ar-IQ" sz="2000" u="sng" dirty="0" smtClean="0"/>
          </a:p>
          <a:p>
            <a:pPr algn="just" rtl="1"/>
            <a:r>
              <a:rPr lang="ar-IQ" sz="2000" dirty="0"/>
              <a:t> </a:t>
            </a:r>
            <a:r>
              <a:rPr lang="ar-IQ" sz="2000" dirty="0" smtClean="0"/>
              <a:t>                                             2 </a:t>
            </a:r>
          </a:p>
          <a:p>
            <a:pPr algn="just" rtl="1"/>
            <a:r>
              <a:rPr lang="ar-IQ" sz="2400" b="1" dirty="0" smtClean="0"/>
              <a:t>مثال: </a:t>
            </a:r>
            <a:r>
              <a:rPr lang="ar-IQ" sz="2000" dirty="0" smtClean="0"/>
              <a:t> في 2016/1/1 اشترت احدى الشركات ماكنة بمبلغ 325000 دينار وقد قدرت قيمة الانقاض بمبلغ 25000 دينار في نهاية العمر الانتاجي البالغ 4 سنوات، المطلوب احتساب قسط الاندثار بطريقة مجموع أرقام سنوات </a:t>
            </a:r>
            <a:r>
              <a:rPr lang="ar-IQ" sz="2000" smtClean="0"/>
              <a:t>العمر الانتاجي.</a:t>
            </a:r>
            <a:endParaRPr lang="ar-IQ" sz="2000" dirty="0" smtClean="0"/>
          </a:p>
          <a:p>
            <a:pPr algn="just" rtl="1"/>
            <a:endParaRPr lang="ar-IQ" sz="2000" b="1" dirty="0" smtClean="0"/>
          </a:p>
          <a:p>
            <a:pPr algn="just" rtl="1"/>
            <a:endParaRPr lang="ar-IQ" sz="2000" dirty="0" smtClean="0"/>
          </a:p>
          <a:p>
            <a:pPr algn="just" rt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671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/>
          <a:lstStyle/>
          <a:p>
            <a:pPr algn="just" rtl="1"/>
            <a:r>
              <a:rPr lang="ar-IQ" dirty="0" smtClean="0"/>
              <a:t>الحل:</a:t>
            </a:r>
          </a:p>
          <a:p>
            <a:pPr algn="just" rtl="1"/>
            <a:r>
              <a:rPr lang="ar-IQ" sz="1800" dirty="0" smtClean="0"/>
              <a:t>مج أرقام سنوات العمر الانتاجي = </a:t>
            </a:r>
            <a:r>
              <a:rPr lang="ar-IQ" sz="1800" u="sng" dirty="0" smtClean="0"/>
              <a:t>ن(ن + 1)    </a:t>
            </a:r>
            <a:r>
              <a:rPr lang="ar-IQ" sz="1800" dirty="0" smtClean="0"/>
              <a:t>=   </a:t>
            </a:r>
            <a:r>
              <a:rPr lang="ar-IQ" sz="1800" u="sng" dirty="0" smtClean="0"/>
              <a:t>4(4+1) = </a:t>
            </a:r>
            <a:r>
              <a:rPr lang="ar-IQ" sz="1800" dirty="0" smtClean="0"/>
              <a:t>  10</a:t>
            </a:r>
            <a:endParaRPr lang="ar-IQ" sz="1800" u="sng" dirty="0" smtClean="0"/>
          </a:p>
          <a:p>
            <a:pPr algn="just" rtl="1"/>
            <a:r>
              <a:rPr lang="ar-IQ" sz="1800" dirty="0" smtClean="0"/>
              <a:t>                                              2                  2</a:t>
            </a:r>
          </a:p>
          <a:p>
            <a:pPr algn="just" rtl="1"/>
            <a:r>
              <a:rPr lang="ar-IQ" sz="1800" dirty="0" smtClean="0"/>
              <a:t>قسط اندثار السنة الاولى= (الكلفة – الانقاض) × </a:t>
            </a:r>
            <a:r>
              <a:rPr lang="ar-IQ" sz="1800" u="sng" dirty="0" smtClean="0"/>
              <a:t>العمر الانتاجي المتبقي في بداية السنة</a:t>
            </a:r>
          </a:p>
          <a:p>
            <a:pPr algn="just" rtl="1"/>
            <a:r>
              <a:rPr lang="ar-IQ" sz="1800" dirty="0" smtClean="0"/>
              <a:t>                                                                مج أرقام سنوات العمر</a:t>
            </a:r>
          </a:p>
          <a:p>
            <a:pPr algn="just" rtl="1"/>
            <a:r>
              <a:rPr lang="ar-IQ" sz="1800" dirty="0" smtClean="0"/>
              <a:t>                      </a:t>
            </a:r>
          </a:p>
          <a:p>
            <a:pPr marL="0" indent="0" algn="r" rtl="1">
              <a:buNone/>
            </a:pPr>
            <a:r>
              <a:rPr lang="ar-IQ" sz="1800" dirty="0" smtClean="0"/>
              <a:t>                                      = ( 325000– 25000)  ×    </a:t>
            </a:r>
            <a:r>
              <a:rPr lang="ar-IQ" sz="1800" u="sng" dirty="0" smtClean="0"/>
              <a:t>  4  </a:t>
            </a:r>
            <a:r>
              <a:rPr lang="ar-IQ" sz="1800" dirty="0" smtClean="0"/>
              <a:t> = 120000 </a:t>
            </a:r>
            <a:endParaRPr lang="ar-IQ" sz="1800" u="sng" dirty="0" smtClean="0"/>
          </a:p>
          <a:p>
            <a:pPr marL="0" indent="0" algn="r" rtl="1">
              <a:buNone/>
            </a:pPr>
            <a:r>
              <a:rPr lang="ar-IQ" sz="1800" dirty="0" smtClean="0"/>
              <a:t>                                          300000                 10</a:t>
            </a:r>
            <a:endParaRPr lang="ar-IQ" sz="1800" dirty="0"/>
          </a:p>
          <a:p>
            <a:pPr marL="0" indent="0" algn="r" rtl="1">
              <a:buNone/>
            </a:pPr>
            <a:r>
              <a:rPr lang="ar-IQ" sz="1800" dirty="0" smtClean="0"/>
              <a:t>  قسط اندثار السنة الثانية = (الكلفة – الانقاض) × </a:t>
            </a:r>
            <a:r>
              <a:rPr lang="ar-IQ" sz="1800" u="sng" dirty="0" smtClean="0"/>
              <a:t>العمر الانتاجي المتبقي في بداية السنة – 1</a:t>
            </a:r>
          </a:p>
          <a:p>
            <a:pPr algn="just" rtl="1"/>
            <a:r>
              <a:rPr lang="ar-IQ" sz="1800" dirty="0" smtClean="0"/>
              <a:t>                                                                  مج أرقام سنوات العمر</a:t>
            </a:r>
          </a:p>
          <a:p>
            <a:pPr algn="just" rtl="1"/>
            <a:r>
              <a:rPr lang="ar-IQ" sz="1800" dirty="0" smtClean="0"/>
              <a:t>                                = ( 325000– 25000)  ×     </a:t>
            </a:r>
            <a:r>
              <a:rPr lang="ar-IQ" sz="1800" u="sng" dirty="0" smtClean="0"/>
              <a:t> 3  </a:t>
            </a:r>
            <a:r>
              <a:rPr lang="ar-IQ" sz="1800" dirty="0" smtClean="0"/>
              <a:t>= 90000</a:t>
            </a:r>
          </a:p>
          <a:p>
            <a:pPr algn="just" rtl="1"/>
            <a:r>
              <a:rPr lang="ar-IQ" sz="1800" dirty="0" smtClean="0"/>
              <a:t>                                                                   10</a:t>
            </a:r>
          </a:p>
          <a:p>
            <a:pPr algn="just" rtl="1"/>
            <a:r>
              <a:rPr lang="ar-IQ" sz="1800" dirty="0" smtClean="0"/>
              <a:t>قسط اندثار السنة الثالثة = ( 325000– 25000)  ×     </a:t>
            </a:r>
            <a:r>
              <a:rPr lang="ar-IQ" sz="1800" u="sng" dirty="0" smtClean="0"/>
              <a:t> 2 </a:t>
            </a:r>
            <a:r>
              <a:rPr lang="ar-IQ" sz="1800" dirty="0" smtClean="0"/>
              <a:t>= 60000</a:t>
            </a:r>
          </a:p>
          <a:p>
            <a:pPr algn="just" rtl="1"/>
            <a:r>
              <a:rPr lang="ar-IQ" sz="1800" dirty="0" smtClean="0"/>
              <a:t>                                                                   10</a:t>
            </a:r>
          </a:p>
          <a:p>
            <a:pPr algn="just" rtl="1"/>
            <a:r>
              <a:rPr lang="ar-IQ" sz="1800" dirty="0" smtClean="0"/>
              <a:t>قسط اندثار السنة الرابعة = ( 325000– 25000)  ×    </a:t>
            </a:r>
            <a:r>
              <a:rPr lang="ar-IQ" sz="1800" u="sng" dirty="0" smtClean="0"/>
              <a:t> 1 </a:t>
            </a:r>
            <a:r>
              <a:rPr lang="ar-IQ" sz="1800" dirty="0" smtClean="0"/>
              <a:t>= 30000 </a:t>
            </a:r>
          </a:p>
          <a:p>
            <a:pPr algn="just" rtl="1"/>
            <a:r>
              <a:rPr lang="ar-IQ" sz="1800" dirty="0" smtClean="0"/>
              <a:t>                                                                   10                         = 300000</a:t>
            </a:r>
          </a:p>
          <a:p>
            <a:pPr algn="just" rtl="1"/>
            <a:endParaRPr lang="ar-IQ" sz="1800" dirty="0" smtClean="0"/>
          </a:p>
        </p:txBody>
      </p:sp>
      <p:sp>
        <p:nvSpPr>
          <p:cNvPr id="5" name="قوس كبير أيسر 4"/>
          <p:cNvSpPr/>
          <p:nvPr/>
        </p:nvSpPr>
        <p:spPr>
          <a:xfrm>
            <a:off x="1143000" y="2667000"/>
            <a:ext cx="1371600" cy="2895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2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228600"/>
            <a:ext cx="8305800" cy="6172200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IQ" sz="2000" dirty="0" smtClean="0"/>
              <a:t>لو افترضنا ان الشركة قد اشترت الماكنة في 2016/4/1 وليس في بداية السنة وعليه سيتم احتساب اقساط الاندثار كما يأتي:</a:t>
            </a:r>
          </a:p>
          <a:p>
            <a:pPr algn="just" rtl="1"/>
            <a:r>
              <a:rPr lang="ar-IQ" sz="2000" dirty="0" smtClean="0"/>
              <a:t> قسط اندثار السنة 2016= 300000 ×   </a:t>
            </a:r>
            <a:r>
              <a:rPr lang="ar-IQ" sz="2000" u="sng" dirty="0" smtClean="0"/>
              <a:t> 4 </a:t>
            </a:r>
            <a:r>
              <a:rPr lang="ar-IQ" sz="2000" dirty="0" smtClean="0"/>
              <a:t>  ×  </a:t>
            </a:r>
            <a:r>
              <a:rPr lang="ar-IQ" sz="2000" u="sng" dirty="0" smtClean="0"/>
              <a:t> 9 </a:t>
            </a:r>
            <a:r>
              <a:rPr lang="ar-IQ" sz="2000" dirty="0" smtClean="0"/>
              <a:t>   =                 90000</a:t>
            </a:r>
          </a:p>
          <a:p>
            <a:pPr algn="just" rtl="1"/>
            <a:r>
              <a:rPr lang="ar-IQ" sz="2000" dirty="0"/>
              <a:t> </a:t>
            </a:r>
            <a:r>
              <a:rPr lang="ar-IQ" sz="2000" dirty="0" smtClean="0"/>
              <a:t>                                                  10      12</a:t>
            </a:r>
          </a:p>
          <a:p>
            <a:pPr algn="just" rtl="1"/>
            <a:r>
              <a:rPr lang="ar-IQ" sz="2000" dirty="0" smtClean="0"/>
              <a:t>قسط اندثار السنة 2017= 300000 ×    </a:t>
            </a:r>
            <a:r>
              <a:rPr lang="ar-IQ" sz="2000" u="sng" dirty="0" smtClean="0"/>
              <a:t> 4   </a:t>
            </a:r>
            <a:r>
              <a:rPr lang="ar-IQ" sz="2000" dirty="0" smtClean="0"/>
              <a:t>×  </a:t>
            </a:r>
            <a:r>
              <a:rPr lang="ar-IQ" sz="2000" u="sng" dirty="0" smtClean="0"/>
              <a:t> 3  </a:t>
            </a:r>
            <a:r>
              <a:rPr lang="ar-IQ" sz="2000" dirty="0" smtClean="0"/>
              <a:t>=    30000</a:t>
            </a:r>
          </a:p>
          <a:p>
            <a:pPr algn="just" rtl="1"/>
            <a:r>
              <a:rPr lang="ar-IQ" sz="2000" dirty="0" smtClean="0"/>
              <a:t>                                                  10      12           +                     +</a:t>
            </a:r>
          </a:p>
          <a:p>
            <a:pPr algn="just" rtl="1"/>
            <a:r>
              <a:rPr lang="ar-IQ" sz="2000" dirty="0" smtClean="0"/>
              <a:t>                            = 300000 ×   </a:t>
            </a:r>
            <a:r>
              <a:rPr lang="ar-IQ" sz="2000" u="sng" dirty="0" smtClean="0"/>
              <a:t> 3   </a:t>
            </a:r>
            <a:r>
              <a:rPr lang="ar-IQ" sz="2000" dirty="0" smtClean="0"/>
              <a:t>× </a:t>
            </a:r>
            <a:r>
              <a:rPr lang="ar-IQ" sz="2000" u="sng" dirty="0" smtClean="0"/>
              <a:t> 9  </a:t>
            </a:r>
            <a:r>
              <a:rPr lang="ar-IQ" sz="2000" dirty="0" smtClean="0"/>
              <a:t>  =    </a:t>
            </a:r>
            <a:r>
              <a:rPr lang="ar-IQ" sz="2000" u="sng" dirty="0" smtClean="0"/>
              <a:t>67500</a:t>
            </a:r>
          </a:p>
          <a:p>
            <a:pPr algn="just" rtl="1"/>
            <a:r>
              <a:rPr lang="ar-IQ" sz="2000" dirty="0"/>
              <a:t> </a:t>
            </a:r>
            <a:r>
              <a:rPr lang="ar-IQ" sz="2000" dirty="0" smtClean="0"/>
              <a:t>                                                  10     12                       97500</a:t>
            </a:r>
          </a:p>
          <a:p>
            <a:pPr algn="just" rtl="1"/>
            <a:r>
              <a:rPr lang="ar-IQ" sz="2000" dirty="0" smtClean="0"/>
              <a:t>قسط اندثار السنة 2018 = 300000 ×   </a:t>
            </a:r>
            <a:r>
              <a:rPr lang="ar-IQ" sz="2000" u="sng" dirty="0" smtClean="0"/>
              <a:t> 3 </a:t>
            </a:r>
            <a:r>
              <a:rPr lang="ar-IQ" sz="2000" dirty="0" smtClean="0"/>
              <a:t>×   </a:t>
            </a:r>
            <a:r>
              <a:rPr lang="ar-IQ" sz="2000" u="sng" dirty="0" smtClean="0"/>
              <a:t>  3  </a:t>
            </a:r>
            <a:r>
              <a:rPr lang="ar-IQ" sz="2000" dirty="0" smtClean="0"/>
              <a:t> =  22500</a:t>
            </a:r>
          </a:p>
          <a:p>
            <a:pPr algn="just" rtl="1"/>
            <a:r>
              <a:rPr lang="ar-IQ" sz="2000" dirty="0" smtClean="0"/>
              <a:t>                                                 10      12          +                        +</a:t>
            </a:r>
          </a:p>
          <a:p>
            <a:pPr algn="just" rtl="1"/>
            <a:r>
              <a:rPr lang="ar-IQ" sz="2000" dirty="0"/>
              <a:t> </a:t>
            </a:r>
            <a:r>
              <a:rPr lang="ar-IQ" sz="2000" dirty="0" smtClean="0"/>
              <a:t>                          = 300000 ×   </a:t>
            </a:r>
            <a:r>
              <a:rPr lang="ar-IQ" sz="2000" u="sng" dirty="0" smtClean="0"/>
              <a:t> 2  </a:t>
            </a:r>
            <a:r>
              <a:rPr lang="ar-IQ" sz="2000" dirty="0" smtClean="0"/>
              <a:t> ×  </a:t>
            </a:r>
            <a:r>
              <a:rPr lang="ar-IQ" sz="2000" u="sng" dirty="0" smtClean="0"/>
              <a:t> 9  </a:t>
            </a:r>
            <a:r>
              <a:rPr lang="ar-IQ" sz="2000" dirty="0" smtClean="0"/>
              <a:t> =   </a:t>
            </a:r>
            <a:r>
              <a:rPr lang="ar-IQ" sz="2000" u="sng" dirty="0" smtClean="0"/>
              <a:t>45000 </a:t>
            </a:r>
          </a:p>
          <a:p>
            <a:pPr algn="just" rtl="1"/>
            <a:r>
              <a:rPr lang="ar-IQ" sz="2000" dirty="0" smtClean="0"/>
              <a:t>                                                 10      12                        67500</a:t>
            </a:r>
          </a:p>
          <a:p>
            <a:pPr algn="just" rtl="1"/>
            <a:r>
              <a:rPr lang="ar-IQ" sz="2000" dirty="0" smtClean="0"/>
              <a:t>قسط اندثار السنة 2019= 300000 × </a:t>
            </a:r>
            <a:r>
              <a:rPr lang="ar-IQ" sz="2000" u="sng" dirty="0" smtClean="0"/>
              <a:t>   2  </a:t>
            </a:r>
            <a:r>
              <a:rPr lang="ar-IQ" sz="2000" dirty="0" smtClean="0"/>
              <a:t>×  </a:t>
            </a:r>
            <a:r>
              <a:rPr lang="ar-IQ" sz="2000" u="sng" dirty="0" smtClean="0"/>
              <a:t> 3  </a:t>
            </a:r>
            <a:r>
              <a:rPr lang="ar-IQ" sz="2000" dirty="0" smtClean="0"/>
              <a:t>  =  15000 </a:t>
            </a:r>
          </a:p>
          <a:p>
            <a:pPr algn="just" rtl="1"/>
            <a:r>
              <a:rPr lang="ar-IQ" sz="2000" dirty="0" smtClean="0"/>
              <a:t>                                                  10     12                                     +</a:t>
            </a:r>
          </a:p>
          <a:p>
            <a:pPr algn="just" rtl="1"/>
            <a:r>
              <a:rPr lang="ar-IQ" sz="2000" dirty="0"/>
              <a:t> </a:t>
            </a:r>
            <a:r>
              <a:rPr lang="ar-IQ" sz="2000" dirty="0" smtClean="0"/>
              <a:t>                           = 300000 ×  </a:t>
            </a:r>
            <a:r>
              <a:rPr lang="ar-IQ" sz="2000" u="sng" dirty="0" smtClean="0"/>
              <a:t> 1 </a:t>
            </a:r>
            <a:r>
              <a:rPr lang="ar-IQ" sz="2000" dirty="0" smtClean="0"/>
              <a:t> ×  </a:t>
            </a:r>
            <a:r>
              <a:rPr lang="ar-IQ" sz="2000" u="sng" dirty="0" smtClean="0"/>
              <a:t> 9  </a:t>
            </a:r>
            <a:r>
              <a:rPr lang="ar-IQ" sz="2000" dirty="0" smtClean="0"/>
              <a:t> =   </a:t>
            </a:r>
            <a:r>
              <a:rPr lang="ar-IQ" sz="2000" u="sng" dirty="0" smtClean="0"/>
              <a:t>22500</a:t>
            </a:r>
          </a:p>
          <a:p>
            <a:pPr algn="just" rtl="1"/>
            <a:r>
              <a:rPr lang="ar-IQ" sz="2000" dirty="0"/>
              <a:t> </a:t>
            </a:r>
            <a:r>
              <a:rPr lang="ar-IQ" sz="2000" dirty="0" smtClean="0"/>
              <a:t>                                                10     12                         37500</a:t>
            </a:r>
          </a:p>
          <a:p>
            <a:pPr algn="just" rtl="1"/>
            <a:r>
              <a:rPr lang="ar-IQ" sz="2000" dirty="0" smtClean="0"/>
              <a:t>قسط اندثار سنة 2020 = 300000 × </a:t>
            </a:r>
            <a:r>
              <a:rPr lang="ar-IQ" sz="2000" u="sng" dirty="0" smtClean="0"/>
              <a:t> 1 </a:t>
            </a:r>
            <a:r>
              <a:rPr lang="ar-IQ" sz="2000" dirty="0" smtClean="0"/>
              <a:t> × </a:t>
            </a:r>
            <a:r>
              <a:rPr lang="ar-IQ" sz="2000" u="sng" dirty="0" smtClean="0"/>
              <a:t>  3   </a:t>
            </a:r>
            <a:r>
              <a:rPr lang="ar-IQ" sz="2000" dirty="0" smtClean="0"/>
              <a:t>    =                   </a:t>
            </a:r>
            <a:r>
              <a:rPr lang="ar-IQ" sz="2000" u="sng" dirty="0" smtClean="0"/>
              <a:t>7500</a:t>
            </a:r>
            <a:r>
              <a:rPr lang="ar-IQ" sz="2000" dirty="0" smtClean="0"/>
              <a:t>      +</a:t>
            </a:r>
          </a:p>
          <a:p>
            <a:pPr algn="just" rtl="1"/>
            <a:r>
              <a:rPr lang="ar-IQ" sz="2000" dirty="0"/>
              <a:t> </a:t>
            </a:r>
            <a:r>
              <a:rPr lang="ar-IQ" sz="2000" dirty="0" smtClean="0"/>
              <a:t>                                               10     12                             300000</a:t>
            </a:r>
          </a:p>
          <a:p>
            <a:pPr algn="just" rtl="1"/>
            <a:endParaRPr lang="en-US" sz="2000" dirty="0"/>
          </a:p>
        </p:txBody>
      </p:sp>
      <p:sp>
        <p:nvSpPr>
          <p:cNvPr id="5" name="قوس كبير أيسر 4"/>
          <p:cNvSpPr/>
          <p:nvPr/>
        </p:nvSpPr>
        <p:spPr>
          <a:xfrm>
            <a:off x="457200" y="914400"/>
            <a:ext cx="1371600" cy="4724400"/>
          </a:xfrm>
          <a:prstGeom prst="leftBrace">
            <a:avLst>
              <a:gd name="adj1" fmla="val 8333"/>
              <a:gd name="adj2" fmla="val 496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قوس كبير أيسر 5"/>
          <p:cNvSpPr/>
          <p:nvPr/>
        </p:nvSpPr>
        <p:spPr>
          <a:xfrm>
            <a:off x="2514600" y="1600200"/>
            <a:ext cx="304800" cy="762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قوس كبير أيسر 6"/>
          <p:cNvSpPr/>
          <p:nvPr/>
        </p:nvSpPr>
        <p:spPr>
          <a:xfrm>
            <a:off x="2514600" y="2895600"/>
            <a:ext cx="304800" cy="685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قوس كبير أيسر 7"/>
          <p:cNvSpPr/>
          <p:nvPr/>
        </p:nvSpPr>
        <p:spPr>
          <a:xfrm>
            <a:off x="2514600" y="4191000"/>
            <a:ext cx="304800" cy="685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5749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392</Words>
  <Application>Microsoft Office PowerPoint</Application>
  <PresentationFormat>عرض على الشاشة (3:4)‏</PresentationFormat>
  <Paragraphs>43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4</cp:revision>
  <dcterms:created xsi:type="dcterms:W3CDTF">2019-04-25T18:23:09Z</dcterms:created>
  <dcterms:modified xsi:type="dcterms:W3CDTF">2019-04-25T18:32:41Z</dcterms:modified>
</cp:coreProperties>
</file>