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ECB-1B99-4480-8CE9-6021F9003359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702B-A351-4C63-9848-8AD940EC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0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ECB-1B99-4480-8CE9-6021F9003359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702B-A351-4C63-9848-8AD940EC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14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ECB-1B99-4480-8CE9-6021F9003359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702B-A351-4C63-9848-8AD940EC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1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ECB-1B99-4480-8CE9-6021F9003359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702B-A351-4C63-9848-8AD940EC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73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ECB-1B99-4480-8CE9-6021F9003359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702B-A351-4C63-9848-8AD940EC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44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ECB-1B99-4480-8CE9-6021F9003359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702B-A351-4C63-9848-8AD940EC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1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ECB-1B99-4480-8CE9-6021F9003359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702B-A351-4C63-9848-8AD940EC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2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ECB-1B99-4480-8CE9-6021F9003359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702B-A351-4C63-9848-8AD940EC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ECB-1B99-4480-8CE9-6021F9003359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702B-A351-4C63-9848-8AD940EC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5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ECB-1B99-4480-8CE9-6021F9003359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702B-A351-4C63-9848-8AD940EC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61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ECB-1B99-4480-8CE9-6021F9003359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702B-A351-4C63-9848-8AD940EC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2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FFECB-1B99-4480-8CE9-6021F9003359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B702B-A351-4C63-9848-8AD940EC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1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محتوى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382000" cy="5410200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IQ" sz="2800" dirty="0" smtClean="0"/>
              <a:t>ثانياً: طريقة مضاعف النسبة الثابتة:</a:t>
            </a:r>
          </a:p>
          <a:p>
            <a:pPr algn="just" rtl="1"/>
            <a:r>
              <a:rPr lang="ar-IQ" sz="2400" dirty="0" smtClean="0"/>
              <a:t>                                            1</a:t>
            </a:r>
          </a:p>
          <a:p>
            <a:pPr algn="just" rtl="1"/>
            <a:r>
              <a:rPr lang="ar-IQ" sz="2000" dirty="0" smtClean="0"/>
              <a:t>مضاعف النسبة الثابتة =   ــــــــــــــــــــــــــــــــــــــ × 100%× 2</a:t>
            </a:r>
          </a:p>
          <a:p>
            <a:pPr algn="just" rtl="1"/>
            <a:r>
              <a:rPr lang="ar-IQ" sz="2000" dirty="0"/>
              <a:t> </a:t>
            </a:r>
            <a:r>
              <a:rPr lang="ar-IQ" sz="2000" dirty="0" smtClean="0"/>
              <a:t>                               العمر الانتاجي المقدر</a:t>
            </a:r>
          </a:p>
          <a:p>
            <a:pPr algn="just" rtl="1"/>
            <a:r>
              <a:rPr lang="ar-IQ" sz="2000" dirty="0" smtClean="0"/>
              <a:t>قسط الاندثار = (الكلفة – رصيد مخصص الاندثار في بداية المدة) × مضاعف النسبة الثابتة × الزمن</a:t>
            </a:r>
          </a:p>
          <a:p>
            <a:pPr algn="just" rtl="1"/>
            <a:endParaRPr lang="ar-IQ" sz="2000" b="1" dirty="0" smtClean="0"/>
          </a:p>
          <a:p>
            <a:pPr algn="just" rtl="1"/>
            <a:r>
              <a:rPr lang="ar-IQ" sz="2000" b="1" dirty="0" smtClean="0"/>
              <a:t>مثال</a:t>
            </a:r>
            <a:r>
              <a:rPr lang="ar-IQ" sz="2000" dirty="0" smtClean="0"/>
              <a:t>:  في 2016/10/1تم شراء أثاث بمبلغ 4000000دينار نقدا وقد قدرت قيمة الانقاض بمبلغ 200000دينار في نهاية العمر الانتاجي </a:t>
            </a:r>
            <a:r>
              <a:rPr lang="ar-IQ" sz="2000" smtClean="0"/>
              <a:t>البالغ </a:t>
            </a:r>
            <a:r>
              <a:rPr lang="ar-IQ" sz="2000" smtClean="0"/>
              <a:t>10سنوات </a:t>
            </a:r>
            <a:r>
              <a:rPr lang="ar-IQ" sz="2000" dirty="0" smtClean="0"/>
              <a:t>وان الشركة تستخدم طريقة مضاعف النسبة الثابتة في احتساب الاندثار . المطلوب احتساب قسط الاندثار لسنة 2016 و 2017 وإثبات القيود اللازمة.</a:t>
            </a:r>
          </a:p>
          <a:p>
            <a:pPr algn="just" rtl="1"/>
            <a:r>
              <a:rPr lang="ar-IQ" sz="2000" dirty="0" smtClean="0"/>
              <a:t>                                             1</a:t>
            </a:r>
          </a:p>
          <a:p>
            <a:pPr algn="just" rtl="1"/>
            <a:r>
              <a:rPr lang="ar-IQ" sz="2000" dirty="0" smtClean="0"/>
              <a:t>مضاعف النسبة الثابتة =   ــــــــــــــــــــــــــــــــــــــ × 100%× 2 = 20%</a:t>
            </a:r>
          </a:p>
          <a:p>
            <a:pPr algn="just" rtl="1"/>
            <a:r>
              <a:rPr lang="ar-IQ" sz="2000" dirty="0" smtClean="0"/>
              <a:t>                                            10</a:t>
            </a:r>
          </a:p>
          <a:p>
            <a:pPr algn="just" rtl="1"/>
            <a:r>
              <a:rPr lang="ar-IQ" sz="2000" dirty="0" smtClean="0"/>
              <a:t>قسط الاندثار لسنة 2016 = (4000000– صفر) × 20%× 12/3= 200000 </a:t>
            </a:r>
          </a:p>
          <a:p>
            <a:pPr algn="just" rtl="1"/>
            <a:r>
              <a:rPr lang="ar-IQ" sz="2000" dirty="0" smtClean="0"/>
              <a:t>قسط الاندثار لسنة 2017= (4000000– 200000) × 20%× 1= 760000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20148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/>
          <a:lstStyle/>
          <a:p>
            <a:pPr algn="just" rtl="1"/>
            <a:r>
              <a:rPr lang="ar-IQ" sz="2400" dirty="0" smtClean="0"/>
              <a:t>في سنة 2016</a:t>
            </a:r>
            <a:endParaRPr lang="ar-IQ" sz="2000" dirty="0" smtClean="0"/>
          </a:p>
          <a:p>
            <a:pPr algn="r" rtl="1"/>
            <a:r>
              <a:rPr lang="ar-IQ" sz="2000" dirty="0" smtClean="0"/>
              <a:t>200000 من ح / مصروف الاندثار</a:t>
            </a:r>
          </a:p>
          <a:p>
            <a:pPr algn="r" rtl="1"/>
            <a:r>
              <a:rPr lang="ar-IQ" sz="2000" dirty="0"/>
              <a:t> </a:t>
            </a:r>
            <a:r>
              <a:rPr lang="ar-IQ" sz="2000" dirty="0" smtClean="0"/>
              <a:t>      200000 الى ح / مخصص اندثار متراكم </a:t>
            </a:r>
          </a:p>
          <a:p>
            <a:pPr algn="r" rtl="1"/>
            <a:r>
              <a:rPr lang="ar-IQ" sz="2000" dirty="0" smtClean="0"/>
              <a:t>                ــــــــــــــــــــــــــــــ</a:t>
            </a:r>
          </a:p>
          <a:p>
            <a:pPr algn="r" rtl="1"/>
            <a:r>
              <a:rPr lang="ar-IQ" sz="2400" dirty="0" smtClean="0"/>
              <a:t>في سنة 2017</a:t>
            </a:r>
          </a:p>
          <a:p>
            <a:pPr algn="r" rtl="1"/>
            <a:r>
              <a:rPr lang="ar-IQ" sz="2000" dirty="0" smtClean="0"/>
              <a:t>760000من ح / مصروف الاندثار</a:t>
            </a:r>
          </a:p>
          <a:p>
            <a:pPr algn="r" rtl="1"/>
            <a:r>
              <a:rPr lang="ar-IQ" sz="2000" dirty="0" smtClean="0"/>
              <a:t>       760000الى ح / مخصص اندثار متراكم </a:t>
            </a:r>
          </a:p>
          <a:p>
            <a:pPr algn="r" rtl="1"/>
            <a:r>
              <a:rPr lang="ar-IQ" sz="2000" dirty="0" smtClean="0"/>
              <a:t>                ــــــــــــــــــــــــــــــ</a:t>
            </a:r>
          </a:p>
          <a:p>
            <a:pPr algn="r" rtl="1"/>
            <a:endParaRPr lang="ar-IQ" sz="2000" dirty="0" smtClean="0"/>
          </a:p>
        </p:txBody>
      </p:sp>
    </p:spTree>
    <p:extLst>
      <p:ext uri="{BB962C8B-B14F-4D97-AF65-F5344CB8AC3E}">
        <p14:creationId xmlns:p14="http://schemas.microsoft.com/office/powerpoint/2010/main" val="363568138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169</Words>
  <Application>Microsoft Office PowerPoint</Application>
  <PresentationFormat>عرض على الشاشة (3:4)‏</PresentationFormat>
  <Paragraphs>20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2</cp:revision>
  <dcterms:created xsi:type="dcterms:W3CDTF">2019-04-25T18:17:25Z</dcterms:created>
  <dcterms:modified xsi:type="dcterms:W3CDTF">2019-04-25T21:09:21Z</dcterms:modified>
</cp:coreProperties>
</file>