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DB3D1-BC8C-4045-B731-F45F9EBE5A62}" type="datetimeFigureOut">
              <a:rPr lang="en-US" smtClean="0"/>
              <a:t>4/30/2019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FA2CF-577D-494D-8B69-5D86E5FE43A2}" type="slidenum">
              <a:rPr lang="en-US" smtClean="0"/>
              <a:t>‹#›</a:t>
            </a:fld>
            <a:endParaRPr lang="en-US"/>
          </a:p>
        </p:txBody>
      </p:sp>
    </p:spTree>
    <p:extLst>
      <p:ext uri="{BB962C8B-B14F-4D97-AF65-F5344CB8AC3E}">
        <p14:creationId xmlns:p14="http://schemas.microsoft.com/office/powerpoint/2010/main" val="129018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7DFA2CF-577D-494D-8B69-5D86E5FE43A2}" type="slidenum">
              <a:rPr lang="en-US" smtClean="0"/>
              <a:t>7</a:t>
            </a:fld>
            <a:endParaRPr lang="en-US"/>
          </a:p>
        </p:txBody>
      </p:sp>
    </p:spTree>
    <p:extLst>
      <p:ext uri="{BB962C8B-B14F-4D97-AF65-F5344CB8AC3E}">
        <p14:creationId xmlns:p14="http://schemas.microsoft.com/office/powerpoint/2010/main" val="230232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9348FC1-8958-47FF-AB43-445D3884019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262219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9348FC1-8958-47FF-AB43-445D3884019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416845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9348FC1-8958-47FF-AB43-445D3884019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130774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9348FC1-8958-47FF-AB43-445D3884019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259538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9348FC1-8958-47FF-AB43-445D3884019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73912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9348FC1-8958-47FF-AB43-445D38840194}" type="datetimeFigureOut">
              <a:rPr lang="en-US" smtClean="0"/>
              <a:t>4/29/2019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78311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9348FC1-8958-47FF-AB43-445D38840194}" type="datetimeFigureOut">
              <a:rPr lang="en-US" smtClean="0"/>
              <a:t>4/29/2019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264521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9348FC1-8958-47FF-AB43-445D38840194}" type="datetimeFigureOut">
              <a:rPr lang="en-US" smtClean="0"/>
              <a:t>4/29/2019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2420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9348FC1-8958-47FF-AB43-445D38840194}" type="datetimeFigureOut">
              <a:rPr lang="en-US" smtClean="0"/>
              <a:t>4/29/2019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117429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9348FC1-8958-47FF-AB43-445D38840194}" type="datetimeFigureOut">
              <a:rPr lang="en-US" smtClean="0"/>
              <a:t>4/29/2019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263846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9348FC1-8958-47FF-AB43-445D38840194}" type="datetimeFigureOut">
              <a:rPr lang="en-US" smtClean="0"/>
              <a:t>4/29/2019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F3DA411-4E6D-46A1-9990-E98B5227CE4D}" type="slidenum">
              <a:rPr lang="en-US" smtClean="0"/>
              <a:t>‹#›</a:t>
            </a:fld>
            <a:endParaRPr lang="en-US"/>
          </a:p>
        </p:txBody>
      </p:sp>
    </p:spTree>
    <p:extLst>
      <p:ext uri="{BB962C8B-B14F-4D97-AF65-F5344CB8AC3E}">
        <p14:creationId xmlns:p14="http://schemas.microsoft.com/office/powerpoint/2010/main" val="380014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48FC1-8958-47FF-AB43-445D38840194}" type="datetimeFigureOut">
              <a:rPr lang="en-US" smtClean="0"/>
              <a:t>4/29/2019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DA411-4E6D-46A1-9990-E98B5227CE4D}" type="slidenum">
              <a:rPr lang="en-US" smtClean="0"/>
              <a:t>‹#›</a:t>
            </a:fld>
            <a:endParaRPr lang="en-US"/>
          </a:p>
        </p:txBody>
      </p:sp>
    </p:spTree>
    <p:extLst>
      <p:ext uri="{BB962C8B-B14F-4D97-AF65-F5344CB8AC3E}">
        <p14:creationId xmlns:p14="http://schemas.microsoft.com/office/powerpoint/2010/main" val="689223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55576" y="836712"/>
            <a:ext cx="7704856" cy="4680520"/>
          </a:xfrm>
          <a:prstGeom prst="rect">
            <a:avLst/>
          </a:prstGeom>
          <a:blipFill>
            <a:blip r:embed="rId2"/>
            <a:tile tx="0" ty="0" sx="100000" sy="100000" flip="none" algn="tl"/>
          </a:blipFill>
          <a:ln>
            <a:solidFill>
              <a:schemeClr val="bg1"/>
            </a:solidFill>
          </a:ln>
          <a:scene3d>
            <a:camera prst="orthographicFront"/>
            <a:lightRig rig="threePt" dir="t"/>
          </a:scene3d>
          <a:sp3d>
            <a:bevelT w="114300" prst="hardEdge"/>
          </a:sp3d>
        </p:spPr>
        <p:style>
          <a:lnRef idx="2">
            <a:schemeClr val="dk1"/>
          </a:lnRef>
          <a:fillRef idx="1">
            <a:schemeClr val="lt1"/>
          </a:fillRef>
          <a:effectRef idx="0">
            <a:schemeClr val="dk1"/>
          </a:effectRef>
          <a:fontRef idx="minor">
            <a:schemeClr val="dk1"/>
          </a:fontRef>
        </p:style>
        <p:txBody>
          <a:bodyPr rtlCol="0" anchor="ctr"/>
          <a:lstStyle/>
          <a:p>
            <a:pPr algn="ctr" rtl="1"/>
            <a:r>
              <a:rPr lang="ar-IQ" sz="4000" dirty="0" smtClean="0">
                <a:solidFill>
                  <a:schemeClr val="tx1">
                    <a:lumMod val="85000"/>
                    <a:lumOff val="15000"/>
                  </a:schemeClr>
                </a:solidFill>
                <a:cs typeface="PT Bold Heading" pitchFamily="2" charset="-78"/>
              </a:rPr>
              <a:t>محاضرات الاحصاء</a:t>
            </a:r>
          </a:p>
          <a:p>
            <a:pPr algn="ctr" rtl="1"/>
            <a:r>
              <a:rPr lang="ar-IQ" sz="4000" dirty="0" smtClean="0">
                <a:solidFill>
                  <a:schemeClr val="tx1">
                    <a:lumMod val="85000"/>
                    <a:lumOff val="15000"/>
                  </a:schemeClr>
                </a:solidFill>
                <a:cs typeface="PT Bold Heading" pitchFamily="2" charset="-78"/>
              </a:rPr>
              <a:t>لطلبة قسم الإدارة الصناعية / المرحلة الاولى</a:t>
            </a:r>
          </a:p>
          <a:p>
            <a:pPr algn="ctr" rtl="1"/>
            <a:endParaRPr lang="ar-IQ" sz="4000" dirty="0" smtClean="0">
              <a:cs typeface="PT Bold Heading" pitchFamily="2" charset="-78"/>
            </a:endParaRPr>
          </a:p>
          <a:p>
            <a:pPr algn="ctr" rtl="1"/>
            <a:endParaRPr lang="ar-IQ" sz="4000" dirty="0" smtClean="0">
              <a:cs typeface="PT Bold Heading" pitchFamily="2" charset="-78"/>
            </a:endParaRPr>
          </a:p>
          <a:p>
            <a:pPr algn="ctr" rtl="1"/>
            <a:r>
              <a:rPr lang="ar-IQ" sz="4000" dirty="0" smtClean="0">
                <a:solidFill>
                  <a:srgbClr val="FF0000"/>
                </a:solidFill>
                <a:cs typeface="PT Bold Heading" pitchFamily="2" charset="-78"/>
              </a:rPr>
              <a:t>د. هند وليد عبد الرحمن</a:t>
            </a:r>
            <a:endParaRPr lang="ar-IQ" sz="4000" dirty="0">
              <a:solidFill>
                <a:srgbClr val="FF0000"/>
              </a:solidFill>
              <a:cs typeface="PT Bold Heading" pitchFamily="2" charset="-78"/>
            </a:endParaRPr>
          </a:p>
        </p:txBody>
      </p:sp>
    </p:spTree>
    <p:extLst>
      <p:ext uri="{BB962C8B-B14F-4D97-AF65-F5344CB8AC3E}">
        <p14:creationId xmlns:p14="http://schemas.microsoft.com/office/powerpoint/2010/main" val="401601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2400" b="1" dirty="0">
                    <a:solidFill>
                      <a:srgbClr val="FF0000"/>
                    </a:solidFill>
                    <a:latin typeface="Simplified Arabic" pitchFamily="18" charset="-78"/>
                    <a:cs typeface="PT Bold Heading" pitchFamily="2" charset="-78"/>
                  </a:rPr>
                  <a:t>« المحاضرة الثالثة »</a:t>
                </a:r>
                <a:endParaRPr lang="en-US" sz="2400" dirty="0">
                  <a:solidFill>
                    <a:srgbClr val="FF0000"/>
                  </a:solidFill>
                  <a:latin typeface="Simplified Arabic" pitchFamily="18" charset="-78"/>
                  <a:cs typeface="PT Bold Heading" pitchFamily="2" charset="-78"/>
                </a:endParaRPr>
              </a:p>
              <a:p>
                <a:pPr lvl="0" algn="ctr" rtl="1"/>
                <a:r>
                  <a:rPr lang="en-US" sz="2000" b="1" dirty="0" smtClean="0">
                    <a:latin typeface="Simplified Arabic" pitchFamily="18" charset="-78"/>
                    <a:cs typeface="Simplified Arabic" pitchFamily="18" charset="-78"/>
                  </a:rPr>
                  <a:t>3</a:t>
                </a:r>
                <a:r>
                  <a:rPr lang="ar-IQ" sz="2000" b="1"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التباين </a:t>
                </a:r>
                <a:r>
                  <a:rPr lang="ar-SA" sz="2000" b="1" dirty="0">
                    <a:latin typeface="Simplified Arabic" pitchFamily="18" charset="-78"/>
                    <a:cs typeface="Simplified Arabic" pitchFamily="18" charset="-78"/>
                  </a:rPr>
                  <a:t>والانحراف المعياري </a:t>
                </a:r>
                <a:r>
                  <a:rPr lang="en-US" sz="2000" b="1" dirty="0">
                    <a:latin typeface="Simplified Arabic" pitchFamily="18" charset="-78"/>
                    <a:cs typeface="Simplified Arabic" pitchFamily="18" charset="-78"/>
                  </a:rPr>
                  <a:t>Variance and Standard deviation</a:t>
                </a:r>
              </a:p>
              <a:p>
                <a:pPr algn="just" rtl="1"/>
                <a:r>
                  <a:rPr lang="ar-SA" sz="2000" dirty="0">
                    <a:latin typeface="Simplified Arabic" pitchFamily="18" charset="-78"/>
                    <a:cs typeface="Simplified Arabic" pitchFamily="18" charset="-78"/>
                  </a:rPr>
                  <a:t>هو أكثر المقاييس شيوعاً وأهمية وتتضمن إشراك جميع القيم في الحساب، وهو أيضاً مقياس لقياس كيفية توزيع المشاهدات حول قيمة معينة ألا وهي المتوسط.</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ويعرف </a:t>
                </a:r>
                <a:r>
                  <a:rPr lang="ar-SA" sz="2000" b="1" dirty="0">
                    <a:latin typeface="Simplified Arabic" pitchFamily="18" charset="-78"/>
                    <a:cs typeface="Simplified Arabic" pitchFamily="18" charset="-78"/>
                  </a:rPr>
                  <a:t>التباين</a:t>
                </a:r>
                <a:r>
                  <a:rPr lang="ar-SA" sz="2000" dirty="0">
                    <a:latin typeface="Simplified Arabic" pitchFamily="18" charset="-78"/>
                    <a:cs typeface="Simplified Arabic" pitchFamily="18" charset="-78"/>
                  </a:rPr>
                  <a:t> بانه متوسط مربعات انحرافات القيم المختلفة عن </a:t>
                </a:r>
                <a:r>
                  <a:rPr lang="ar-SA" sz="2000" dirty="0" err="1">
                    <a:latin typeface="Simplified Arabic" pitchFamily="18" charset="-78"/>
                    <a:cs typeface="Simplified Arabic" pitchFamily="18" charset="-78"/>
                  </a:rPr>
                  <a:t>متوسطها</a:t>
                </a:r>
                <a:r>
                  <a:rPr lang="ar-SA" sz="2000" dirty="0">
                    <a:latin typeface="Simplified Arabic" pitchFamily="18" charset="-78"/>
                    <a:cs typeface="Simplified Arabic" pitchFamily="18" charset="-78"/>
                  </a:rPr>
                  <a:t> الحسابي الحقيقي ويرمز له بالرمز (</a:t>
                </a:r>
                <a:r>
                  <a:rPr lang="en-US" sz="2000" dirty="0">
                    <a:latin typeface="Simplified Arabic" pitchFamily="18" charset="-78"/>
                    <a:cs typeface="Simplified Arabic" pitchFamily="18" charset="-78"/>
                  </a:rPr>
                  <a:t>S</a:t>
                </a:r>
                <a:r>
                  <a:rPr lang="en-US" sz="2000" baseline="30000" dirty="0">
                    <a:latin typeface="Simplified Arabic" pitchFamily="18" charset="-78"/>
                    <a:cs typeface="Simplified Arabic" pitchFamily="18" charset="-78"/>
                  </a:rPr>
                  <a:t>2</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في حالة البيانات غير المبوبة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نفرض أن </a:t>
                </a:r>
                <a:r>
                  <a:rPr lang="en-US" sz="2000" dirty="0">
                    <a:latin typeface="Simplified Arabic" pitchFamily="18" charset="-78"/>
                    <a:cs typeface="Simplified Arabic" pitchFamily="18" charset="-78"/>
                  </a:rPr>
                  <a:t>x</a:t>
                </a:r>
                <a:r>
                  <a:rPr lang="en-US" sz="2000" baseline="-25000" dirty="0">
                    <a:latin typeface="Simplified Arabic" pitchFamily="18" charset="-78"/>
                    <a:cs typeface="Simplified Arabic" pitchFamily="18" charset="-78"/>
                  </a:rPr>
                  <a:t>1</a:t>
                </a:r>
                <a:r>
                  <a:rPr lang="en-US" sz="2000" dirty="0">
                    <a:latin typeface="Simplified Arabic" pitchFamily="18" charset="-78"/>
                    <a:cs typeface="Simplified Arabic" pitchFamily="18" charset="-78"/>
                  </a:rPr>
                  <a:t>, x</a:t>
                </a:r>
                <a:r>
                  <a:rPr lang="en-US" sz="2000" baseline="-25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r>
                  <a:rPr lang="en-US" sz="2000" dirty="0" err="1">
                    <a:latin typeface="Simplified Arabic" pitchFamily="18" charset="-78"/>
                    <a:cs typeface="Simplified Arabic" pitchFamily="18" charset="-78"/>
                  </a:rPr>
                  <a:t>x</a:t>
                </a:r>
                <a:r>
                  <a:rPr lang="en-US" sz="2000" baseline="-25000" dirty="0" err="1">
                    <a:latin typeface="Simplified Arabic" pitchFamily="18" charset="-78"/>
                    <a:cs typeface="Simplified Arabic" pitchFamily="18" charset="-78"/>
                  </a:rPr>
                  <a:t>n</a:t>
                </a:r>
                <a:r>
                  <a:rPr lang="ar-IQ" sz="2000" dirty="0">
                    <a:latin typeface="Simplified Arabic" pitchFamily="18" charset="-78"/>
                    <a:cs typeface="Simplified Arabic" pitchFamily="18" charset="-78"/>
                  </a:rPr>
                  <a:t>  تمثل قيم المشاهدات، فإن التباين لها يعرف (بصيغة التعريف) كالآتي</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a:t>
                </a:r>
                <a:r>
                  <a:rPr lang="en-US" sz="2000" baseline="30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p>
                              <m:sSupPr>
                                <m:ctrlPr>
                                  <a:rPr lang="en-US" sz="2000" i="1"/>
                                </m:ctrlPr>
                              </m:sSupPr>
                              <m:e>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m:t>2</m:t>
                                </m:r>
                              </m:sup>
                            </m:sSup>
                          </m:e>
                        </m:nary>
                      </m:num>
                      <m:den>
                        <m:r>
                          <m:rPr>
                            <m:sty m:val="p"/>
                          </m:rPr>
                          <a:rPr lang="en-US" sz="2000"/>
                          <m:t>n</m:t>
                        </m:r>
                      </m:den>
                    </m:f>
                  </m:oMath>
                </a14:m>
                <a:r>
                  <a:rPr lang="en-US" sz="2000" dirty="0">
                    <a:latin typeface="Simplified Arabic" pitchFamily="18" charset="-78"/>
                    <a:cs typeface="Simplified Arabic" pitchFamily="18" charset="-78"/>
                  </a:rPr>
                  <a:t>     ……….... (4)</a:t>
                </a:r>
              </a:p>
              <a:p>
                <a:pPr algn="just" rtl="1"/>
                <a:r>
                  <a:rPr lang="ar-SA" sz="2000" dirty="0">
                    <a:latin typeface="Simplified Arabic" pitchFamily="18" charset="-78"/>
                    <a:cs typeface="Simplified Arabic" pitchFamily="18" charset="-78"/>
                  </a:rPr>
                  <a:t>يتم استخدام هذه الصيغة في حالة كون حجم العينة كبير (</a:t>
                </a:r>
                <a:r>
                  <a:rPr lang="en-US" sz="2000" dirty="0">
                    <a:latin typeface="Simplified Arabic" pitchFamily="18" charset="-78"/>
                    <a:cs typeface="Simplified Arabic" pitchFamily="18" charset="-78"/>
                  </a:rPr>
                  <a:t>n </a:t>
                </a:r>
                <a:r>
                  <a:rPr lang="en-US" sz="2000" dirty="0">
                    <a:latin typeface="Simplified Arabic" pitchFamily="18" charset="-78"/>
                    <a:cs typeface="Simplified Arabic" pitchFamily="18" charset="-78"/>
                    <a:sym typeface="Symbol"/>
                  </a:rPr>
                  <a:t></a:t>
                </a:r>
                <a:r>
                  <a:rPr lang="en-US" sz="2000" dirty="0">
                    <a:latin typeface="Simplified Arabic" pitchFamily="18" charset="-78"/>
                    <a:cs typeface="Simplified Arabic" pitchFamily="18" charset="-78"/>
                  </a:rPr>
                  <a:t> 30</a:t>
                </a:r>
                <a:r>
                  <a:rPr lang="ar-SA" sz="2000" dirty="0">
                    <a:latin typeface="Simplified Arabic" pitchFamily="18" charset="-78"/>
                    <a:cs typeface="Simplified Arabic" pitchFamily="18" charset="-78"/>
                  </a:rPr>
                  <a:t>)، ولكن في حالة كون حجم العينة صغير فيتم القسمة على (</a:t>
                </a:r>
                <a:r>
                  <a:rPr lang="en-US" sz="2000" dirty="0">
                    <a:latin typeface="Simplified Arabic" pitchFamily="18" charset="-78"/>
                    <a:cs typeface="Simplified Arabic" pitchFamily="18" charset="-78"/>
                  </a:rPr>
                  <a:t>n-1</a:t>
                </a:r>
                <a:r>
                  <a:rPr lang="ar-SA" sz="2000" dirty="0">
                    <a:latin typeface="Simplified Arabic" pitchFamily="18" charset="-78"/>
                    <a:cs typeface="Simplified Arabic" pitchFamily="18" charset="-78"/>
                  </a:rPr>
                  <a:t>) بدلاً من (</a:t>
                </a:r>
                <a:r>
                  <a:rPr lang="en-US" sz="2000" dirty="0">
                    <a:latin typeface="Simplified Arabic" pitchFamily="18" charset="-78"/>
                    <a:cs typeface="Simplified Arabic" pitchFamily="18" charset="-78"/>
                  </a:rPr>
                  <a:t>n</a:t>
                </a:r>
                <a:r>
                  <a:rPr lang="ar-SA" sz="2000" dirty="0">
                    <a:latin typeface="Simplified Arabic" pitchFamily="18" charset="-78"/>
                    <a:cs typeface="Simplified Arabic" pitchFamily="18" charset="-78"/>
                  </a:rPr>
                  <a:t>) لكي نحصل على صيغة إلى (</a:t>
                </a:r>
                <a:r>
                  <a:rPr lang="en-US" sz="2000" dirty="0">
                    <a:latin typeface="Simplified Arabic" pitchFamily="18" charset="-78"/>
                    <a:cs typeface="Simplified Arabic" pitchFamily="18" charset="-78"/>
                  </a:rPr>
                  <a:t>S</a:t>
                </a:r>
                <a:r>
                  <a:rPr lang="en-US" sz="2000" baseline="30000" dirty="0">
                    <a:latin typeface="Simplified Arabic" pitchFamily="18" charset="-78"/>
                    <a:cs typeface="Simplified Arabic" pitchFamily="18" charset="-78"/>
                  </a:rPr>
                  <a:t>2</a:t>
                </a:r>
                <a:r>
                  <a:rPr lang="ar-SA" sz="2000" dirty="0">
                    <a:latin typeface="Simplified Arabic" pitchFamily="18" charset="-78"/>
                    <a:cs typeface="Simplified Arabic" pitchFamily="18" charset="-78"/>
                  </a:rPr>
                  <a:t>) تكون غير متحيزة لتباين المجتمع </a:t>
                </a:r>
                <a:r>
                  <a:rPr lang="en-US" sz="2000" dirty="0">
                    <a:latin typeface="Simplified Arabic" pitchFamily="18" charset="-78"/>
                    <a:cs typeface="Simplified Arabic" pitchFamily="18" charset="-78"/>
                    <a:sym typeface="Symbol"/>
                  </a:rPr>
                  <a:t></a:t>
                </a:r>
                <a:r>
                  <a:rPr lang="en-US" sz="2000" baseline="30000" dirty="0">
                    <a:latin typeface="Simplified Arabic" pitchFamily="18" charset="-78"/>
                    <a:cs typeface="Simplified Arabic" pitchFamily="18" charset="-78"/>
                  </a:rPr>
                  <a:t>2</a:t>
                </a:r>
                <a:r>
                  <a:rPr lang="ar-IQ"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IQ" sz="2000" dirty="0">
                    <a:latin typeface="Simplified Arabic" pitchFamily="18" charset="-78"/>
                    <a:cs typeface="Simplified Arabic" pitchFamily="18" charset="-78"/>
                  </a:rPr>
                  <a:t>وهناك عدة صيغ حسابية مشتقة من الصيغة أعلاه ومنها:-</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a:t>
                </a:r>
                <a:r>
                  <a:rPr lang="en-US" sz="2000" baseline="30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bSup>
                              <m:sSubSupPr>
                                <m:ctrlPr>
                                  <a:rPr lang="en-US" sz="2000" i="1"/>
                                </m:ctrlPr>
                              </m:sSubSupPr>
                              <m:e>
                                <m:r>
                                  <m:rPr>
                                    <m:sty m:val="p"/>
                                  </m:rPr>
                                  <a:rPr lang="en-US" sz="2000"/>
                                  <m:t>x</m:t>
                                </m:r>
                              </m:e>
                              <m:sub>
                                <m:r>
                                  <a:rPr lang="en-US" sz="2000"/>
                                  <m:t>1</m:t>
                                </m:r>
                                <m:r>
                                  <a:rPr lang="en-US" sz="2000"/>
                                  <m:t> </m:t>
                                </m:r>
                              </m:sub>
                              <m:sup>
                                <m:r>
                                  <a:rPr lang="en-US" sz="2000"/>
                                  <m:t>2</m:t>
                                </m:r>
                              </m:sup>
                            </m:sSubSup>
                          </m:e>
                        </m:nary>
                        <m:r>
                          <a:rPr lang="en-US" sz="2000" i="1"/>
                          <m:t>−</m:t>
                        </m:r>
                        <m:r>
                          <a:rPr lang="en-US" sz="2000"/>
                          <m:t> </m:t>
                        </m:r>
                        <m:f>
                          <m:fPr>
                            <m:ctrlPr>
                              <a:rPr lang="en-US" sz="2000" i="1"/>
                            </m:ctrlPr>
                          </m:fPr>
                          <m:num>
                            <m:sSup>
                              <m:sSupPr>
                                <m:ctrlPr>
                                  <a:rPr lang="en-US" sz="2000" i="1"/>
                                </m:ctrlPr>
                              </m:sSupPr>
                              <m:e>
                                <m:d>
                                  <m:dPr>
                                    <m:ctrlPr>
                                      <a:rPr lang="en-US" sz="2000" i="1"/>
                                    </m:ctrlPr>
                                  </m:dPr>
                                  <m:e>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xi</m:t>
                                        </m:r>
                                      </m:e>
                                    </m:nary>
                                  </m:e>
                                </m:d>
                              </m:e>
                              <m:sup>
                                <m:r>
                                  <a:rPr lang="en-US" sz="2000"/>
                                  <m:t>2</m:t>
                                </m:r>
                              </m:sup>
                            </m:sSup>
                          </m:num>
                          <m:den>
                            <m:r>
                              <m:rPr>
                                <m:sty m:val="p"/>
                              </m:rPr>
                              <a:rPr lang="en-US" sz="2000"/>
                              <m:t>n</m:t>
                            </m:r>
                          </m:den>
                        </m:f>
                      </m:num>
                      <m:den>
                        <m:r>
                          <m:rPr>
                            <m:sty m:val="p"/>
                          </m:rPr>
                          <a:rPr lang="en-US" sz="2000"/>
                          <m:t>n</m:t>
                        </m:r>
                        <m:r>
                          <a:rPr lang="en-US" sz="2000" i="1"/>
                          <m:t>−</m:t>
                        </m:r>
                        <m:r>
                          <a:rPr lang="en-US" sz="2000"/>
                          <m:t>1</m:t>
                        </m:r>
                      </m:den>
                    </m:f>
                  </m:oMath>
                </a14:m>
                <a:r>
                  <a:rPr lang="en-US" sz="2000" dirty="0">
                    <a:latin typeface="Simplified Arabic" pitchFamily="18" charset="-78"/>
                    <a:cs typeface="Simplified Arabic" pitchFamily="18" charset="-78"/>
                  </a:rPr>
                  <a:t>       ….. (5)</a:t>
                </a: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a:t>
                </a:r>
                <a:r>
                  <a:rPr lang="en-US" sz="2000" baseline="30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bSup>
                              <m:sSubSupPr>
                                <m:ctrlPr>
                                  <a:rPr lang="en-US" sz="2000" i="1"/>
                                </m:ctrlPr>
                              </m:sSubSupPr>
                              <m:e>
                                <m:r>
                                  <m:rPr>
                                    <m:sty m:val="p"/>
                                  </m:rPr>
                                  <a:rPr lang="en-US" sz="2000"/>
                                  <m:t>x</m:t>
                                </m:r>
                              </m:e>
                              <m:sub>
                                <m:r>
                                  <a:rPr lang="en-US" sz="2000"/>
                                  <m:t>1</m:t>
                                </m:r>
                                <m:r>
                                  <a:rPr lang="en-US" sz="2000"/>
                                  <m:t> </m:t>
                                </m:r>
                              </m:sub>
                              <m:sup>
                                <m:r>
                                  <a:rPr lang="en-US" sz="2000"/>
                                  <m:t>2</m:t>
                                </m:r>
                              </m:sup>
                            </m:sSubSup>
                          </m:e>
                        </m:nary>
                        <m:r>
                          <a:rPr lang="en-US" sz="2000" i="1"/>
                          <m:t>−</m:t>
                        </m:r>
                        <m:r>
                          <a:rPr lang="en-US" sz="2000"/>
                          <m:t> </m:t>
                        </m:r>
                        <m:r>
                          <m:rPr>
                            <m:sty m:val="p"/>
                          </m:rPr>
                          <a:rPr lang="en-US" sz="2000"/>
                          <m:t>n</m:t>
                        </m:r>
                        <m:sSup>
                          <m:sSupPr>
                            <m:ctrlPr>
                              <a:rPr lang="en-US" sz="2000" i="1"/>
                            </m:ctrlPr>
                          </m:sSupPr>
                          <m:e>
                            <m:acc>
                              <m:accPr>
                                <m:chr m:val="̅"/>
                                <m:ctrlPr>
                                  <a:rPr lang="en-US" sz="2000" i="1"/>
                                </m:ctrlPr>
                              </m:accPr>
                              <m:e>
                                <m:r>
                                  <m:rPr>
                                    <m:sty m:val="p"/>
                                  </m:rPr>
                                  <a:rPr lang="en-US" sz="2000"/>
                                  <m:t>x</m:t>
                                </m:r>
                              </m:e>
                            </m:acc>
                          </m:e>
                          <m:sup>
                            <m:r>
                              <a:rPr lang="en-US" sz="2000" i="1"/>
                              <m:t>2</m:t>
                            </m:r>
                          </m:sup>
                        </m:sSup>
                      </m:num>
                      <m:den>
                        <m:r>
                          <m:rPr>
                            <m:sty m:val="p"/>
                          </m:rPr>
                          <a:rPr lang="en-US" sz="2000"/>
                          <m:t>n</m:t>
                        </m:r>
                        <m:r>
                          <a:rPr lang="en-US" sz="2000" i="1"/>
                          <m:t>−</m:t>
                        </m:r>
                        <m:r>
                          <a:rPr lang="en-US" sz="2000"/>
                          <m:t>1</m:t>
                        </m:r>
                      </m:den>
                    </m:f>
                  </m:oMath>
                </a14:m>
                <a:r>
                  <a:rPr lang="en-US" sz="2000" dirty="0">
                    <a:latin typeface="Simplified Arabic" pitchFamily="18" charset="-78"/>
                    <a:cs typeface="Simplified Arabic" pitchFamily="18" charset="-78"/>
                  </a:rPr>
                  <a:t>              ….. (6)</a:t>
                </a:r>
              </a:p>
              <a:p>
                <a:pPr algn="just" rtl="1"/>
                <a:r>
                  <a:rPr lang="ar-IQ" sz="2000" dirty="0">
                    <a:latin typeface="Simplified Arabic" pitchFamily="18" charset="-78"/>
                    <a:cs typeface="Simplified Arabic" pitchFamily="18" charset="-78"/>
                  </a:rPr>
                  <a:t>أما الانحراف المعياري للعينة فيتم احتسابه من خلال إيجاد الجذر التربيعي للتباين ويرمز له بالرمز </a:t>
                </a:r>
                <a:r>
                  <a:rPr lang="en-US" sz="2000" dirty="0">
                    <a:latin typeface="Simplified Arabic" pitchFamily="18" charset="-78"/>
                    <a:cs typeface="Simplified Arabic" pitchFamily="18" charset="-78"/>
                  </a:rPr>
                  <a:t>S</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صيغة التعريف هي:-</a:t>
                </a:r>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1396" r="-532"/>
                </a:stretch>
              </a:blipFill>
            </p:spPr>
            <p:txBody>
              <a:bodyPr/>
              <a:lstStyle/>
              <a:p>
                <a:r>
                  <a:rPr lang="en-US">
                    <a:noFill/>
                  </a:rPr>
                  <a:t> </a:t>
                </a:r>
              </a:p>
            </p:txBody>
          </p:sp>
        </mc:Fallback>
      </mc:AlternateContent>
    </p:spTree>
    <p:extLst>
      <p:ext uri="{BB962C8B-B14F-4D97-AF65-F5344CB8AC3E}">
        <p14:creationId xmlns:p14="http://schemas.microsoft.com/office/powerpoint/2010/main" val="300625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ar-IQ" dirty="0" smtClean="0"/>
                  <a:t>          </a:t>
                </a:r>
                <a:r>
                  <a:rPr lang="en-US" dirty="0" smtClean="0"/>
                  <a:t>S </a:t>
                </a:r>
                <a:r>
                  <a:rPr lang="en-US" dirty="0"/>
                  <a:t>= </a:t>
                </a:r>
                <a14:m>
                  <m:oMath xmlns:m="http://schemas.openxmlformats.org/officeDocument/2006/math">
                    <m:rad>
                      <m:radPr>
                        <m:degHide m:val="on"/>
                        <m:ctrlPr>
                          <a:rPr lang="en-US" i="1"/>
                        </m:ctrlPr>
                      </m:radPr>
                      <m:deg/>
                      <m:e>
                        <m:sSup>
                          <m:sSupPr>
                            <m:ctrlPr>
                              <a:rPr lang="en-US" i="1"/>
                            </m:ctrlPr>
                          </m:sSupPr>
                          <m:e>
                            <m:r>
                              <m:rPr>
                                <m:sty m:val="p"/>
                              </m:rPr>
                              <a:rPr lang="en-US"/>
                              <m:t>S</m:t>
                            </m:r>
                          </m:e>
                          <m:sup>
                            <m:r>
                              <a:rPr lang="en-US"/>
                              <m:t>2</m:t>
                            </m:r>
                          </m:sup>
                        </m:sSup>
                      </m:e>
                    </m:rad>
                  </m:oMath>
                </a14:m>
                <a:r>
                  <a:rPr lang="en-US" dirty="0"/>
                  <a:t> = </a:t>
                </a:r>
                <a14:m>
                  <m:oMath xmlns:m="http://schemas.openxmlformats.org/officeDocument/2006/math">
                    <m:rad>
                      <m:radPr>
                        <m:degHide m:val="on"/>
                        <m:ctrlPr>
                          <a:rPr lang="en-US" i="1"/>
                        </m:ctrlPr>
                      </m:radPr>
                      <m:deg/>
                      <m:e>
                        <m:f>
                          <m:fPr>
                            <m:ctrlPr>
                              <a:rPr lang="en-US" i="1"/>
                            </m:ctrlPr>
                          </m:fPr>
                          <m:num>
                            <m:nary>
                              <m:naryPr>
                                <m:chr m:val="∑"/>
                                <m:limLoc m:val="undOvr"/>
                                <m:ctrlPr>
                                  <a:rPr lang="en-US" i="1"/>
                                </m:ctrlPr>
                              </m:naryPr>
                              <m:sub>
                                <m:r>
                                  <m:rPr>
                                    <m:sty m:val="p"/>
                                  </m:rPr>
                                  <a:rPr lang="en-US"/>
                                  <m:t>i</m:t>
                                </m:r>
                                <m:r>
                                  <a:rPr lang="en-US"/>
                                  <m:t>=</m:t>
                                </m:r>
                                <m:r>
                                  <a:rPr lang="en-US"/>
                                  <m:t>1</m:t>
                                </m:r>
                              </m:sub>
                              <m:sup>
                                <m:r>
                                  <m:rPr>
                                    <m:sty m:val="p"/>
                                  </m:rPr>
                                  <a:rPr lang="en-US"/>
                                  <m:t>n</m:t>
                                </m:r>
                              </m:sup>
                              <m:e>
                                <m:sSup>
                                  <m:sSupPr>
                                    <m:ctrlPr>
                                      <a:rPr lang="en-US" i="1"/>
                                    </m:ctrlPr>
                                  </m:sSupPr>
                                  <m:e>
                                    <m:d>
                                      <m:dPr>
                                        <m:ctrlPr>
                                          <a:rPr lang="en-US" i="1"/>
                                        </m:ctrlPr>
                                      </m:dPr>
                                      <m:e>
                                        <m:r>
                                          <m:rPr>
                                            <m:sty m:val="p"/>
                                          </m:rPr>
                                          <a:rPr lang="en-US"/>
                                          <m:t>xi</m:t>
                                        </m:r>
                                        <m:r>
                                          <a:rPr lang="en-US" i="1"/>
                                          <m:t>−</m:t>
                                        </m:r>
                                        <m:acc>
                                          <m:accPr>
                                            <m:chr m:val="̅"/>
                                            <m:ctrlPr>
                                              <a:rPr lang="en-US" i="1"/>
                                            </m:ctrlPr>
                                          </m:accPr>
                                          <m:e>
                                            <m:r>
                                              <m:rPr>
                                                <m:sty m:val="p"/>
                                              </m:rPr>
                                              <a:rPr lang="en-US"/>
                                              <m:t>x</m:t>
                                            </m:r>
                                          </m:e>
                                        </m:acc>
                                      </m:e>
                                    </m:d>
                                  </m:e>
                                  <m:sup>
                                    <m:r>
                                      <a:rPr lang="en-US"/>
                                      <m:t>2</m:t>
                                    </m:r>
                                  </m:sup>
                                </m:sSup>
                              </m:e>
                            </m:nary>
                          </m:num>
                          <m:den>
                            <m:r>
                              <m:rPr>
                                <m:sty m:val="p"/>
                              </m:rPr>
                              <a:rPr lang="en-US"/>
                              <m:t>n</m:t>
                            </m:r>
                            <m:r>
                              <a:rPr lang="en-US" i="1"/>
                              <m:t>−</m:t>
                            </m:r>
                            <m:r>
                              <a:rPr lang="en-US"/>
                              <m:t>1</m:t>
                            </m:r>
                          </m:den>
                        </m:f>
                      </m:e>
                    </m:rad>
                  </m:oMath>
                </a14:m>
                <a:r>
                  <a:rPr lang="en-US" dirty="0"/>
                  <a:t>      ….. (7)</a:t>
                </a:r>
              </a:p>
              <a:p>
                <a:pPr algn="just" rtl="1"/>
                <a:r>
                  <a:rPr lang="ar-SA" dirty="0"/>
                  <a:t>وهناك أيضاً عدة صيغ حسابية للانحراف المعياري مشتقة من الصيغة (*) ومنها:-</a:t>
                </a:r>
                <a:endParaRPr lang="en-US" dirty="0"/>
              </a:p>
              <a:p>
                <a:pPr algn="just"/>
                <a:r>
                  <a:rPr lang="ar-IQ" dirty="0" smtClean="0"/>
                  <a:t>          </a:t>
                </a:r>
                <a:r>
                  <a:rPr lang="en-US" dirty="0" smtClean="0"/>
                  <a:t>S </a:t>
                </a:r>
                <a:r>
                  <a:rPr lang="en-US" dirty="0"/>
                  <a:t>= </a:t>
                </a:r>
                <a14:m>
                  <m:oMath xmlns:m="http://schemas.openxmlformats.org/officeDocument/2006/math">
                    <m:rad>
                      <m:radPr>
                        <m:degHide m:val="on"/>
                        <m:ctrlPr>
                          <a:rPr lang="en-US" i="1"/>
                        </m:ctrlPr>
                      </m:radPr>
                      <m:deg/>
                      <m:e>
                        <m:f>
                          <m:fPr>
                            <m:ctrlPr>
                              <a:rPr lang="en-US" i="1"/>
                            </m:ctrlPr>
                          </m:fPr>
                          <m:num>
                            <m:nary>
                              <m:naryPr>
                                <m:chr m:val="∑"/>
                                <m:limLoc m:val="undOvr"/>
                                <m:ctrlPr>
                                  <a:rPr lang="en-US" i="1"/>
                                </m:ctrlPr>
                              </m:naryPr>
                              <m:sub>
                                <m:r>
                                  <m:rPr>
                                    <m:sty m:val="p"/>
                                  </m:rPr>
                                  <a:rPr lang="en-US"/>
                                  <m:t>i</m:t>
                                </m:r>
                                <m:r>
                                  <a:rPr lang="en-US"/>
                                  <m:t>=</m:t>
                                </m:r>
                                <m:r>
                                  <a:rPr lang="en-US"/>
                                  <m:t>1</m:t>
                                </m:r>
                              </m:sub>
                              <m:sup>
                                <m:r>
                                  <m:rPr>
                                    <m:sty m:val="p"/>
                                  </m:rPr>
                                  <a:rPr lang="en-US"/>
                                  <m:t>n</m:t>
                                </m:r>
                              </m:sup>
                              <m:e>
                                <m:sSubSup>
                                  <m:sSubSupPr>
                                    <m:ctrlPr>
                                      <a:rPr lang="en-US" i="1"/>
                                    </m:ctrlPr>
                                  </m:sSubSupPr>
                                  <m:e>
                                    <m:r>
                                      <m:rPr>
                                        <m:sty m:val="p"/>
                                      </m:rPr>
                                      <a:rPr lang="en-US"/>
                                      <m:t>x</m:t>
                                    </m:r>
                                  </m:e>
                                  <m:sub>
                                    <m:r>
                                      <a:rPr lang="en-US"/>
                                      <m:t>1</m:t>
                                    </m:r>
                                    <m:r>
                                      <a:rPr lang="en-US"/>
                                      <m:t> </m:t>
                                    </m:r>
                                  </m:sub>
                                  <m:sup>
                                    <m:r>
                                      <a:rPr lang="en-US"/>
                                      <m:t>2</m:t>
                                    </m:r>
                                  </m:sup>
                                </m:sSubSup>
                              </m:e>
                            </m:nary>
                            <m:r>
                              <a:rPr lang="en-US" i="1"/>
                              <m:t>−</m:t>
                            </m:r>
                            <m:r>
                              <a:rPr lang="en-US"/>
                              <m:t> </m:t>
                            </m:r>
                            <m:f>
                              <m:fPr>
                                <m:ctrlPr>
                                  <a:rPr lang="en-US" i="1"/>
                                </m:ctrlPr>
                              </m:fPr>
                              <m:num>
                                <m:sSup>
                                  <m:sSupPr>
                                    <m:ctrlPr>
                                      <a:rPr lang="en-US" i="1"/>
                                    </m:ctrlPr>
                                  </m:sSupPr>
                                  <m:e>
                                    <m:d>
                                      <m:dPr>
                                        <m:ctrlPr>
                                          <a:rPr lang="en-US" i="1"/>
                                        </m:ctrlPr>
                                      </m:dPr>
                                      <m:e>
                                        <m:nary>
                                          <m:naryPr>
                                            <m:chr m:val="∑"/>
                                            <m:limLoc m:val="undOvr"/>
                                            <m:subHide m:val="on"/>
                                            <m:supHide m:val="on"/>
                                            <m:ctrlPr>
                                              <a:rPr lang="en-US" i="1"/>
                                            </m:ctrlPr>
                                          </m:naryPr>
                                          <m:sub/>
                                          <m:sup/>
                                          <m:e>
                                            <m:sSub>
                                              <m:sSubPr>
                                                <m:ctrlPr>
                                                  <a:rPr lang="en-US" i="1"/>
                                                </m:ctrlPr>
                                              </m:sSubPr>
                                              <m:e>
                                                <m:r>
                                                  <m:rPr>
                                                    <m:sty m:val="p"/>
                                                  </m:rPr>
                                                  <a:rPr lang="en-US"/>
                                                  <m:t>x</m:t>
                                                </m:r>
                                              </m:e>
                                              <m:sub>
                                                <m:r>
                                                  <a:rPr lang="en-US"/>
                                                  <m:t>1</m:t>
                                                </m:r>
                                              </m:sub>
                                            </m:sSub>
                                          </m:e>
                                        </m:nary>
                                      </m:e>
                                    </m:d>
                                  </m:e>
                                  <m:sup>
                                    <m:r>
                                      <a:rPr lang="en-US"/>
                                      <m:t>2</m:t>
                                    </m:r>
                                  </m:sup>
                                </m:sSup>
                              </m:num>
                              <m:den>
                                <m:r>
                                  <m:rPr>
                                    <m:sty m:val="p"/>
                                  </m:rPr>
                                  <a:rPr lang="en-US"/>
                                  <m:t>n</m:t>
                                </m:r>
                              </m:den>
                            </m:f>
                          </m:num>
                          <m:den>
                            <m:r>
                              <m:rPr>
                                <m:sty m:val="p"/>
                              </m:rPr>
                              <a:rPr lang="en-US"/>
                              <m:t>n</m:t>
                            </m:r>
                            <m:r>
                              <a:rPr lang="en-US" i="1"/>
                              <m:t>−</m:t>
                            </m:r>
                            <m:r>
                              <a:rPr lang="en-US"/>
                              <m:t>1</m:t>
                            </m:r>
                          </m:den>
                        </m:f>
                      </m:e>
                    </m:rad>
                  </m:oMath>
                </a14:m>
                <a:r>
                  <a:rPr lang="en-US" dirty="0"/>
                  <a:t>          ….. (8)</a:t>
                </a:r>
              </a:p>
              <a:p>
                <a:pPr algn="just"/>
                <a:r>
                  <a:rPr lang="ar-IQ" dirty="0" smtClean="0"/>
                  <a:t>          </a:t>
                </a:r>
                <a:r>
                  <a:rPr lang="en-US" dirty="0" smtClean="0"/>
                  <a:t>S </a:t>
                </a:r>
                <a:r>
                  <a:rPr lang="en-US" dirty="0"/>
                  <a:t>= </a:t>
                </a:r>
                <a14:m>
                  <m:oMath xmlns:m="http://schemas.openxmlformats.org/officeDocument/2006/math">
                    <m:rad>
                      <m:radPr>
                        <m:degHide m:val="on"/>
                        <m:ctrlPr>
                          <a:rPr lang="en-US" i="1"/>
                        </m:ctrlPr>
                      </m:radPr>
                      <m:deg/>
                      <m:e>
                        <m:f>
                          <m:fPr>
                            <m:ctrlPr>
                              <a:rPr lang="en-US" i="1"/>
                            </m:ctrlPr>
                          </m:fPr>
                          <m:num>
                            <m:nary>
                              <m:naryPr>
                                <m:chr m:val="∑"/>
                                <m:limLoc m:val="undOvr"/>
                                <m:ctrlPr>
                                  <a:rPr lang="en-US" i="1"/>
                                </m:ctrlPr>
                              </m:naryPr>
                              <m:sub>
                                <m:r>
                                  <m:rPr>
                                    <m:sty m:val="p"/>
                                  </m:rPr>
                                  <a:rPr lang="en-US"/>
                                  <m:t>i</m:t>
                                </m:r>
                                <m:r>
                                  <a:rPr lang="en-US"/>
                                  <m:t>=</m:t>
                                </m:r>
                                <m:r>
                                  <a:rPr lang="en-US"/>
                                  <m:t>1</m:t>
                                </m:r>
                              </m:sub>
                              <m:sup>
                                <m:r>
                                  <m:rPr>
                                    <m:sty m:val="p"/>
                                  </m:rPr>
                                  <a:rPr lang="en-US"/>
                                  <m:t>n</m:t>
                                </m:r>
                              </m:sup>
                              <m:e>
                                <m:sSubSup>
                                  <m:sSubSupPr>
                                    <m:ctrlPr>
                                      <a:rPr lang="en-US" i="1"/>
                                    </m:ctrlPr>
                                  </m:sSubSupPr>
                                  <m:e>
                                    <m:r>
                                      <m:rPr>
                                        <m:sty m:val="p"/>
                                      </m:rPr>
                                      <a:rPr lang="en-US"/>
                                      <m:t>x</m:t>
                                    </m:r>
                                  </m:e>
                                  <m:sub>
                                    <m:r>
                                      <a:rPr lang="en-US"/>
                                      <m:t>1</m:t>
                                    </m:r>
                                    <m:r>
                                      <a:rPr lang="en-US"/>
                                      <m:t> </m:t>
                                    </m:r>
                                  </m:sub>
                                  <m:sup>
                                    <m:r>
                                      <a:rPr lang="en-US"/>
                                      <m:t>2</m:t>
                                    </m:r>
                                  </m:sup>
                                </m:sSubSup>
                              </m:e>
                            </m:nary>
                            <m:r>
                              <a:rPr lang="en-US" i="1"/>
                              <m:t>−</m:t>
                            </m:r>
                            <m:r>
                              <a:rPr lang="en-US"/>
                              <m:t> </m:t>
                            </m:r>
                            <m:r>
                              <m:rPr>
                                <m:sty m:val="p"/>
                              </m:rPr>
                              <a:rPr lang="en-US"/>
                              <m:t>n</m:t>
                            </m:r>
                            <m:sSup>
                              <m:sSupPr>
                                <m:ctrlPr>
                                  <a:rPr lang="en-US" i="1"/>
                                </m:ctrlPr>
                              </m:sSupPr>
                              <m:e>
                                <m:acc>
                                  <m:accPr>
                                    <m:chr m:val="̅"/>
                                    <m:ctrlPr>
                                      <a:rPr lang="en-US" i="1"/>
                                    </m:ctrlPr>
                                  </m:accPr>
                                  <m:e>
                                    <m:r>
                                      <m:rPr>
                                        <m:sty m:val="p"/>
                                      </m:rPr>
                                      <a:rPr lang="en-US"/>
                                      <m:t>x</m:t>
                                    </m:r>
                                  </m:e>
                                </m:acc>
                              </m:e>
                              <m:sup>
                                <m:r>
                                  <a:rPr lang="en-US" i="1"/>
                                  <m:t>2</m:t>
                                </m:r>
                              </m:sup>
                            </m:sSup>
                          </m:num>
                          <m:den>
                            <m:r>
                              <m:rPr>
                                <m:sty m:val="p"/>
                              </m:rPr>
                              <a:rPr lang="en-US"/>
                              <m:t>n</m:t>
                            </m:r>
                            <m:r>
                              <a:rPr lang="en-US" i="1"/>
                              <m:t>−</m:t>
                            </m:r>
                            <m:r>
                              <a:rPr lang="en-US"/>
                              <m:t>1</m:t>
                            </m:r>
                          </m:den>
                        </m:f>
                      </m:e>
                    </m:rad>
                  </m:oMath>
                </a14:m>
                <a:r>
                  <a:rPr lang="en-US" dirty="0"/>
                  <a:t>              ….. (9)</a:t>
                </a:r>
              </a:p>
              <a:p>
                <a:pPr algn="just" rtl="1"/>
                <a:r>
                  <a:rPr lang="ar-SA" b="1" dirty="0"/>
                  <a:t>مثال:-</a:t>
                </a:r>
                <a:endParaRPr lang="en-US" dirty="0"/>
              </a:p>
              <a:p>
                <a:pPr algn="just" rtl="1"/>
                <a:r>
                  <a:rPr lang="ar-SA" b="1" dirty="0"/>
                  <a:t>لسبعة عمال في ورشة لتصليح العدد والمكائن، أجرة كل واحد منهم للساعة بمئات الدنانير كالآتي:-</a:t>
                </a:r>
                <a:endParaRPr lang="en-US" dirty="0"/>
              </a:p>
              <a:p>
                <a:pPr algn="just" rtl="1"/>
                <a:r>
                  <a:rPr lang="en-US" dirty="0"/>
                  <a:t>3 , 9 , 9 , 8 , 4 , 5 , 11</a:t>
                </a:r>
              </a:p>
              <a:p>
                <a:pPr algn="just" rtl="1"/>
                <a:r>
                  <a:rPr lang="ar-SA" b="1" dirty="0"/>
                  <a:t>المطلوب</a:t>
                </a:r>
                <a:r>
                  <a:rPr lang="ar-SA" dirty="0"/>
                  <a:t>: إيجاد التباين والانحراف المعياري لأجور عمال الورشة السبعة.</a:t>
                </a:r>
                <a:endParaRPr lang="en-US" dirty="0"/>
              </a:p>
              <a:p>
                <a:pPr algn="just" rtl="1"/>
                <a14:m>
                  <m:oMathPara xmlns:m="http://schemas.openxmlformats.org/officeDocument/2006/math">
                    <m:oMathParaPr>
                      <m:jc m:val="centerGroup"/>
                    </m:oMathParaPr>
                    <m:oMath xmlns:m="http://schemas.openxmlformats.org/officeDocument/2006/math">
                      <m:acc>
                        <m:accPr>
                          <m:chr m:val="̅"/>
                          <m:ctrlPr>
                            <a:rPr lang="en-US" i="1"/>
                          </m:ctrlPr>
                        </m:accPr>
                        <m:e>
                          <m:r>
                            <m:rPr>
                              <m:sty m:val="p"/>
                            </m:rPr>
                            <a:rPr lang="en-US"/>
                            <m:t>x</m:t>
                          </m:r>
                        </m:e>
                      </m:acc>
                      <m:r>
                        <a:rPr lang="en-US"/>
                        <m:t>= </m:t>
                      </m:r>
                      <m:f>
                        <m:fPr>
                          <m:ctrlPr>
                            <a:rPr lang="en-US" i="1"/>
                          </m:ctrlPr>
                        </m:fPr>
                        <m:num>
                          <m:nary>
                            <m:naryPr>
                              <m:chr m:val="∑"/>
                              <m:limLoc m:val="undOvr"/>
                              <m:ctrlPr>
                                <a:rPr lang="en-US" i="1"/>
                              </m:ctrlPr>
                            </m:naryPr>
                            <m:sub>
                              <m:r>
                                <m:rPr>
                                  <m:sty m:val="p"/>
                                </m:rPr>
                                <a:rPr lang="en-US"/>
                                <m:t>i</m:t>
                              </m:r>
                              <m:r>
                                <a:rPr lang="en-US"/>
                                <m:t>=</m:t>
                              </m:r>
                              <m:r>
                                <a:rPr lang="en-US"/>
                                <m:t>1</m:t>
                              </m:r>
                            </m:sub>
                            <m:sup>
                              <m:r>
                                <m:rPr>
                                  <m:sty m:val="p"/>
                                </m:rPr>
                                <a:rPr lang="en-US"/>
                                <m:t>n</m:t>
                              </m:r>
                            </m:sup>
                            <m:e>
                              <m:r>
                                <m:rPr>
                                  <m:sty m:val="p"/>
                                </m:rPr>
                                <a:rPr lang="en-US"/>
                                <m:t>xi</m:t>
                              </m:r>
                            </m:e>
                          </m:nary>
                        </m:num>
                        <m:den>
                          <m:r>
                            <m:rPr>
                              <m:sty m:val="p"/>
                            </m:rPr>
                            <a:rPr lang="en-US"/>
                            <m:t>n</m:t>
                          </m:r>
                        </m:den>
                      </m:f>
                      <m:r>
                        <a:rPr lang="en-US"/>
                        <m:t>= </m:t>
                      </m:r>
                      <m:f>
                        <m:fPr>
                          <m:ctrlPr>
                            <a:rPr lang="en-US" i="1"/>
                          </m:ctrlPr>
                        </m:fPr>
                        <m:num>
                          <m:r>
                            <a:rPr lang="en-US"/>
                            <m:t>49</m:t>
                          </m:r>
                        </m:num>
                        <m:den>
                          <m:r>
                            <a:rPr lang="en-US"/>
                            <m:t>7</m:t>
                          </m:r>
                        </m:den>
                      </m:f>
                      <m:r>
                        <a:rPr lang="en-US"/>
                        <m:t>=</m:t>
                      </m:r>
                      <m:r>
                        <a:rPr lang="en-US"/>
                        <m:t>7</m:t>
                      </m:r>
                    </m:oMath>
                  </m:oMathPara>
                </a14:m>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a:p>
              <a:p>
                <a:pPr algn="just" rtl="1"/>
                <a:endParaRPr lang="ar-IQ" dirty="0" smtClean="0"/>
              </a:p>
              <a:p>
                <a:pPr algn="just" rtl="1"/>
                <a:endParaRPr lang="ar-IQ" dirty="0" smtClean="0"/>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465" r="-4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جدول 4"/>
              <p:cNvGraphicFramePr>
                <a:graphicFrameLocks noGrp="1"/>
              </p:cNvGraphicFramePr>
              <p:nvPr>
                <p:extLst>
                  <p:ext uri="{D42A27DB-BD31-4B8C-83A1-F6EECF244321}">
                    <p14:modId xmlns:p14="http://schemas.microsoft.com/office/powerpoint/2010/main" val="547415922"/>
                  </p:ext>
                </p:extLst>
              </p:nvPr>
            </p:nvGraphicFramePr>
            <p:xfrm>
              <a:off x="539552" y="4138504"/>
              <a:ext cx="8229600" cy="2530856"/>
            </p:xfrm>
            <a:graphic>
              <a:graphicData uri="http://schemas.openxmlformats.org/drawingml/2006/table">
                <a:tbl>
                  <a:tblPr firstRow="1" firstCol="1" bandRow="1">
                    <a:tableStyleId>{5940675A-B579-460E-94D1-54222C63F5DA}</a:tableStyleId>
                  </a:tblPr>
                  <a:tblGrid>
                    <a:gridCol w="2289475"/>
                    <a:gridCol w="2775021"/>
                    <a:gridCol w="3165104"/>
                  </a:tblGrid>
                  <a:tr h="321310">
                    <a:tc>
                      <a:txBody>
                        <a:bodyPr/>
                        <a:lstStyle/>
                        <a:p>
                          <a:pPr algn="ctr" rtl="0">
                            <a:lnSpc>
                              <a:spcPct val="115000"/>
                            </a:lnSpc>
                            <a:spcAft>
                              <a:spcPts val="0"/>
                            </a:spcAft>
                          </a:pPr>
                          <a:r>
                            <a:rPr lang="en-US" sz="1800" dirty="0">
                              <a:effectLst/>
                              <a:latin typeface="Simplified Arabic" pitchFamily="18" charset="-78"/>
                              <a:cs typeface="Simplified Arabic" pitchFamily="18" charset="-78"/>
                            </a:rPr>
                            <a:t>Xi</a:t>
                          </a:r>
                          <a:endParaRPr lang="en-US" sz="12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1800">
                                    <a:effectLst/>
                                  </a:rPr>
                                  <m:t>𝐱𝐢</m:t>
                                </m:r>
                                <m:r>
                                  <a:rPr lang="en-US" sz="1800">
                                    <a:effectLst/>
                                  </a:rPr>
                                  <m:t>−</m:t>
                                </m:r>
                                <m:acc>
                                  <m:accPr>
                                    <m:chr m:val="̅"/>
                                    <m:ctrlPr>
                                      <a:rPr lang="en-US" sz="1800">
                                        <a:effectLst/>
                                      </a:rPr>
                                    </m:ctrlPr>
                                  </m:accPr>
                                  <m:e>
                                    <m:r>
                                      <a:rPr lang="en-US" sz="1800">
                                        <a:effectLst/>
                                      </a:rPr>
                                      <m:t>𝐱</m:t>
                                    </m:r>
                                  </m:e>
                                </m:acc>
                              </m:oMath>
                            </m:oMathPara>
                          </a14:m>
                          <a:endParaRPr lang="en-US" sz="12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US" sz="1800">
                                        <a:effectLst/>
                                      </a:rPr>
                                    </m:ctrlPr>
                                  </m:sSupPr>
                                  <m:e>
                                    <m:d>
                                      <m:dPr>
                                        <m:ctrlPr>
                                          <a:rPr lang="en-US" sz="1800">
                                            <a:effectLst/>
                                          </a:rPr>
                                        </m:ctrlPr>
                                      </m:dPr>
                                      <m:e>
                                        <m:r>
                                          <a:rPr lang="en-US" sz="1800">
                                            <a:effectLst/>
                                          </a:rPr>
                                          <m:t>𝐱𝐢</m:t>
                                        </m:r>
                                        <m:r>
                                          <a:rPr lang="en-US" sz="1800">
                                            <a:effectLst/>
                                          </a:rPr>
                                          <m:t>−</m:t>
                                        </m:r>
                                        <m:acc>
                                          <m:accPr>
                                            <m:chr m:val="̅"/>
                                            <m:ctrlPr>
                                              <a:rPr lang="en-US" sz="1800">
                                                <a:effectLst/>
                                              </a:rPr>
                                            </m:ctrlPr>
                                          </m:accPr>
                                          <m:e>
                                            <m:r>
                                              <a:rPr lang="en-US" sz="1800">
                                                <a:effectLst/>
                                              </a:rPr>
                                              <m:t>𝐱</m:t>
                                            </m:r>
                                          </m:e>
                                        </m:acc>
                                      </m:e>
                                    </m:d>
                                  </m:e>
                                  <m:sup>
                                    <m:r>
                                      <a:rPr lang="en-US" sz="1800">
                                        <a:effectLst/>
                                      </a:rPr>
                                      <m:t>𝟐</m:t>
                                    </m:r>
                                  </m:sup>
                                </m:sSup>
                              </m:oMath>
                            </m:oMathPara>
                          </a14:m>
                          <a:endParaRPr lang="en-US" sz="12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0">
                    <a:tc>
                      <a:txBody>
                        <a:bodyPr/>
                        <a:lstStyle/>
                        <a:p>
                          <a:pPr algn="ctr" rtl="0">
                            <a:lnSpc>
                              <a:spcPct val="115000"/>
                            </a:lnSpc>
                            <a:spcAft>
                              <a:spcPts val="0"/>
                            </a:spcAft>
                          </a:pPr>
                          <a:r>
                            <a:rPr lang="en-US" sz="1800" dirty="0">
                              <a:effectLst/>
                              <a:latin typeface="Simplified Arabic" pitchFamily="18" charset="-78"/>
                              <a:cs typeface="Simplified Arabic" pitchFamily="18" charset="-78"/>
                            </a:rPr>
                            <a:t>3</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dirty="0">
                              <a:effectLst/>
                              <a:latin typeface="Simplified Arabic" pitchFamily="18" charset="-78"/>
                              <a:cs typeface="Simplified Arabic" pitchFamily="18" charset="-78"/>
                            </a:rPr>
                            <a:t>-4</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16</a:t>
                          </a:r>
                          <a:endParaRPr lang="en-US" sz="12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1800">
                              <a:effectLst/>
                              <a:latin typeface="Simplified Arabic" pitchFamily="18" charset="-78"/>
                              <a:cs typeface="Simplified Arabic" pitchFamily="18" charset="-78"/>
                            </a:rPr>
                            <a:t>9</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2</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1800" dirty="0">
                              <a:effectLst/>
                              <a:latin typeface="Simplified Arabic" pitchFamily="18" charset="-78"/>
                              <a:cs typeface="Simplified Arabic" pitchFamily="18" charset="-78"/>
                            </a:rPr>
                            <a:t>9</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2</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1800">
                              <a:effectLst/>
                              <a:latin typeface="Simplified Arabic" pitchFamily="18" charset="-78"/>
                              <a:cs typeface="Simplified Arabic" pitchFamily="18" charset="-78"/>
                            </a:rPr>
                            <a:t>8</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a:t>
                          </a:r>
                          <a:endParaRPr lang="en-US" sz="12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9</a:t>
                          </a:r>
                          <a:endParaRPr lang="en-US" sz="12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1800">
                              <a:effectLst/>
                              <a:latin typeface="Simplified Arabic" pitchFamily="18" charset="-78"/>
                              <a:cs typeface="Simplified Arabic" pitchFamily="18" charset="-78"/>
                            </a:rPr>
                            <a:t>5</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-2</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1800">
                              <a:effectLst/>
                              <a:latin typeface="Simplified Arabic" pitchFamily="18" charset="-78"/>
                              <a:cs typeface="Simplified Arabic" pitchFamily="18" charset="-78"/>
                            </a:rPr>
                            <a:t>11</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dirty="0">
                              <a:effectLst/>
                              <a:latin typeface="Simplified Arabic" pitchFamily="18" charset="-78"/>
                              <a:cs typeface="Simplified Arabic" pitchFamily="18" charset="-78"/>
                            </a:rPr>
                            <a:t>4</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dirty="0">
                              <a:effectLst/>
                              <a:latin typeface="Simplified Arabic" pitchFamily="18" charset="-78"/>
                              <a:cs typeface="Simplified Arabic" pitchFamily="18" charset="-78"/>
                            </a:rPr>
                            <a:t>16</a:t>
                          </a:r>
                          <a:endParaRPr lang="en-US" sz="1200" dirty="0">
                            <a:effectLst/>
                            <a:latin typeface="Simplified Arabic" pitchFamily="18" charset="-78"/>
                            <a:ea typeface="Calibri"/>
                            <a:cs typeface="Simplified Arabic" pitchFamily="18" charset="-78"/>
                          </a:endParaRPr>
                        </a:p>
                      </a:txBody>
                      <a:tcPr marL="68580" marR="68580" marT="0" marB="0"/>
                    </a:tc>
                  </a:tr>
                </a:tbl>
              </a:graphicData>
            </a:graphic>
          </p:graphicFrame>
        </mc:Choice>
        <mc:Fallback>
          <p:graphicFrame>
            <p:nvGraphicFramePr>
              <p:cNvPr id="5" name="جدول 4"/>
              <p:cNvGraphicFramePr>
                <a:graphicFrameLocks noGrp="1"/>
              </p:cNvGraphicFramePr>
              <p:nvPr>
                <p:extLst>
                  <p:ext uri="{D42A27DB-BD31-4B8C-83A1-F6EECF244321}">
                    <p14:modId xmlns:p14="http://schemas.microsoft.com/office/powerpoint/2010/main" val="547415922"/>
                  </p:ext>
                </p:extLst>
              </p:nvPr>
            </p:nvGraphicFramePr>
            <p:xfrm>
              <a:off x="539552" y="4138504"/>
              <a:ext cx="8229600" cy="2530856"/>
            </p:xfrm>
            <a:graphic>
              <a:graphicData uri="http://schemas.openxmlformats.org/drawingml/2006/table">
                <a:tbl>
                  <a:tblPr firstRow="1" firstCol="1" bandRow="1">
                    <a:tableStyleId>{5940675A-B579-460E-94D1-54222C63F5DA}</a:tableStyleId>
                  </a:tblPr>
                  <a:tblGrid>
                    <a:gridCol w="2289475"/>
                    <a:gridCol w="2775021"/>
                    <a:gridCol w="3165104"/>
                  </a:tblGrid>
                  <a:tr h="322580">
                    <a:tc>
                      <a:txBody>
                        <a:bodyPr/>
                        <a:lstStyle/>
                        <a:p>
                          <a:pPr algn="ctr" rtl="0">
                            <a:lnSpc>
                              <a:spcPct val="115000"/>
                            </a:lnSpc>
                            <a:spcAft>
                              <a:spcPts val="0"/>
                            </a:spcAft>
                          </a:pPr>
                          <a:r>
                            <a:rPr lang="en-US" sz="1800" dirty="0">
                              <a:effectLst/>
                              <a:latin typeface="Simplified Arabic" pitchFamily="18" charset="-78"/>
                              <a:cs typeface="Simplified Arabic" pitchFamily="18" charset="-78"/>
                            </a:rPr>
                            <a:t>Xi</a:t>
                          </a:r>
                          <a:endParaRPr lang="en-US" sz="12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endParaRPr lang="en-US"/>
                        </a:p>
                      </a:txBody>
                      <a:tcPr marL="68580" marR="68580" marT="0" marB="0" anchor="ctr">
                        <a:blipFill rotWithShape="1">
                          <a:blip r:embed="rId3"/>
                          <a:stretch>
                            <a:fillRect l="-82857" t="-9434" r="-114066" b="-728302"/>
                          </a:stretch>
                        </a:blipFill>
                      </a:tcPr>
                    </a:tc>
                    <a:tc>
                      <a:txBody>
                        <a:bodyPr/>
                        <a:lstStyle/>
                        <a:p>
                          <a:endParaRPr lang="en-US"/>
                        </a:p>
                      </a:txBody>
                      <a:tcPr marL="68580" marR="68580" marT="0" marB="0" anchor="ctr">
                        <a:blipFill rotWithShape="1">
                          <a:blip r:embed="rId3"/>
                          <a:stretch>
                            <a:fillRect l="-160308" t="-9434" b="-728302"/>
                          </a:stretch>
                        </a:blipFill>
                      </a:tcPr>
                    </a:tc>
                  </a:tr>
                  <a:tr h="315468">
                    <a:tc>
                      <a:txBody>
                        <a:bodyPr/>
                        <a:lstStyle/>
                        <a:p>
                          <a:pPr algn="ctr" rtl="0">
                            <a:lnSpc>
                              <a:spcPct val="115000"/>
                            </a:lnSpc>
                            <a:spcAft>
                              <a:spcPts val="0"/>
                            </a:spcAft>
                          </a:pPr>
                          <a:r>
                            <a:rPr lang="en-US" sz="1800" dirty="0">
                              <a:effectLst/>
                              <a:latin typeface="Simplified Arabic" pitchFamily="18" charset="-78"/>
                              <a:cs typeface="Simplified Arabic" pitchFamily="18" charset="-78"/>
                            </a:rPr>
                            <a:t>3</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dirty="0">
                              <a:effectLst/>
                              <a:latin typeface="Simplified Arabic" pitchFamily="18" charset="-78"/>
                              <a:cs typeface="Simplified Arabic" pitchFamily="18" charset="-78"/>
                            </a:rPr>
                            <a:t>-4</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16</a:t>
                          </a:r>
                          <a:endParaRPr lang="en-US" sz="1200">
                            <a:effectLst/>
                            <a:latin typeface="Simplified Arabic" pitchFamily="18" charset="-78"/>
                            <a:ea typeface="Calibri"/>
                            <a:cs typeface="Simplified Arabic" pitchFamily="18" charset="-78"/>
                          </a:endParaRPr>
                        </a:p>
                      </a:txBody>
                      <a:tcPr marL="68580" marR="68580" marT="0" marB="0"/>
                    </a:tc>
                  </a:tr>
                  <a:tr h="315468">
                    <a:tc>
                      <a:txBody>
                        <a:bodyPr/>
                        <a:lstStyle/>
                        <a:p>
                          <a:pPr algn="ctr" rtl="0">
                            <a:lnSpc>
                              <a:spcPct val="115000"/>
                            </a:lnSpc>
                            <a:spcAft>
                              <a:spcPts val="0"/>
                            </a:spcAft>
                          </a:pPr>
                          <a:r>
                            <a:rPr lang="en-US" sz="1800">
                              <a:effectLst/>
                              <a:latin typeface="Simplified Arabic" pitchFamily="18" charset="-78"/>
                              <a:cs typeface="Simplified Arabic" pitchFamily="18" charset="-78"/>
                            </a:rPr>
                            <a:t>9</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2</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r>
                  <a:tr h="315468">
                    <a:tc>
                      <a:txBody>
                        <a:bodyPr/>
                        <a:lstStyle/>
                        <a:p>
                          <a:pPr algn="ctr" rtl="0">
                            <a:lnSpc>
                              <a:spcPct val="115000"/>
                            </a:lnSpc>
                            <a:spcAft>
                              <a:spcPts val="0"/>
                            </a:spcAft>
                          </a:pPr>
                          <a:r>
                            <a:rPr lang="en-US" sz="1800" dirty="0">
                              <a:effectLst/>
                              <a:latin typeface="Simplified Arabic" pitchFamily="18" charset="-78"/>
                              <a:cs typeface="Simplified Arabic" pitchFamily="18" charset="-78"/>
                            </a:rPr>
                            <a:t>9</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2</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r>
                  <a:tr h="315468">
                    <a:tc>
                      <a:txBody>
                        <a:bodyPr/>
                        <a:lstStyle/>
                        <a:p>
                          <a:pPr algn="ctr" rtl="0">
                            <a:lnSpc>
                              <a:spcPct val="115000"/>
                            </a:lnSpc>
                            <a:spcAft>
                              <a:spcPts val="0"/>
                            </a:spcAft>
                          </a:pPr>
                          <a:r>
                            <a:rPr lang="en-US" sz="1800">
                              <a:effectLst/>
                              <a:latin typeface="Simplified Arabic" pitchFamily="18" charset="-78"/>
                              <a:cs typeface="Simplified Arabic" pitchFamily="18" charset="-78"/>
                            </a:rPr>
                            <a:t>8</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a:t>
                          </a:r>
                          <a:endParaRPr lang="en-US" sz="1200">
                            <a:effectLst/>
                            <a:latin typeface="Simplified Arabic" pitchFamily="18" charset="-78"/>
                            <a:ea typeface="Calibri"/>
                            <a:cs typeface="Simplified Arabic" pitchFamily="18" charset="-78"/>
                          </a:endParaRPr>
                        </a:p>
                      </a:txBody>
                      <a:tcPr marL="68580" marR="68580" marT="0" marB="0"/>
                    </a:tc>
                  </a:tr>
                  <a:tr h="315468">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-1</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9</a:t>
                          </a:r>
                          <a:endParaRPr lang="en-US" sz="1200">
                            <a:effectLst/>
                            <a:latin typeface="Simplified Arabic" pitchFamily="18" charset="-78"/>
                            <a:ea typeface="Calibri"/>
                            <a:cs typeface="Simplified Arabic" pitchFamily="18" charset="-78"/>
                          </a:endParaRPr>
                        </a:p>
                      </a:txBody>
                      <a:tcPr marL="68580" marR="68580" marT="0" marB="0"/>
                    </a:tc>
                  </a:tr>
                  <a:tr h="315468">
                    <a:tc>
                      <a:txBody>
                        <a:bodyPr/>
                        <a:lstStyle/>
                        <a:p>
                          <a:pPr algn="ctr" rtl="0">
                            <a:lnSpc>
                              <a:spcPct val="115000"/>
                            </a:lnSpc>
                            <a:spcAft>
                              <a:spcPts val="0"/>
                            </a:spcAft>
                          </a:pPr>
                          <a:r>
                            <a:rPr lang="en-US" sz="1800">
                              <a:effectLst/>
                              <a:latin typeface="Simplified Arabic" pitchFamily="18" charset="-78"/>
                              <a:cs typeface="Simplified Arabic" pitchFamily="18" charset="-78"/>
                            </a:rPr>
                            <a:t>5</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-2</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a:effectLst/>
                              <a:latin typeface="Simplified Arabic" pitchFamily="18" charset="-78"/>
                              <a:cs typeface="Simplified Arabic" pitchFamily="18" charset="-78"/>
                            </a:rPr>
                            <a:t>4</a:t>
                          </a:r>
                          <a:endParaRPr lang="en-US" sz="1200">
                            <a:effectLst/>
                            <a:latin typeface="Simplified Arabic" pitchFamily="18" charset="-78"/>
                            <a:ea typeface="Calibri"/>
                            <a:cs typeface="Simplified Arabic" pitchFamily="18" charset="-78"/>
                          </a:endParaRPr>
                        </a:p>
                      </a:txBody>
                      <a:tcPr marL="68580" marR="68580" marT="0" marB="0"/>
                    </a:tc>
                  </a:tr>
                  <a:tr h="315468">
                    <a:tc>
                      <a:txBody>
                        <a:bodyPr/>
                        <a:lstStyle/>
                        <a:p>
                          <a:pPr algn="ctr" rtl="0">
                            <a:lnSpc>
                              <a:spcPct val="115000"/>
                            </a:lnSpc>
                            <a:spcAft>
                              <a:spcPts val="0"/>
                            </a:spcAft>
                          </a:pPr>
                          <a:r>
                            <a:rPr lang="en-US" sz="1800">
                              <a:effectLst/>
                              <a:latin typeface="Simplified Arabic" pitchFamily="18" charset="-78"/>
                              <a:cs typeface="Simplified Arabic" pitchFamily="18" charset="-78"/>
                            </a:rPr>
                            <a:t>11</a:t>
                          </a:r>
                          <a:endParaRPr lang="en-US" sz="12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dirty="0">
                              <a:effectLst/>
                              <a:latin typeface="Simplified Arabic" pitchFamily="18" charset="-78"/>
                              <a:cs typeface="Simplified Arabic" pitchFamily="18" charset="-78"/>
                            </a:rPr>
                            <a:t>4</a:t>
                          </a:r>
                          <a:endParaRPr lang="en-US" sz="12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1800" dirty="0">
                              <a:effectLst/>
                              <a:latin typeface="Simplified Arabic" pitchFamily="18" charset="-78"/>
                              <a:cs typeface="Simplified Arabic" pitchFamily="18" charset="-78"/>
                            </a:rPr>
                            <a:t>16</a:t>
                          </a:r>
                          <a:endParaRPr lang="en-US" sz="1200" dirty="0">
                            <a:effectLst/>
                            <a:latin typeface="Simplified Arabic" pitchFamily="18" charset="-78"/>
                            <a:ea typeface="Calibri"/>
                            <a:cs typeface="Simplified Arabic" pitchFamily="18" charset="-78"/>
                          </a:endParaRPr>
                        </a:p>
                      </a:txBody>
                      <a:tcPr marL="68580" marR="68580" marT="0" marB="0"/>
                    </a:tc>
                  </a:tr>
                </a:tbl>
              </a:graphicData>
            </a:graphic>
          </p:graphicFrame>
        </mc:Fallback>
      </mc:AlternateContent>
    </p:spTree>
    <p:extLst>
      <p:ext uri="{BB962C8B-B14F-4D97-AF65-F5344CB8AC3E}">
        <p14:creationId xmlns:p14="http://schemas.microsoft.com/office/powerpoint/2010/main" val="115611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25252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dirty="0">
                    <a:latin typeface="Simplified Arabic" pitchFamily="18" charset="-78"/>
                    <a:cs typeface="Simplified Arabic" pitchFamily="18" charset="-78"/>
                  </a:rPr>
                  <a:t>يتم حساب التباين وفق الصيغة (</a:t>
                </a:r>
                <a:r>
                  <a:rPr lang="en-US" sz="2000" dirty="0">
                    <a:latin typeface="Simplified Arabic" pitchFamily="18" charset="-78"/>
                    <a:cs typeface="Simplified Arabic" pitchFamily="18" charset="-78"/>
                  </a:rPr>
                  <a:t>4</a:t>
                </a:r>
                <a:r>
                  <a:rPr lang="ar-SA" sz="2000" dirty="0">
                    <a:latin typeface="Simplified Arabic" pitchFamily="18" charset="-78"/>
                    <a:cs typeface="Simplified Arabic" pitchFamily="18" charset="-78"/>
                  </a:rPr>
                  <a:t>) وكما يلي:-</a:t>
                </a:r>
                <a:endParaRPr lang="en-US" sz="2000" dirty="0">
                  <a:latin typeface="Simplified Arabic" pitchFamily="18" charset="-78"/>
                  <a:cs typeface="Simplified Arabic" pitchFamily="18" charset="-78"/>
                </a:endParaRPr>
              </a:p>
              <a:p>
                <a:pPr algn="just" rtl="1"/>
                <a:r>
                  <a:rPr lang="en-US" sz="2000" dirty="0" smtClean="0">
                    <a:latin typeface="Simplified Arabic" pitchFamily="18" charset="-78"/>
                    <a:cs typeface="Simplified Arabic" pitchFamily="18" charset="-78"/>
                  </a:rPr>
                  <a:t>S</a:t>
                </a:r>
                <a:r>
                  <a:rPr lang="en-US" sz="2000" baseline="30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p>
                              <m:sSupPr>
                                <m:ctrlPr>
                                  <a:rPr lang="en-US" sz="2000" i="1"/>
                                </m:ctrlPr>
                              </m:sSupPr>
                              <m:e>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m:t>2</m:t>
                                </m:r>
                              </m:sup>
                            </m:sSup>
                          </m:e>
                        </m:nary>
                      </m:num>
                      <m:den>
                        <m:r>
                          <m:rPr>
                            <m:sty m:val="p"/>
                          </m:rPr>
                          <a:rPr lang="en-US" sz="2000"/>
                          <m:t>n</m:t>
                        </m:r>
                      </m:den>
                    </m:f>
                    <m:r>
                      <a:rPr lang="en-US" sz="2000" i="1"/>
                      <m:t>=</m:t>
                    </m:r>
                    <m:f>
                      <m:fPr>
                        <m:ctrlPr>
                          <a:rPr lang="en-US" sz="2000" i="1"/>
                        </m:ctrlPr>
                      </m:fPr>
                      <m:num>
                        <m:r>
                          <a:rPr lang="en-US" sz="2000" i="1"/>
                          <m:t>54</m:t>
                        </m:r>
                      </m:num>
                      <m:den>
                        <m:r>
                          <a:rPr lang="en-US" sz="2000" i="1"/>
                          <m:t>6</m:t>
                        </m:r>
                      </m:den>
                    </m:f>
                    <m:r>
                      <a:rPr lang="en-US" sz="2000" i="1"/>
                      <m:t>=</m:t>
                    </m:r>
                    <m:r>
                      <a:rPr lang="en-US" sz="2000" i="1"/>
                      <m:t>9</m:t>
                    </m:r>
                  </m:oMath>
                </a14:m>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أما الانحراف المعياري فيحسب من خلال الصيغة :</a:t>
                </a:r>
                <a:endParaRPr lang="en-US" sz="2000" dirty="0">
                  <a:latin typeface="Simplified Arabic" pitchFamily="18" charset="-78"/>
                  <a:cs typeface="Simplified Arabic" pitchFamily="18" charset="-78"/>
                </a:endParaRPr>
              </a:p>
              <a:p>
                <a:pPr algn="just" rtl="1"/>
                <a:r>
                  <a:rPr lang="en-US" sz="2000" dirty="0">
                    <a:latin typeface="Simplified Arabic" pitchFamily="18" charset="-78"/>
                    <a:cs typeface="Simplified Arabic" pitchFamily="18" charset="-78"/>
                  </a:rPr>
                  <a:t>S = </a:t>
                </a:r>
                <a14:m>
                  <m:oMath xmlns:m="http://schemas.openxmlformats.org/officeDocument/2006/math">
                    <m:rad>
                      <m:radPr>
                        <m:degHide m:val="on"/>
                        <m:ctrlPr>
                          <a:rPr lang="en-US" sz="2000" i="1"/>
                        </m:ctrlPr>
                      </m:radPr>
                      <m:deg/>
                      <m:e>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p>
                                  <m:sSupPr>
                                    <m:ctrlPr>
                                      <a:rPr lang="en-US" sz="2000" i="1"/>
                                    </m:ctrlPr>
                                  </m:sSupPr>
                                  <m:e>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m:t>2</m:t>
                                    </m:r>
                                  </m:sup>
                                </m:sSup>
                              </m:e>
                            </m:nary>
                          </m:num>
                          <m:den>
                            <m:r>
                              <m:rPr>
                                <m:sty m:val="p"/>
                              </m:rPr>
                              <a:rPr lang="en-US" sz="2000"/>
                              <m:t>n</m:t>
                            </m:r>
                            <m:r>
                              <a:rPr lang="en-US" sz="2000" i="1"/>
                              <m:t>−</m:t>
                            </m:r>
                            <m:r>
                              <a:rPr lang="en-US" sz="2000"/>
                              <m:t>1</m:t>
                            </m:r>
                          </m:den>
                        </m:f>
                      </m:e>
                    </m:rad>
                  </m:oMath>
                </a14:m>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أو بالجذر التربيعي لقيمة التباين أعلاه :</a:t>
                </a:r>
                <a:endParaRPr lang="en-US" sz="2000" dirty="0">
                  <a:latin typeface="Simplified Arabic" pitchFamily="18" charset="-78"/>
                  <a:cs typeface="Simplified Arabic" pitchFamily="18" charset="-78"/>
                </a:endParaRPr>
              </a:p>
              <a:p>
                <a:pPr algn="just" rtl="1"/>
                <a:r>
                  <a:rPr lang="en-US" sz="2000" dirty="0">
                    <a:latin typeface="Simplified Arabic" pitchFamily="18" charset="-78"/>
                    <a:cs typeface="Simplified Arabic" pitchFamily="18" charset="-78"/>
                  </a:rPr>
                  <a:t>S = </a:t>
                </a:r>
                <a14:m>
                  <m:oMath xmlns:m="http://schemas.openxmlformats.org/officeDocument/2006/math">
                    <m:rad>
                      <m:radPr>
                        <m:degHide m:val="on"/>
                        <m:ctrlPr>
                          <a:rPr lang="en-US" sz="2000" i="1"/>
                        </m:ctrlPr>
                      </m:radPr>
                      <m:deg/>
                      <m:e>
                        <m:r>
                          <a:rPr lang="en-US" sz="2000" i="1"/>
                          <m:t>9</m:t>
                        </m:r>
                      </m:e>
                    </m:rad>
                  </m:oMath>
                </a14:m>
                <a:r>
                  <a:rPr lang="en-US" sz="2000" dirty="0">
                    <a:latin typeface="Simplified Arabic" pitchFamily="18" charset="-78"/>
                    <a:cs typeface="Simplified Arabic" pitchFamily="18" charset="-78"/>
                  </a:rPr>
                  <a:t> = 3</a:t>
                </a:r>
              </a:p>
              <a:p>
                <a:pPr algn="just" rtl="1"/>
                <a:r>
                  <a:rPr lang="ar-SA" sz="2000" dirty="0">
                    <a:latin typeface="Simplified Arabic" pitchFamily="18" charset="-78"/>
                    <a:cs typeface="Simplified Arabic" pitchFamily="18" charset="-78"/>
                  </a:rPr>
                  <a:t>كذلك يتم حساب التباين من خلال الصيغة الحسابية </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252520" cy="6858000"/>
              </a:xfrm>
              <a:prstGeom prst="rect">
                <a:avLst/>
              </a:prstGeom>
              <a:blipFill rotWithShape="1">
                <a:blip r:embed="rId2"/>
                <a:stretch>
                  <a:fillRect r="-591"/>
                </a:stretch>
              </a:blipFill>
            </p:spPr>
            <p:txBody>
              <a:bodyPr/>
              <a:lstStyle/>
              <a:p>
                <a:r>
                  <a:rPr lang="en-US">
                    <a:noFill/>
                  </a:rPr>
                  <a:t> </a:t>
                </a:r>
              </a:p>
            </p:txBody>
          </p:sp>
        </mc:Fallback>
      </mc:AlternateContent>
      <p:graphicFrame>
        <p:nvGraphicFramePr>
          <p:cNvPr id="5" name="جدول 4"/>
          <p:cNvGraphicFramePr>
            <a:graphicFrameLocks noGrp="1"/>
          </p:cNvGraphicFramePr>
          <p:nvPr>
            <p:extLst>
              <p:ext uri="{D42A27DB-BD31-4B8C-83A1-F6EECF244321}">
                <p14:modId xmlns:p14="http://schemas.microsoft.com/office/powerpoint/2010/main" val="3836804359"/>
              </p:ext>
            </p:extLst>
          </p:nvPr>
        </p:nvGraphicFramePr>
        <p:xfrm>
          <a:off x="2094012" y="2852936"/>
          <a:ext cx="5064496" cy="3193415"/>
        </p:xfrm>
        <a:graphic>
          <a:graphicData uri="http://schemas.openxmlformats.org/drawingml/2006/table">
            <a:tbl>
              <a:tblPr firstRow="1" firstCol="1" bandRow="1">
                <a:tableStyleId>{5940675A-B579-460E-94D1-54222C63F5DA}</a:tableStyleId>
              </a:tblPr>
              <a:tblGrid>
                <a:gridCol w="2289152"/>
                <a:gridCol w="2775344"/>
              </a:tblGrid>
              <a:tr h="389255">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r>
                        <a:rPr lang="en-US" sz="2000" baseline="30000" dirty="0">
                          <a:effectLst/>
                          <a:latin typeface="Simplified Arabic" pitchFamily="18" charset="-78"/>
                          <a:cs typeface="Simplified Arabic" pitchFamily="18" charset="-78"/>
                        </a:rPr>
                        <a:t>2</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3</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9</a:t>
                      </a:r>
                      <a:endParaRPr lang="en-US" sz="1400" dirty="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9</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81</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9</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81</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8</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16</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11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121</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dirty="0">
                          <a:effectLst/>
                          <a:latin typeface="Simplified Arabic" pitchFamily="18" charset="-78"/>
                          <a:cs typeface="Simplified Arabic" pitchFamily="18" charset="-78"/>
                        </a:rPr>
                        <a:t>49</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397</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8513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36512" y="0"/>
                <a:ext cx="9180512"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bSup>
                              <m:sSubSupPr>
                                <m:ctrlPr>
                                  <a:rPr lang="en-US" sz="2000" i="1"/>
                                </m:ctrlPr>
                              </m:sSubSupPr>
                              <m:e>
                                <m:r>
                                  <m:rPr>
                                    <m:sty m:val="p"/>
                                  </m:rPr>
                                  <a:rPr lang="en-US" sz="2000"/>
                                  <m:t>x</m:t>
                                </m:r>
                              </m:e>
                              <m:sub>
                                <m:r>
                                  <a:rPr lang="en-US" sz="2000"/>
                                  <m:t>1</m:t>
                                </m:r>
                                <m:r>
                                  <a:rPr lang="en-US" sz="2000"/>
                                  <m:t> </m:t>
                                </m:r>
                              </m:sub>
                              <m:sup>
                                <m:r>
                                  <a:rPr lang="en-US" sz="2000"/>
                                  <m:t>2</m:t>
                                </m:r>
                              </m:sup>
                            </m:sSubSup>
                          </m:e>
                        </m:nary>
                        <m:r>
                          <a:rPr lang="en-US" sz="2000" i="1"/>
                          <m:t>−</m:t>
                        </m:r>
                        <m:r>
                          <a:rPr lang="en-US" sz="2000"/>
                          <m:t> </m:t>
                        </m:r>
                        <m:f>
                          <m:fPr>
                            <m:ctrlPr>
                              <a:rPr lang="en-US" sz="2000" i="1"/>
                            </m:ctrlPr>
                          </m:fPr>
                          <m:num>
                            <m:sSup>
                              <m:sSupPr>
                                <m:ctrlPr>
                                  <a:rPr lang="en-US" sz="2000" i="1"/>
                                </m:ctrlPr>
                              </m:sSupPr>
                              <m:e>
                                <m:d>
                                  <m:dPr>
                                    <m:ctrlPr>
                                      <a:rPr lang="en-US" sz="2000" i="1"/>
                                    </m:ctrlPr>
                                  </m:dPr>
                                  <m:e>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b>
                                          <m:sSubPr>
                                            <m:ctrlPr>
                                              <a:rPr lang="en-US" sz="2000" i="1"/>
                                            </m:ctrlPr>
                                          </m:sSubPr>
                                          <m:e>
                                            <m:r>
                                              <m:rPr>
                                                <m:sty m:val="p"/>
                                              </m:rPr>
                                              <a:rPr lang="en-US" sz="2000"/>
                                              <m:t>x</m:t>
                                            </m:r>
                                          </m:e>
                                          <m:sub>
                                            <m:r>
                                              <a:rPr lang="en-US" sz="2000"/>
                                              <m:t>1</m:t>
                                            </m:r>
                                          </m:sub>
                                        </m:sSub>
                                      </m:e>
                                    </m:nary>
                                  </m:e>
                                </m:d>
                              </m:e>
                              <m:sup>
                                <m:r>
                                  <a:rPr lang="en-US" sz="2000"/>
                                  <m:t>2</m:t>
                                </m:r>
                              </m:sup>
                            </m:sSup>
                          </m:num>
                          <m:den>
                            <m:r>
                              <m:rPr>
                                <m:sty m:val="p"/>
                              </m:rPr>
                              <a:rPr lang="en-US" sz="2000"/>
                              <m:t>n</m:t>
                            </m:r>
                          </m:den>
                        </m:f>
                      </m:num>
                      <m:den>
                        <m:r>
                          <m:rPr>
                            <m:sty m:val="p"/>
                          </m:rPr>
                          <a:rPr lang="en-US" sz="2000"/>
                          <m:t>n</m:t>
                        </m:r>
                        <m:r>
                          <a:rPr lang="en-US" sz="2000" i="1"/>
                          <m:t>−</m:t>
                        </m:r>
                        <m:r>
                          <a:rPr lang="en-US" sz="2000"/>
                          <m:t>1</m:t>
                        </m:r>
                      </m:den>
                    </m:f>
                  </m:oMath>
                </a14:m>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 </a:t>
                </a:r>
                <a14:m>
                  <m:oMath xmlns:m="http://schemas.openxmlformats.org/officeDocument/2006/math">
                    <m:f>
                      <m:fPr>
                        <m:ctrlPr>
                          <a:rPr lang="en-US" sz="2000" i="1"/>
                        </m:ctrlPr>
                      </m:fPr>
                      <m:num>
                        <m:r>
                          <a:rPr lang="en-US" sz="2000"/>
                          <m:t>397</m:t>
                        </m:r>
                        <m:r>
                          <a:rPr lang="en-US" sz="2000" i="1"/>
                          <m:t>−</m:t>
                        </m:r>
                        <m:r>
                          <a:rPr lang="en-US" sz="2000"/>
                          <m:t> </m:t>
                        </m:r>
                        <m:f>
                          <m:fPr>
                            <m:ctrlPr>
                              <a:rPr lang="en-US" sz="2000" i="1"/>
                            </m:ctrlPr>
                          </m:fPr>
                          <m:num>
                            <m:sSup>
                              <m:sSupPr>
                                <m:ctrlPr>
                                  <a:rPr lang="en-US" sz="2000" i="1"/>
                                </m:ctrlPr>
                              </m:sSupPr>
                              <m:e>
                                <m:d>
                                  <m:dPr>
                                    <m:ctrlPr>
                                      <a:rPr lang="en-US" sz="2000" i="1"/>
                                    </m:ctrlPr>
                                  </m:dPr>
                                  <m:e>
                                    <m:r>
                                      <a:rPr lang="en-US" sz="2000"/>
                                      <m:t>49</m:t>
                                    </m:r>
                                  </m:e>
                                </m:d>
                              </m:e>
                              <m:sup>
                                <m:r>
                                  <a:rPr lang="en-US" sz="2000"/>
                                  <m:t>2</m:t>
                                </m:r>
                              </m:sup>
                            </m:sSup>
                          </m:num>
                          <m:den>
                            <m:r>
                              <a:rPr lang="en-US" sz="2000"/>
                              <m:t>7</m:t>
                            </m:r>
                          </m:den>
                        </m:f>
                      </m:num>
                      <m:den>
                        <m:r>
                          <a:rPr lang="en-US" sz="2000"/>
                          <m:t>6</m:t>
                        </m:r>
                      </m:den>
                    </m:f>
                  </m:oMath>
                </a14:m>
                <a:r>
                  <a:rPr lang="en-US" sz="2000" dirty="0">
                    <a:latin typeface="Simplified Arabic" pitchFamily="18" charset="-78"/>
                    <a:cs typeface="Simplified Arabic" pitchFamily="18" charset="-78"/>
                  </a:rPr>
                  <a:t>  = 9</a:t>
                </a:r>
              </a:p>
              <a:p>
                <a:pPr algn="just" rtl="1"/>
                <a:r>
                  <a:rPr lang="ar-SA" sz="2000" dirty="0">
                    <a:latin typeface="Simplified Arabic" pitchFamily="18" charset="-78"/>
                    <a:cs typeface="Simplified Arabic" pitchFamily="18" charset="-78"/>
                  </a:rPr>
                  <a:t>وهي نفس النتيجة السابقة للتباين والتي هي </a:t>
                </a:r>
                <a:r>
                  <a:rPr lang="en-US" sz="2000" dirty="0">
                    <a:latin typeface="Simplified Arabic" pitchFamily="18" charset="-78"/>
                    <a:cs typeface="Simplified Arabic" pitchFamily="18" charset="-78"/>
                  </a:rPr>
                  <a:t>9</a:t>
                </a:r>
                <a:r>
                  <a:rPr lang="ar-SA" sz="2000" dirty="0">
                    <a:latin typeface="Simplified Arabic" pitchFamily="18" charset="-78"/>
                    <a:cs typeface="Simplified Arabic" pitchFamily="18" charset="-78"/>
                  </a:rPr>
                  <a:t> دينار</a:t>
                </a:r>
                <a:r>
                  <a:rPr lang="en-US" sz="2000" baseline="30000" dirty="0">
                    <a:latin typeface="Simplified Arabic" pitchFamily="18" charset="-78"/>
                    <a:cs typeface="Simplified Arabic" pitchFamily="18" charset="-78"/>
                  </a:rPr>
                  <a:t>2</a:t>
                </a:r>
                <a:r>
                  <a:rPr lang="ar-IQ"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IQ" sz="2000" dirty="0">
                    <a:latin typeface="Simplified Arabic" pitchFamily="18" charset="-78"/>
                    <a:cs typeface="Simplified Arabic" pitchFamily="18" charset="-78"/>
                  </a:rPr>
                  <a:t>والانحراف المعياري بتطبيق الصيغة </a:t>
                </a:r>
                <a:r>
                  <a:rPr lang="ar-IQ" sz="2000" dirty="0" smtClean="0">
                    <a:latin typeface="Simplified Arabic" pitchFamily="18" charset="-78"/>
                    <a:cs typeface="Simplified Arabic" pitchFamily="18" charset="-78"/>
                  </a:rPr>
                  <a:t>:</a:t>
                </a: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 </a:t>
                </a:r>
                <a:r>
                  <a:rPr lang="en-US" sz="2000" dirty="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bSup>
                                  <m:sSubSupPr>
                                    <m:ctrlPr>
                                      <a:rPr lang="en-US" sz="2000" i="1"/>
                                    </m:ctrlPr>
                                  </m:sSubSupPr>
                                  <m:e>
                                    <m:r>
                                      <m:rPr>
                                        <m:sty m:val="p"/>
                                      </m:rPr>
                                      <a:rPr lang="en-US" sz="2000"/>
                                      <m:t>x</m:t>
                                    </m:r>
                                  </m:e>
                                  <m:sub>
                                    <m:r>
                                      <a:rPr lang="en-US" sz="2000"/>
                                      <m:t>1</m:t>
                                    </m:r>
                                    <m:r>
                                      <a:rPr lang="en-US" sz="2000"/>
                                      <m:t> </m:t>
                                    </m:r>
                                  </m:sub>
                                  <m:sup>
                                    <m:r>
                                      <a:rPr lang="en-US" sz="2000"/>
                                      <m:t>2</m:t>
                                    </m:r>
                                  </m:sup>
                                </m:sSubSup>
                              </m:e>
                            </m:nary>
                            <m:r>
                              <a:rPr lang="en-US" sz="2000" i="1"/>
                              <m:t>−</m:t>
                            </m:r>
                            <m:r>
                              <a:rPr lang="en-US" sz="2000"/>
                              <m:t> </m:t>
                            </m:r>
                            <m:f>
                              <m:fPr>
                                <m:ctrlPr>
                                  <a:rPr lang="en-US" sz="2000" i="1"/>
                                </m:ctrlPr>
                              </m:fPr>
                              <m:num>
                                <m:sSup>
                                  <m:sSupPr>
                                    <m:ctrlPr>
                                      <a:rPr lang="en-US" sz="2000" i="1"/>
                                    </m:ctrlPr>
                                  </m:sSupPr>
                                  <m:e>
                                    <m:d>
                                      <m:dPr>
                                        <m:ctrlPr>
                                          <a:rPr lang="en-US" sz="2000" i="1"/>
                                        </m:ctrlPr>
                                      </m:dPr>
                                      <m:e>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b>
                                              <m:sSubPr>
                                                <m:ctrlPr>
                                                  <a:rPr lang="en-US" sz="2000" i="1"/>
                                                </m:ctrlPr>
                                              </m:sSubPr>
                                              <m:e>
                                                <m:r>
                                                  <m:rPr>
                                                    <m:sty m:val="p"/>
                                                  </m:rPr>
                                                  <a:rPr lang="en-US" sz="2000"/>
                                                  <m:t>x</m:t>
                                                </m:r>
                                              </m:e>
                                              <m:sub>
                                                <m:r>
                                                  <a:rPr lang="en-US" sz="2000"/>
                                                  <m:t>1</m:t>
                                                </m:r>
                                              </m:sub>
                                            </m:sSub>
                                          </m:e>
                                        </m:nary>
                                      </m:e>
                                    </m:d>
                                  </m:e>
                                  <m:sup>
                                    <m:r>
                                      <a:rPr lang="en-US" sz="2000"/>
                                      <m:t>2</m:t>
                                    </m:r>
                                  </m:sup>
                                </m:sSup>
                              </m:num>
                              <m:den>
                                <m:r>
                                  <m:rPr>
                                    <m:sty m:val="p"/>
                                  </m:rPr>
                                  <a:rPr lang="en-US" sz="2000"/>
                                  <m:t>n</m:t>
                                </m:r>
                              </m:den>
                            </m:f>
                          </m:num>
                          <m:den>
                            <m:r>
                              <m:rPr>
                                <m:sty m:val="p"/>
                              </m:rPr>
                              <a:rPr lang="en-US" sz="2000"/>
                              <m:t>n</m:t>
                            </m:r>
                            <m:r>
                              <a:rPr lang="en-US" sz="2000" i="1"/>
                              <m:t>−</m:t>
                            </m:r>
                            <m:r>
                              <a:rPr lang="en-US" sz="2000"/>
                              <m:t>1</m:t>
                            </m:r>
                          </m:den>
                        </m:f>
                      </m:e>
                    </m:rad>
                  </m:oMath>
                </a14:m>
                <a:endParaRPr lang="en-US" sz="2000" dirty="0">
                  <a:latin typeface="Simplified Arabic" pitchFamily="18" charset="-78"/>
                  <a:cs typeface="Simplified Arabic" pitchFamily="18" charset="-78"/>
                </a:endParaRPr>
              </a:p>
              <a:p>
                <a:pPr algn="just" rtl="1"/>
                <a:r>
                  <a:rPr lang="ar-IQ" sz="2000" dirty="0">
                    <a:latin typeface="Simplified Arabic" pitchFamily="18" charset="-78"/>
                    <a:cs typeface="Simplified Arabic" pitchFamily="18" charset="-78"/>
                  </a:rPr>
                  <a:t>أو بأخذ الجذر التربيعي لقيمة التباين أعلاه نحصل على:</a:t>
                </a:r>
                <a:endParaRPr lang="en-US" sz="2000" dirty="0">
                  <a:latin typeface="Simplified Arabic" pitchFamily="18" charset="-78"/>
                  <a:cs typeface="Simplified Arabic" pitchFamily="18" charset="-78"/>
                </a:endParaRPr>
              </a:p>
              <a:p>
                <a:pPr algn="just" rtl="1"/>
                <a:r>
                  <a:rPr lang="en-US" sz="2000" dirty="0">
                    <a:latin typeface="Simplified Arabic" pitchFamily="18" charset="-78"/>
                    <a:cs typeface="Simplified Arabic" pitchFamily="18" charset="-78"/>
                  </a:rPr>
                  <a:t>S = </a:t>
                </a:r>
                <a14:m>
                  <m:oMath xmlns:m="http://schemas.openxmlformats.org/officeDocument/2006/math">
                    <m:rad>
                      <m:radPr>
                        <m:degHide m:val="on"/>
                        <m:ctrlPr>
                          <a:rPr lang="en-US" sz="2000" i="1"/>
                        </m:ctrlPr>
                      </m:radPr>
                      <m:deg/>
                      <m:e>
                        <m:r>
                          <a:rPr lang="en-US" sz="2000" i="1"/>
                          <m:t>9</m:t>
                        </m:r>
                      </m:e>
                    </m:rad>
                  </m:oMath>
                </a14:m>
                <a:r>
                  <a:rPr lang="en-US" sz="2000" dirty="0">
                    <a:latin typeface="Simplified Arabic" pitchFamily="18" charset="-78"/>
                    <a:cs typeface="Simplified Arabic" pitchFamily="18" charset="-78"/>
                  </a:rPr>
                  <a:t> = 3 </a:t>
                </a:r>
                <a:r>
                  <a:rPr lang="ar-SA" sz="2000" dirty="0">
                    <a:latin typeface="Simplified Arabic" pitchFamily="18" charset="-78"/>
                    <a:cs typeface="Simplified Arabic" pitchFamily="18" charset="-78"/>
                  </a:rPr>
                  <a:t>دينار  </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أما في حالة البيانات المبوبة</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لتكن </a:t>
                </a:r>
                <a:r>
                  <a:rPr lang="en-US" sz="2000" dirty="0">
                    <a:latin typeface="Simplified Arabic" pitchFamily="18" charset="-78"/>
                    <a:cs typeface="Simplified Arabic" pitchFamily="18" charset="-78"/>
                  </a:rPr>
                  <a:t>x</a:t>
                </a:r>
                <a:r>
                  <a:rPr lang="en-US" sz="2000" baseline="-25000" dirty="0">
                    <a:latin typeface="Simplified Arabic" pitchFamily="18" charset="-78"/>
                    <a:cs typeface="Simplified Arabic" pitchFamily="18" charset="-78"/>
                  </a:rPr>
                  <a:t>1</a:t>
                </a:r>
                <a:r>
                  <a:rPr lang="en-US" sz="2000" dirty="0">
                    <a:latin typeface="Simplified Arabic" pitchFamily="18" charset="-78"/>
                    <a:cs typeface="Simplified Arabic" pitchFamily="18" charset="-78"/>
                  </a:rPr>
                  <a:t>, x</a:t>
                </a:r>
                <a:r>
                  <a:rPr lang="en-US" sz="2000" baseline="-25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r>
                  <a:rPr lang="en-US" sz="2000" dirty="0" err="1">
                    <a:latin typeface="Simplified Arabic" pitchFamily="18" charset="-78"/>
                    <a:cs typeface="Simplified Arabic" pitchFamily="18" charset="-78"/>
                  </a:rPr>
                  <a:t>x</a:t>
                </a:r>
                <a:r>
                  <a:rPr lang="en-US" sz="2000" baseline="-25000" dirty="0" err="1">
                    <a:latin typeface="Simplified Arabic" pitchFamily="18" charset="-78"/>
                    <a:cs typeface="Simplified Arabic" pitchFamily="18" charset="-78"/>
                  </a:rPr>
                  <a:t>k</a:t>
                </a:r>
                <a:r>
                  <a:rPr lang="ar-IQ" sz="2000" dirty="0">
                    <a:latin typeface="Simplified Arabic" pitchFamily="18" charset="-78"/>
                    <a:cs typeface="Simplified Arabic" pitchFamily="18" charset="-78"/>
                  </a:rPr>
                  <a:t>  تمثل مراكز الفئات، وأن </a:t>
                </a:r>
                <a:r>
                  <a:rPr lang="en-US" sz="2000" dirty="0">
                    <a:latin typeface="Simplified Arabic" pitchFamily="18" charset="-78"/>
                    <a:cs typeface="Simplified Arabic" pitchFamily="18" charset="-78"/>
                  </a:rPr>
                  <a:t>f</a:t>
                </a:r>
                <a:r>
                  <a:rPr lang="en-US" sz="2000" baseline="-25000" dirty="0">
                    <a:latin typeface="Simplified Arabic" pitchFamily="18" charset="-78"/>
                    <a:cs typeface="Simplified Arabic" pitchFamily="18" charset="-78"/>
                  </a:rPr>
                  <a:t>1</a:t>
                </a:r>
                <a:r>
                  <a:rPr lang="en-US" sz="2000" dirty="0">
                    <a:latin typeface="Simplified Arabic" pitchFamily="18" charset="-78"/>
                    <a:cs typeface="Simplified Arabic" pitchFamily="18" charset="-78"/>
                  </a:rPr>
                  <a:t>, f</a:t>
                </a:r>
                <a:r>
                  <a:rPr lang="en-US" sz="2000" baseline="-25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r>
                  <a:rPr lang="en-US" sz="2000" dirty="0" err="1">
                    <a:latin typeface="Simplified Arabic" pitchFamily="18" charset="-78"/>
                    <a:cs typeface="Simplified Arabic" pitchFamily="18" charset="-78"/>
                  </a:rPr>
                  <a:t>f</a:t>
                </a:r>
                <a:r>
                  <a:rPr lang="en-US" sz="2000" baseline="-25000" dirty="0" err="1">
                    <a:latin typeface="Simplified Arabic" pitchFamily="18" charset="-78"/>
                    <a:cs typeface="Simplified Arabic" pitchFamily="18" charset="-78"/>
                  </a:rPr>
                  <a:t>k</a:t>
                </a:r>
                <a:r>
                  <a:rPr lang="ar-IQ" sz="2000" dirty="0">
                    <a:latin typeface="Simplified Arabic" pitchFamily="18" charset="-78"/>
                    <a:cs typeface="Simplified Arabic" pitchFamily="18" charset="-78"/>
                  </a:rPr>
                  <a:t> تمثل تكراراتها على التوالي، حيث أن </a:t>
                </a:r>
                <a:r>
                  <a:rPr lang="en-US" sz="2000" dirty="0">
                    <a:latin typeface="Simplified Arabic" pitchFamily="18" charset="-78"/>
                    <a:cs typeface="Simplified Arabic" pitchFamily="18" charset="-78"/>
                  </a:rPr>
                  <a:t>k</a:t>
                </a:r>
                <a:r>
                  <a:rPr lang="ar-SA" sz="2000" dirty="0">
                    <a:latin typeface="Simplified Arabic" pitchFamily="18" charset="-78"/>
                    <a:cs typeface="Simplified Arabic" pitchFamily="18" charset="-78"/>
                  </a:rPr>
                  <a:t> يمثل عدد الفئات، وأن </a:t>
                </a:r>
                <a14:m>
                  <m:oMath xmlns:m="http://schemas.openxmlformats.org/officeDocument/2006/math">
                    <m:nary>
                      <m:naryPr>
                        <m:chr m:val="∑"/>
                        <m:limLoc m:val="undOvr"/>
                        <m:subHide m:val="on"/>
                        <m:supHide m:val="on"/>
                        <m:ctrlPr>
                          <a:rPr lang="en-US" sz="2000" i="1"/>
                        </m:ctrlPr>
                      </m:naryPr>
                      <m:sub/>
                      <m:sup/>
                      <m:e>
                        <m:r>
                          <m:rPr>
                            <m:sty m:val="p"/>
                          </m:rPr>
                          <a:rPr lang="en-US" sz="2000"/>
                          <m:t>fi</m:t>
                        </m:r>
                        <m:r>
                          <a:rPr lang="en-US" sz="2000"/>
                          <m:t>=</m:t>
                        </m:r>
                        <m:r>
                          <m:rPr>
                            <m:sty m:val="p"/>
                          </m:rPr>
                          <a:rPr lang="en-US" sz="2000"/>
                          <m:t>n</m:t>
                        </m:r>
                      </m:e>
                    </m:nary>
                  </m:oMath>
                </a14:m>
                <a:r>
                  <a:rPr lang="en-US" sz="2000" dirty="0">
                    <a:latin typeface="Simplified Arabic" pitchFamily="18" charset="-78"/>
                    <a:cs typeface="Simplified Arabic" pitchFamily="18" charset="-78"/>
                  </a:rPr>
                  <a:t> </a:t>
                </a:r>
                <a:r>
                  <a:rPr lang="ar-IQ" sz="2000" dirty="0">
                    <a:latin typeface="Simplified Arabic" pitchFamily="18" charset="-78"/>
                    <a:cs typeface="Simplified Arabic" pitchFamily="18" charset="-78"/>
                  </a:rPr>
                  <a:t>، فإن التباين يعرف حسب الصيغة الآتية </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a:t>
                </a:r>
                <a:r>
                  <a:rPr lang="en-US" sz="2000" baseline="30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sSup>
                              <m:sSupPr>
                                <m:ctrlPr>
                                  <a:rPr lang="en-US" sz="2000" i="1"/>
                                </m:ctrlPr>
                              </m:sSupPr>
                              <m:e>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i="1"/>
                                  <m:t>2</m:t>
                                </m:r>
                              </m:sup>
                            </m:sSup>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oMath>
                </a14:m>
                <a:r>
                  <a:rPr lang="en-US" sz="2000" dirty="0">
                    <a:latin typeface="Simplified Arabic" pitchFamily="18" charset="-78"/>
                    <a:cs typeface="Simplified Arabic" pitchFamily="18" charset="-78"/>
                  </a:rPr>
                  <a:t>         ….. (10)</a:t>
                </a:r>
              </a:p>
              <a:p>
                <a:pPr algn="just" rtl="1"/>
                <a:r>
                  <a:rPr lang="ar-SA" sz="2000" dirty="0">
                    <a:latin typeface="Simplified Arabic" pitchFamily="18" charset="-78"/>
                    <a:cs typeface="Simplified Arabic" pitchFamily="18" charset="-78"/>
                  </a:rPr>
                  <a:t>أو حسب الصيغة الحسابية الآتية :</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a:t>
                </a:r>
                <a:r>
                  <a:rPr lang="en-US" sz="2000" baseline="30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sSup>
                              <m:sSupPr>
                                <m:ctrlPr>
                                  <a:rPr lang="en-US" sz="2000" i="1"/>
                                </m:ctrlPr>
                              </m:sSupPr>
                              <m:e>
                                <m:r>
                                  <m:rPr>
                                    <m:sty m:val="p"/>
                                  </m:rPr>
                                  <a:rPr lang="en-US" sz="2000"/>
                                  <m:t>xi</m:t>
                                </m:r>
                              </m:e>
                              <m:sup>
                                <m:r>
                                  <a:rPr lang="en-US" sz="2000"/>
                                  <m:t>2</m:t>
                                </m:r>
                              </m:sup>
                            </m:sSup>
                            <m:sSup>
                              <m:sSupPr>
                                <m:ctrlPr>
                                  <a:rPr lang="en-US" sz="2000" i="1"/>
                                </m:ctrlPr>
                              </m:sSupPr>
                              <m:e>
                                <m:r>
                                  <a:rPr lang="en-US" sz="2000" i="1"/>
                                  <m:t>−</m:t>
                                </m:r>
                                <m:r>
                                  <a:rPr lang="en-US" sz="2000"/>
                                  <m:t> </m:t>
                                </m:r>
                                <m:f>
                                  <m:fPr>
                                    <m:ctrlPr>
                                      <a:rPr lang="en-US" sz="2000" i="1"/>
                                    </m:ctrlPr>
                                  </m:fPr>
                                  <m:num>
                                    <m:d>
                                      <m:dPr>
                                        <m:ctrlPr>
                                          <a:rPr lang="en-US" sz="2000" i="1"/>
                                        </m:ctrlPr>
                                      </m:dPr>
                                      <m:e>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e>
                                    </m:d>
                                  </m:num>
                                  <m:den>
                                    <m:nary>
                                      <m:naryPr>
                                        <m:chr m:val="∑"/>
                                        <m:limLoc m:val="undOvr"/>
                                        <m:ctrlPr>
                                          <a:rPr lang="en-US" sz="2000" i="1"/>
                                        </m:ctrlPr>
                                      </m:naryPr>
                                      <m:sub>
                                        <m:r>
                                          <m:rPr>
                                            <m:sty m:val="p"/>
                                          </m:rPr>
                                          <a:rPr lang="en-US" sz="2000"/>
                                          <m:t>i</m:t>
                                        </m:r>
                                        <m:r>
                                          <a:rPr lang="en-US" sz="2000" i="1"/>
                                          <m:t>−</m:t>
                                        </m:r>
                                        <m:r>
                                          <a:rPr lang="en-US" sz="2000"/>
                                          <m:t>1</m:t>
                                        </m:r>
                                      </m:sub>
                                      <m:sup>
                                        <m:r>
                                          <m:rPr>
                                            <m:sty m:val="p"/>
                                          </m:rPr>
                                          <a:rPr lang="en-US" sz="2000"/>
                                          <m:t>n</m:t>
                                        </m:r>
                                      </m:sup>
                                      <m:e>
                                        <m:r>
                                          <m:rPr>
                                            <m:sty m:val="p"/>
                                          </m:rPr>
                                          <a:rPr lang="en-US" sz="2000"/>
                                          <m:t>fi</m:t>
                                        </m:r>
                                      </m:e>
                                    </m:nary>
                                  </m:den>
                                </m:f>
                              </m:e>
                              <m:sup>
                                <m:r>
                                  <a:rPr lang="en-US" sz="2000"/>
                                  <m:t>2</m:t>
                                </m:r>
                              </m:sup>
                            </m:sSup>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oMath>
                </a14:m>
                <a:r>
                  <a:rPr lang="en-US" sz="2000" dirty="0">
                    <a:latin typeface="Simplified Arabic" pitchFamily="18" charset="-78"/>
                    <a:cs typeface="Simplified Arabic" pitchFamily="18" charset="-78"/>
                  </a:rPr>
                  <a:t>            ….. (11)</a:t>
                </a:r>
              </a:p>
              <a:p>
                <a:pPr algn="just" rtl="1"/>
                <a:endParaRPr lang="ar-IQ"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36512" y="0"/>
                <a:ext cx="9180512" cy="6858000"/>
              </a:xfrm>
              <a:prstGeom prst="rect">
                <a:avLst/>
              </a:prstGeom>
              <a:blipFill rotWithShape="1">
                <a:blip r:embed="rId2"/>
                <a:stretch>
                  <a:fillRect l="-1391" r="-596"/>
                </a:stretch>
              </a:blipFill>
            </p:spPr>
            <p:txBody>
              <a:bodyPr/>
              <a:lstStyle/>
              <a:p>
                <a:r>
                  <a:rPr lang="en-US">
                    <a:noFill/>
                  </a:rPr>
                  <a:t> </a:t>
                </a:r>
              </a:p>
            </p:txBody>
          </p:sp>
        </mc:Fallback>
      </mc:AlternateContent>
    </p:spTree>
    <p:extLst>
      <p:ext uri="{BB962C8B-B14F-4D97-AF65-F5344CB8AC3E}">
        <p14:creationId xmlns:p14="http://schemas.microsoft.com/office/powerpoint/2010/main" val="28475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dirty="0">
                    <a:latin typeface="Simplified Arabic" pitchFamily="18" charset="-78"/>
                    <a:cs typeface="Simplified Arabic" pitchFamily="18" charset="-78"/>
                  </a:rPr>
                  <a:t>ويتم إيجاد الانحراف المعياري بأخذ الجذر التربيعي للتباين وكالآتي: حسب الصيغة:</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 </a:t>
                </a:r>
                <a:r>
                  <a:rPr lang="en-US" sz="2000" dirty="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sSup>
                          <m:sSupPr>
                            <m:ctrlPr>
                              <a:rPr lang="en-US" sz="2000" i="1"/>
                            </m:ctrlPr>
                          </m:sSupPr>
                          <m:e>
                            <m:r>
                              <m:rPr>
                                <m:sty m:val="p"/>
                              </m:rPr>
                              <a:rPr lang="en-US" sz="2000"/>
                              <m:t>S</m:t>
                            </m:r>
                          </m:e>
                          <m:sup>
                            <m:r>
                              <a:rPr lang="en-US" sz="2000"/>
                              <m:t>2</m:t>
                            </m:r>
                          </m:sup>
                        </m:sSup>
                      </m:e>
                    </m:rad>
                  </m:oMath>
                </a14:m>
                <a:r>
                  <a:rPr lang="en-US" sz="2000" dirty="0">
                    <a:latin typeface="Simplified Arabic" pitchFamily="18" charset="-78"/>
                    <a:cs typeface="Simplified Arabic" pitchFamily="18" charset="-78"/>
                  </a:rPr>
                  <a:t> = </a:t>
                </a:r>
                <a14:m>
                  <m:oMath xmlns:m="http://schemas.openxmlformats.org/officeDocument/2006/math">
                    <m:rad>
                      <m:radPr>
                        <m:degHide m:val="on"/>
                        <m:ctrlPr>
                          <a:rPr lang="en-US" sz="2000" i="1"/>
                        </m:ctrlPr>
                      </m:radPr>
                      <m:deg/>
                      <m:e>
                        <m:f>
                          <m:fPr>
                            <m:ctrlPr>
                              <a:rPr lang="en-US" sz="2000" i="1"/>
                            </m:ctrlPr>
                          </m:fPr>
                          <m:num>
                            <m:nary>
                              <m:naryPr>
                                <m:chr m:val="∑"/>
                                <m:limLoc m:val="undOvr"/>
                                <m:ctrlPr>
                                  <a:rPr lang="en-US" sz="2000" i="1"/>
                                </m:ctrlPr>
                              </m:naryPr>
                              <m:sub>
                                <m:r>
                                  <m:rPr>
                                    <m:sty m:val="p"/>
                                  </m:rPr>
                                  <a:rPr lang="en-US" sz="2000"/>
                                  <m:t>i</m:t>
                                </m:r>
                                <m:r>
                                  <a:rPr lang="en-US" sz="2000" i="1"/>
                                  <m:t>−</m:t>
                                </m:r>
                                <m:r>
                                  <a:rPr lang="en-US" sz="2000"/>
                                  <m:t>1</m:t>
                                </m:r>
                              </m:sub>
                              <m:sup>
                                <m:r>
                                  <m:rPr>
                                    <m:sty m:val="p"/>
                                  </m:rPr>
                                  <a:rPr lang="en-US" sz="2000"/>
                                  <m:t>n</m:t>
                                </m:r>
                              </m:sup>
                              <m:e>
                                <m:sSup>
                                  <m:sSupPr>
                                    <m:ctrlPr>
                                      <a:rPr lang="en-US" sz="2000" i="1"/>
                                    </m:ctrlPr>
                                  </m:sSupPr>
                                  <m:e>
                                    <m:r>
                                      <a:rPr lang="en-US" sz="2000"/>
                                      <m:t> </m:t>
                                    </m:r>
                                    <m:r>
                                      <m:rPr>
                                        <m:sty m:val="p"/>
                                      </m:rPr>
                                      <a:rPr lang="en-US" sz="2000"/>
                                      <m:t>fi</m:t>
                                    </m:r>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m:t>2</m:t>
                                    </m:r>
                                  </m:sup>
                                </m:sSup>
                              </m:e>
                            </m:nary>
                          </m:num>
                          <m:den>
                            <m:nary>
                              <m:naryPr>
                                <m:chr m:val="∑"/>
                                <m:limLoc m:val="undOvr"/>
                                <m:ctrlPr>
                                  <a:rPr lang="en-US" sz="2000" i="1"/>
                                </m:ctrlPr>
                              </m:naryPr>
                              <m:sub>
                                <m:r>
                                  <m:rPr>
                                    <m:sty m:val="p"/>
                                  </m:rPr>
                                  <a:rPr lang="en-US" sz="2000"/>
                                  <m:t>i</m:t>
                                </m:r>
                                <m:r>
                                  <a:rPr lang="en-US" sz="2000" i="1"/>
                                  <m:t>−</m:t>
                                </m:r>
                                <m:r>
                                  <a:rPr lang="en-US" sz="2000"/>
                                  <m:t>1</m:t>
                                </m:r>
                              </m:sub>
                              <m:sup>
                                <m:r>
                                  <m:rPr>
                                    <m:sty m:val="p"/>
                                  </m:rPr>
                                  <a:rPr lang="en-US" sz="2000"/>
                                  <m:t>n</m:t>
                                </m:r>
                              </m:sup>
                              <m:e>
                                <m:r>
                                  <a:rPr lang="en-US" sz="2000"/>
                                  <m:t> </m:t>
                                </m:r>
                                <m:r>
                                  <m:rPr>
                                    <m:sty m:val="p"/>
                                  </m:rPr>
                                  <a:rPr lang="en-US" sz="2000"/>
                                  <m:t>fi</m:t>
                                </m:r>
                              </m:e>
                            </m:nary>
                          </m:den>
                        </m:f>
                      </m:e>
                    </m:rad>
                  </m:oMath>
                </a14:m>
                <a:r>
                  <a:rPr lang="en-US" sz="2000" dirty="0">
                    <a:latin typeface="Simplified Arabic" pitchFamily="18" charset="-78"/>
                    <a:cs typeface="Simplified Arabic" pitchFamily="18" charset="-78"/>
                  </a:rPr>
                  <a:t>           ….. (12)</a:t>
                </a:r>
              </a:p>
              <a:p>
                <a:pPr algn="just" rtl="1"/>
                <a:r>
                  <a:rPr lang="ar-SA" sz="2000" dirty="0">
                    <a:latin typeface="Simplified Arabic" pitchFamily="18" charset="-78"/>
                    <a:cs typeface="Simplified Arabic" pitchFamily="18" charset="-78"/>
                  </a:rPr>
                  <a:t>أو حسب الصيغة الحسابية :</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 </a:t>
                </a:r>
                <a:r>
                  <a:rPr lang="en-US" sz="2000" dirty="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f>
                          <m:fPr>
                            <m:ctrlPr>
                              <a:rPr lang="en-US" sz="2000" i="1"/>
                            </m:ctrlPr>
                          </m:fPr>
                          <m:num>
                            <m:nary>
                              <m:naryPr>
                                <m:chr m:val="∑"/>
                                <m:limLoc m:val="undOvr"/>
                                <m:ctrlPr>
                                  <a:rPr lang="en-US" sz="2000" i="1"/>
                                </m:ctrlPr>
                              </m:naryPr>
                              <m:sub>
                                <m:r>
                                  <m:rPr>
                                    <m:sty m:val="p"/>
                                  </m:rPr>
                                  <a:rPr lang="en-US" sz="2000"/>
                                  <m:t>i</m:t>
                                </m:r>
                                <m:r>
                                  <a:rPr lang="en-US" sz="2000" i="1"/>
                                  <m:t>−</m:t>
                                </m:r>
                                <m:r>
                                  <a:rPr lang="en-US" sz="2000"/>
                                  <m:t>1</m:t>
                                </m:r>
                              </m:sub>
                              <m:sup>
                                <m:r>
                                  <m:rPr>
                                    <m:sty m:val="p"/>
                                  </m:rPr>
                                  <a:rPr lang="en-US" sz="2000"/>
                                  <m:t>n</m:t>
                                </m:r>
                              </m:sup>
                              <m:e>
                                <m:r>
                                  <a:rPr lang="en-US" sz="2000"/>
                                  <m:t> </m:t>
                                </m:r>
                                <m:r>
                                  <m:rPr>
                                    <m:sty m:val="p"/>
                                  </m:rPr>
                                  <a:rPr lang="en-US" sz="2000"/>
                                  <m:t>fi</m:t>
                                </m:r>
                              </m:e>
                            </m:nary>
                            <m:sSubSup>
                              <m:sSubSupPr>
                                <m:ctrlPr>
                                  <a:rPr lang="en-US" sz="2000" i="1"/>
                                </m:ctrlPr>
                              </m:sSubSupPr>
                              <m:e>
                                <m:r>
                                  <a:rPr lang="en-US" sz="2000"/>
                                  <m:t> </m:t>
                                </m:r>
                                <m:r>
                                  <m:rPr>
                                    <m:sty m:val="p"/>
                                  </m:rPr>
                                  <a:rPr lang="en-US" sz="2000"/>
                                  <m:t>x</m:t>
                                </m:r>
                              </m:e>
                              <m:sub>
                                <m:r>
                                  <a:rPr lang="en-US" sz="2000"/>
                                  <m:t>1</m:t>
                                </m:r>
                              </m:sub>
                              <m:sup>
                                <m:r>
                                  <a:rPr lang="en-US" sz="2000"/>
                                  <m:t>2</m:t>
                                </m:r>
                              </m:sup>
                            </m:sSubSup>
                            <m:r>
                              <a:rPr lang="en-US" sz="2000"/>
                              <m:t> </m:t>
                            </m:r>
                            <m:r>
                              <a:rPr lang="en-US" sz="2000" i="1"/>
                              <m:t>−</m:t>
                            </m:r>
                            <m:r>
                              <a:rPr lang="en-US" sz="2000"/>
                              <m:t> </m:t>
                            </m:r>
                            <m:f>
                              <m:fPr>
                                <m:ctrlPr>
                                  <a:rPr lang="en-US" sz="2000" i="1"/>
                                </m:ctrlPr>
                              </m:fPr>
                              <m:num>
                                <m:sSup>
                                  <m:sSupPr>
                                    <m:ctrlPr>
                                      <a:rPr lang="en-US" sz="2000" i="1"/>
                                    </m:ctrlPr>
                                  </m:sSupPr>
                                  <m:e>
                                    <m:d>
                                      <m:dPr>
                                        <m:ctrlPr>
                                          <a:rPr lang="en-US" sz="2000" i="1"/>
                                        </m:ctrlPr>
                                      </m:dPr>
                                      <m:e>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e>
                                    </m:d>
                                  </m:e>
                                  <m:sup>
                                    <m:r>
                                      <a:rPr lang="en-US" sz="2000"/>
                                      <m:t>2</m:t>
                                    </m:r>
                                  </m:sup>
                                </m:sSup>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e>
                    </m:rad>
                  </m:oMath>
                </a14:m>
                <a:r>
                  <a:rPr lang="en-US" sz="2000" dirty="0">
                    <a:latin typeface="Simplified Arabic" pitchFamily="18" charset="-78"/>
                    <a:cs typeface="Simplified Arabic" pitchFamily="18" charset="-78"/>
                  </a:rPr>
                  <a:t>         ….. (13</a:t>
                </a:r>
                <a:r>
                  <a:rPr lang="en-US"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مثال:-</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تدفع شركة الغزل والنسيج الصوفي حوافز شهرية على موظفيها (بآلاف الدنانير) وعلى النحو الآتي:-</a:t>
                </a:r>
                <a:endParaRPr lang="en-US"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598" r="-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جدول 4"/>
              <p:cNvGraphicFramePr>
                <a:graphicFrameLocks noGrp="1"/>
              </p:cNvGraphicFramePr>
              <p:nvPr>
                <p:extLst>
                  <p:ext uri="{D42A27DB-BD31-4B8C-83A1-F6EECF244321}">
                    <p14:modId xmlns:p14="http://schemas.microsoft.com/office/powerpoint/2010/main" val="1985028847"/>
                  </p:ext>
                </p:extLst>
              </p:nvPr>
            </p:nvGraphicFramePr>
            <p:xfrm>
              <a:off x="1043608" y="2996952"/>
              <a:ext cx="7344815" cy="3154680"/>
            </p:xfrm>
            <a:graphic>
              <a:graphicData uri="http://schemas.openxmlformats.org/drawingml/2006/table">
                <a:tbl>
                  <a:tblPr firstRow="1" firstCol="1" bandRow="1">
                    <a:tableStyleId>{5940675A-B579-460E-94D1-54222C63F5DA}</a:tableStyleId>
                  </a:tblPr>
                  <a:tblGrid>
                    <a:gridCol w="974757"/>
                    <a:gridCol w="1032337"/>
                    <a:gridCol w="647370"/>
                    <a:gridCol w="695080"/>
                    <a:gridCol w="958306"/>
                    <a:gridCol w="1311192"/>
                    <a:gridCol w="1725773"/>
                  </a:tblGrid>
                  <a:tr h="0">
                    <a:tc>
                      <a:txBody>
                        <a:bodyPr/>
                        <a:lstStyle/>
                        <a:p>
                          <a:pPr algn="ctr" rtl="1">
                            <a:lnSpc>
                              <a:spcPct val="115000"/>
                            </a:lnSpc>
                            <a:spcAft>
                              <a:spcPts val="0"/>
                            </a:spcAft>
                          </a:pPr>
                          <a:r>
                            <a:rPr lang="ar-SA" sz="2000" dirty="0">
                              <a:effectLst/>
                              <a:latin typeface="Simplified Arabic" pitchFamily="18" charset="-78"/>
                              <a:cs typeface="Simplified Arabic" pitchFamily="18" charset="-78"/>
                            </a:rPr>
                            <a:t>فئات الحوافز</a:t>
                          </a:r>
                          <a:endParaRPr lang="en-US" sz="1400" dirty="0">
                            <a:effectLst/>
                            <a:latin typeface="Simplified Arabic" pitchFamily="18" charset="-78"/>
                            <a:ea typeface="Calibri"/>
                            <a:cs typeface="Simplified Arabic" pitchFamily="18" charset="-78"/>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a:effectLst/>
                              <a:latin typeface="Simplified Arabic" pitchFamily="18" charset="-78"/>
                              <a:cs typeface="Simplified Arabic" pitchFamily="18" charset="-78"/>
                            </a:rPr>
                            <a:t>عدد الموظفين</a:t>
                          </a:r>
                          <a:endParaRPr lang="en-US" sz="1400">
                            <a:effectLst/>
                            <a:latin typeface="Simplified Arabic" pitchFamily="18" charset="-78"/>
                            <a:ea typeface="Calibri"/>
                            <a:cs typeface="Simplified Arabic"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مركز الفئة</a:t>
                          </a:r>
                          <a:endParaRPr lang="en-US" sz="1400" dirty="0">
                            <a:effectLst/>
                            <a:latin typeface="Simplified Arabic" pitchFamily="18" charset="-78"/>
                            <a:ea typeface="Calibri"/>
                            <a:cs typeface="Simplified Arabic" pitchFamily="18" charset="-78"/>
                          </a:endParaRPr>
                        </a:p>
                      </a:txBody>
                      <a:tcPr marL="68580" marR="68580"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6">
                            <a:lumMod val="60000"/>
                            <a:lumOff val="40000"/>
                          </a:schemeClr>
                        </a:solidFill>
                      </a:tcPr>
                    </a:tc>
                    <a:tc rowSpan="2">
                      <a:txBody>
                        <a:bodyPr/>
                        <a:lstStyle/>
                        <a:p>
                          <a:pPr algn="ctr" rtl="0">
                            <a:lnSpc>
                              <a:spcPct val="115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8580" marR="68580" marT="0" marB="0" anchor="b">
                        <a:solidFill>
                          <a:schemeClr val="accent6">
                            <a:lumMod val="60000"/>
                            <a:lumOff val="40000"/>
                          </a:schemeClr>
                        </a:solidFill>
                      </a:tcPr>
                    </a:tc>
                    <a:tc rowSpan="2">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2000">
                                    <a:effectLst/>
                                  </a:rPr>
                                  <m:t>𝐱𝐢</m:t>
                                </m:r>
                                <m:r>
                                  <a:rPr lang="en-US" sz="2000">
                                    <a:effectLst/>
                                  </a:rPr>
                                  <m:t>−</m:t>
                                </m:r>
                                <m:acc>
                                  <m:accPr>
                                    <m:chr m:val="̅"/>
                                    <m:ctrlPr>
                                      <a:rPr lang="en-US" sz="2000">
                                        <a:effectLst/>
                                      </a:rPr>
                                    </m:ctrlPr>
                                  </m:accPr>
                                  <m:e>
                                    <m:r>
                                      <a:rPr lang="en-US" sz="2000">
                                        <a:effectLst/>
                                      </a:rPr>
                                      <m:t>𝐱</m:t>
                                    </m:r>
                                  </m:e>
                                </m:acc>
                              </m:oMath>
                            </m:oMathPara>
                          </a14:m>
                          <a:endParaRPr lang="en-US" sz="1400" dirty="0">
                            <a:effectLst/>
                            <a:latin typeface="Simplified Arabic" pitchFamily="18" charset="-78"/>
                            <a:ea typeface="Calibri"/>
                            <a:cs typeface="Simplified Arabic" pitchFamily="18" charset="-78"/>
                          </a:endParaRPr>
                        </a:p>
                      </a:txBody>
                      <a:tcPr marL="68580" marR="68580" marT="0" marB="0" anchor="b">
                        <a:solidFill>
                          <a:schemeClr val="accent6">
                            <a:lumMod val="60000"/>
                            <a:lumOff val="40000"/>
                          </a:schemeClr>
                        </a:solidFill>
                      </a:tcPr>
                    </a:tc>
                    <a:tc rowSpan="2">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US" sz="2000">
                                        <a:effectLst/>
                                      </a:rPr>
                                    </m:ctrlPr>
                                  </m:sSupPr>
                                  <m:e>
                                    <m:d>
                                      <m:dPr>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e>
                                  <m:sup>
                                    <m:r>
                                      <a:rPr lang="en-US" sz="2000">
                                        <a:effectLst/>
                                      </a:rPr>
                                      <m:t>𝟐</m:t>
                                    </m:r>
                                  </m:sup>
                                </m:sSup>
                              </m:oMath>
                            </m:oMathPara>
                          </a14:m>
                          <a:endParaRPr lang="en-US" sz="1400" dirty="0">
                            <a:effectLst/>
                            <a:latin typeface="Simplified Arabic" pitchFamily="18" charset="-78"/>
                            <a:ea typeface="Calibri"/>
                            <a:cs typeface="Simplified Arabic" pitchFamily="18" charset="-78"/>
                          </a:endParaRPr>
                        </a:p>
                      </a:txBody>
                      <a:tcPr marL="68580" marR="68580" marT="0" marB="0" anchor="b">
                        <a:solidFill>
                          <a:schemeClr val="accent6">
                            <a:lumMod val="60000"/>
                            <a:lumOff val="40000"/>
                          </a:schemeClr>
                        </a:solidFill>
                      </a:tcPr>
                    </a:tc>
                    <a:tc rowSpan="2">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US" sz="2000">
                                        <a:effectLst/>
                                      </a:rPr>
                                    </m:ctrlPr>
                                  </m:sSupPr>
                                  <m:e>
                                    <m:r>
                                      <a:rPr lang="en-US" sz="2000">
                                        <a:effectLst/>
                                      </a:rPr>
                                      <m:t>𝐟𝐢</m:t>
                                    </m:r>
                                    <m:r>
                                      <a:rPr lang="en-US" sz="2000">
                                        <a:effectLst/>
                                      </a:rPr>
                                      <m:t> </m:t>
                                    </m:r>
                                    <m:d>
                                      <m:dPr>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e>
                                  <m:sup>
                                    <m:r>
                                      <a:rPr lang="en-US" sz="2000">
                                        <a:effectLst/>
                                      </a:rPr>
                                      <m:t>𝟐</m:t>
                                    </m:r>
                                  </m:sup>
                                </m:sSup>
                              </m:oMath>
                            </m:oMathPara>
                          </a14:m>
                          <a:endParaRPr lang="en-US" sz="1400" dirty="0">
                            <a:effectLst/>
                            <a:latin typeface="Simplified Arabic" pitchFamily="18" charset="-78"/>
                            <a:ea typeface="Calibri"/>
                            <a:cs typeface="Simplified Arabic" pitchFamily="18" charset="-78"/>
                          </a:endParaRPr>
                        </a:p>
                      </a:txBody>
                      <a:tcPr marL="68580" marR="68580" marT="0" marB="0" anchor="b">
                        <a:solidFill>
                          <a:schemeClr val="accent6">
                            <a:lumMod val="60000"/>
                            <a:lumOff val="40000"/>
                          </a:schemeClr>
                        </a:solidFill>
                      </a:tcP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classes</a:t>
                          </a:r>
                          <a:endParaRPr lang="en-US" sz="1400">
                            <a:effectLst/>
                            <a:latin typeface="Simplified Arabic" pitchFamily="18" charset="-78"/>
                            <a:ea typeface="Calibri"/>
                            <a:cs typeface="Simplified Arabic" pitchFamily="18" charset="-78"/>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a:effectLst/>
                              <a:latin typeface="Simplified Arabic" pitchFamily="18" charset="-78"/>
                              <a:cs typeface="Simplified Arabic" pitchFamily="18" charset="-78"/>
                            </a:rPr>
                            <a:t>fi</a:t>
                          </a:r>
                          <a:endParaRPr lang="en-US" sz="1400">
                            <a:effectLst/>
                            <a:latin typeface="Simplified Arabic" pitchFamily="18" charset="-78"/>
                            <a:ea typeface="Calibri"/>
                            <a:cs typeface="Simplified Arabic"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8580" marR="68580"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-5.58</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31.1364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155.682</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6-8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-2.58</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6.6564</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79.8768</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9-11</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220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0.42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0.1764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3.8808</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12-14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13</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91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11.6964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81.8748</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15-17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16</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41.2164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164.8656</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50</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479</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486.18</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mc:Choice>
        <mc:Fallback>
          <p:graphicFrame>
            <p:nvGraphicFramePr>
              <p:cNvPr id="5" name="جدول 4"/>
              <p:cNvGraphicFramePr>
                <a:graphicFrameLocks noGrp="1"/>
              </p:cNvGraphicFramePr>
              <p:nvPr>
                <p:extLst>
                  <p:ext uri="{D42A27DB-BD31-4B8C-83A1-F6EECF244321}">
                    <p14:modId xmlns:p14="http://schemas.microsoft.com/office/powerpoint/2010/main" val="1985028847"/>
                  </p:ext>
                </p:extLst>
              </p:nvPr>
            </p:nvGraphicFramePr>
            <p:xfrm>
              <a:off x="1043608" y="2996952"/>
              <a:ext cx="7344815" cy="3154680"/>
            </p:xfrm>
            <a:graphic>
              <a:graphicData uri="http://schemas.openxmlformats.org/drawingml/2006/table">
                <a:tbl>
                  <a:tblPr firstRow="1" firstCol="1" bandRow="1">
                    <a:tableStyleId>{5940675A-B579-460E-94D1-54222C63F5DA}</a:tableStyleId>
                  </a:tblPr>
                  <a:tblGrid>
                    <a:gridCol w="974757"/>
                    <a:gridCol w="1032337"/>
                    <a:gridCol w="647370"/>
                    <a:gridCol w="695080"/>
                    <a:gridCol w="958306"/>
                    <a:gridCol w="1311192"/>
                    <a:gridCol w="1725773"/>
                  </a:tblGrid>
                  <a:tr h="701040">
                    <a:tc>
                      <a:txBody>
                        <a:bodyPr/>
                        <a:lstStyle/>
                        <a:p>
                          <a:pPr algn="ctr" rtl="1">
                            <a:lnSpc>
                              <a:spcPct val="115000"/>
                            </a:lnSpc>
                            <a:spcAft>
                              <a:spcPts val="0"/>
                            </a:spcAft>
                          </a:pPr>
                          <a:r>
                            <a:rPr lang="ar-SA" sz="2000" dirty="0">
                              <a:effectLst/>
                              <a:latin typeface="Simplified Arabic" pitchFamily="18" charset="-78"/>
                              <a:cs typeface="Simplified Arabic" pitchFamily="18" charset="-78"/>
                            </a:rPr>
                            <a:t>فئات الحوافز</a:t>
                          </a:r>
                          <a:endParaRPr lang="en-US" sz="1400" dirty="0">
                            <a:effectLst/>
                            <a:latin typeface="Simplified Arabic" pitchFamily="18" charset="-78"/>
                            <a:ea typeface="Calibri"/>
                            <a:cs typeface="Simplified Arabic" pitchFamily="18" charset="-78"/>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a:effectLst/>
                              <a:latin typeface="Simplified Arabic" pitchFamily="18" charset="-78"/>
                              <a:cs typeface="Simplified Arabic" pitchFamily="18" charset="-78"/>
                            </a:rPr>
                            <a:t>عدد الموظفين</a:t>
                          </a:r>
                          <a:endParaRPr lang="en-US" sz="1400">
                            <a:effectLst/>
                            <a:latin typeface="Simplified Arabic" pitchFamily="18" charset="-78"/>
                            <a:ea typeface="Calibri"/>
                            <a:cs typeface="Simplified Arabic"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مركز الفئة</a:t>
                          </a:r>
                          <a:endParaRPr lang="en-US" sz="1400" dirty="0">
                            <a:effectLst/>
                            <a:latin typeface="Simplified Arabic" pitchFamily="18" charset="-78"/>
                            <a:ea typeface="Calibri"/>
                            <a:cs typeface="Simplified Arabic" pitchFamily="18" charset="-78"/>
                          </a:endParaRPr>
                        </a:p>
                      </a:txBody>
                      <a:tcPr marL="68580" marR="68580"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6">
                            <a:lumMod val="60000"/>
                            <a:lumOff val="40000"/>
                          </a:schemeClr>
                        </a:solidFill>
                      </a:tcPr>
                    </a:tc>
                    <a:tc rowSpan="2">
                      <a:txBody>
                        <a:bodyPr/>
                        <a:lstStyle/>
                        <a:p>
                          <a:pPr algn="ctr" rtl="0">
                            <a:lnSpc>
                              <a:spcPct val="115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8580" marR="68580" marT="0" marB="0" anchor="b">
                        <a:solidFill>
                          <a:schemeClr val="accent6">
                            <a:lumMod val="60000"/>
                            <a:lumOff val="40000"/>
                          </a:schemeClr>
                        </a:solidFill>
                      </a:tcPr>
                    </a:tc>
                    <a:tc rowSpan="2">
                      <a:txBody>
                        <a:bodyPr/>
                        <a:lstStyle/>
                        <a:p>
                          <a:endParaRPr lang="en-US"/>
                        </a:p>
                      </a:txBody>
                      <a:tcPr marL="68580" marR="68580" marT="0" marB="0" anchor="b">
                        <a:blipFill rotWithShape="1">
                          <a:blip r:embed="rId3"/>
                          <a:stretch>
                            <a:fillRect l="-350318" t="-3488" r="-317834" b="-215116"/>
                          </a:stretch>
                        </a:blipFill>
                      </a:tcPr>
                    </a:tc>
                    <a:tc rowSpan="2">
                      <a:txBody>
                        <a:bodyPr/>
                        <a:lstStyle/>
                        <a:p>
                          <a:endParaRPr lang="en-US"/>
                        </a:p>
                      </a:txBody>
                      <a:tcPr marL="68580" marR="68580" marT="0" marB="0" anchor="b">
                        <a:blipFill rotWithShape="1">
                          <a:blip r:embed="rId3"/>
                          <a:stretch>
                            <a:fillRect l="-328837" t="-3488" r="-132093" b="-215116"/>
                          </a:stretch>
                        </a:blipFill>
                      </a:tcPr>
                    </a:tc>
                    <a:tc rowSpan="2">
                      <a:txBody>
                        <a:bodyPr/>
                        <a:lstStyle/>
                        <a:p>
                          <a:endParaRPr lang="en-US"/>
                        </a:p>
                      </a:txBody>
                      <a:tcPr marL="68580" marR="68580" marT="0" marB="0" anchor="b">
                        <a:blipFill rotWithShape="1">
                          <a:blip r:embed="rId3"/>
                          <a:stretch>
                            <a:fillRect l="-325795" t="-3488" r="-353" b="-215116"/>
                          </a:stretch>
                        </a:blipFill>
                      </a:tcPr>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classes</a:t>
                          </a:r>
                          <a:endParaRPr lang="en-US" sz="1400">
                            <a:effectLst/>
                            <a:latin typeface="Simplified Arabic" pitchFamily="18" charset="-78"/>
                            <a:ea typeface="Calibri"/>
                            <a:cs typeface="Simplified Arabic" pitchFamily="18" charset="-78"/>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a:effectLst/>
                              <a:latin typeface="Simplified Arabic" pitchFamily="18" charset="-78"/>
                              <a:cs typeface="Simplified Arabic" pitchFamily="18" charset="-78"/>
                            </a:rPr>
                            <a:t>fi</a:t>
                          </a:r>
                          <a:endParaRPr lang="en-US" sz="1400">
                            <a:effectLst/>
                            <a:latin typeface="Simplified Arabic" pitchFamily="18" charset="-78"/>
                            <a:ea typeface="Calibri"/>
                            <a:cs typeface="Simplified Arabic"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8580" marR="68580"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-5.58</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31.1364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155.682</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6-8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-2.58</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6.6564</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79.8768</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9-11</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220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0.42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0.1764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3.8808</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12-14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13</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91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11.6964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81.8748</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15-17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16</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41.2164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164.8656</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50</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479</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486.18</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mc:Fallback>
      </mc:AlternateContent>
    </p:spTree>
    <p:extLst>
      <p:ext uri="{BB962C8B-B14F-4D97-AF65-F5344CB8AC3E}">
        <p14:creationId xmlns:p14="http://schemas.microsoft.com/office/powerpoint/2010/main" val="86134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30334" y="-24733"/>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14:m>
                  <m:oMathPara xmlns:m="http://schemas.openxmlformats.org/officeDocument/2006/math">
                    <m:oMathParaPr>
                      <m:jc m:val="centerGroup"/>
                    </m:oMathParaPr>
                    <m:oMath xmlns:m="http://schemas.openxmlformats.org/officeDocument/2006/math">
                      <m:acc>
                        <m:accPr>
                          <m:chr m:val="̅"/>
                          <m:ctrlPr>
                            <a:rPr lang="en-US" sz="2000" i="1"/>
                          </m:ctrlPr>
                        </m:accPr>
                        <m:e>
                          <m:r>
                            <m:rPr>
                              <m:sty m:val="p"/>
                            </m:rPr>
                            <a:rPr lang="en-US" sz="2000"/>
                            <m:t>x</m:t>
                          </m:r>
                        </m:e>
                      </m:acc>
                      <m:r>
                        <a:rPr lang="en-US" sz="2000"/>
                        <m:t>= </m:t>
                      </m:r>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r>
                        <a:rPr lang="en-US" sz="2000"/>
                        <m:t>= </m:t>
                      </m:r>
                      <m:f>
                        <m:fPr>
                          <m:ctrlPr>
                            <a:rPr lang="en-US" sz="2000" i="1"/>
                          </m:ctrlPr>
                        </m:fPr>
                        <m:num>
                          <m:r>
                            <a:rPr lang="en-US" sz="2000"/>
                            <m:t>479</m:t>
                          </m:r>
                        </m:num>
                        <m:den>
                          <m:r>
                            <a:rPr lang="en-US" sz="2000"/>
                            <m:t>50</m:t>
                          </m:r>
                        </m:den>
                      </m:f>
                      <m:r>
                        <a:rPr lang="en-US" sz="2000" i="1"/>
                        <m:t>=</m:t>
                      </m:r>
                      <m:r>
                        <a:rPr lang="en-US" sz="2000" i="1"/>
                        <m:t>9</m:t>
                      </m:r>
                      <m:r>
                        <a:rPr lang="en-US" sz="2000" i="1"/>
                        <m:t>.</m:t>
                      </m:r>
                      <m:r>
                        <a:rPr lang="en-US" sz="2000" i="1"/>
                        <m:t>58</m:t>
                      </m:r>
                    </m:oMath>
                  </m:oMathPara>
                </a14:m>
                <a:endParaRPr lang="en-US" sz="2000" dirty="0">
                  <a:latin typeface="Simplified Arabic" pitchFamily="18" charset="-78"/>
                  <a:cs typeface="Simplified Arabic" pitchFamily="18" charset="-78"/>
                </a:endParaRPr>
              </a:p>
              <a:p>
                <a:pPr algn="just" rtl="1"/>
                <a:r>
                  <a:rPr lang="en-US" sz="2000" dirty="0">
                    <a:latin typeface="Simplified Arabic" pitchFamily="18" charset="-78"/>
                    <a:cs typeface="Simplified Arabic" pitchFamily="18" charset="-78"/>
                  </a:rPr>
                  <a:t>S</a:t>
                </a:r>
                <a:r>
                  <a:rPr lang="en-US" sz="2000" baseline="30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p>
                              <m:sSupPr>
                                <m:ctrlPr>
                                  <a:rPr lang="en-US" sz="2000" i="1"/>
                                </m:ctrlPr>
                              </m:sSupPr>
                              <m:e>
                                <m:r>
                                  <a:rPr lang="en-US" sz="2000"/>
                                  <m:t> </m:t>
                                </m:r>
                                <m:r>
                                  <m:rPr>
                                    <m:sty m:val="p"/>
                                  </m:rPr>
                                  <a:rPr lang="en-US" sz="2000"/>
                                  <m:t>fi</m:t>
                                </m:r>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m:t>2</m:t>
                                </m:r>
                              </m:sup>
                            </m:sSup>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r>
                      <a:rPr lang="en-US" sz="2000" i="1"/>
                      <m:t>= </m:t>
                    </m:r>
                    <m:f>
                      <m:fPr>
                        <m:ctrlPr>
                          <a:rPr lang="en-US" sz="2000" i="1"/>
                        </m:ctrlPr>
                      </m:fPr>
                      <m:num>
                        <m:r>
                          <a:rPr lang="en-US" sz="2000" i="1"/>
                          <m:t>486</m:t>
                        </m:r>
                        <m:r>
                          <a:rPr lang="en-US" sz="2000" i="1"/>
                          <m:t>.</m:t>
                        </m:r>
                        <m:r>
                          <a:rPr lang="en-US" sz="2000" i="1"/>
                          <m:t>81</m:t>
                        </m:r>
                      </m:num>
                      <m:den>
                        <m:r>
                          <a:rPr lang="en-US" sz="2000" i="1"/>
                          <m:t>50</m:t>
                        </m:r>
                      </m:den>
                    </m:f>
                  </m:oMath>
                </a14:m>
                <a:r>
                  <a:rPr lang="en-US" sz="2000" dirty="0">
                    <a:latin typeface="Simplified Arabic" pitchFamily="18" charset="-78"/>
                    <a:cs typeface="Simplified Arabic" pitchFamily="18" charset="-78"/>
                  </a:rPr>
                  <a:t> = 9.7236</a:t>
                </a:r>
              </a:p>
              <a:p>
                <a:pPr algn="just" rtl="1"/>
                <a:r>
                  <a:rPr lang="ar-SA" sz="2000" dirty="0">
                    <a:latin typeface="Simplified Arabic" pitchFamily="18" charset="-78"/>
                    <a:cs typeface="Simplified Arabic" pitchFamily="18" charset="-78"/>
                  </a:rPr>
                  <a:t>وبأخذ الجذر التربيعي لقيمة التباين أعلاه نحصل على قيمة الانحراف المعياري وكما يلي:-</a:t>
                </a:r>
                <a:endParaRPr lang="en-US" sz="2000" dirty="0">
                  <a:latin typeface="Simplified Arabic" pitchFamily="18" charset="-78"/>
                  <a:cs typeface="Simplified Arabic" pitchFamily="18" charset="-78"/>
                </a:endParaRPr>
              </a:p>
              <a:p>
                <a:pPr algn="just" rtl="1"/>
                <a14:m>
                  <m:oMath xmlns:m="http://schemas.openxmlformats.org/officeDocument/2006/math">
                    <m:rad>
                      <m:radPr>
                        <m:degHide m:val="on"/>
                        <m:ctrlPr>
                          <a:rPr lang="en-US" sz="2000" i="1"/>
                        </m:ctrlPr>
                      </m:radPr>
                      <m:deg/>
                      <m:e>
                        <m:sSup>
                          <m:sSupPr>
                            <m:ctrlPr>
                              <a:rPr lang="en-US" sz="2000" i="1"/>
                            </m:ctrlPr>
                          </m:sSupPr>
                          <m:e>
                            <m:r>
                              <m:rPr>
                                <m:sty m:val="p"/>
                              </m:rPr>
                              <a:rPr lang="en-US" sz="2000"/>
                              <m:t>S</m:t>
                            </m:r>
                          </m:e>
                          <m:sup>
                            <m:r>
                              <a:rPr lang="en-US" sz="2000"/>
                              <m:t>2</m:t>
                            </m:r>
                          </m:sup>
                        </m:sSup>
                      </m:e>
                    </m:rad>
                  </m:oMath>
                </a14:m>
                <a:r>
                  <a:rPr lang="en-US" sz="2000" dirty="0">
                    <a:latin typeface="Simplified Arabic" pitchFamily="18" charset="-78"/>
                    <a:cs typeface="Simplified Arabic" pitchFamily="18" charset="-78"/>
                  </a:rPr>
                  <a:t> = </a:t>
                </a:r>
                <a14:m>
                  <m:oMath xmlns:m="http://schemas.openxmlformats.org/officeDocument/2006/math">
                    <m:rad>
                      <m:radPr>
                        <m:degHide m:val="on"/>
                        <m:ctrlPr>
                          <a:rPr lang="en-US" sz="2000" i="1"/>
                        </m:ctrlPr>
                      </m:radPr>
                      <m:deg/>
                      <m:e>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p>
                                  <m:sSupPr>
                                    <m:ctrlPr>
                                      <a:rPr lang="en-US" sz="2000" i="1"/>
                                    </m:ctrlPr>
                                  </m:sSupPr>
                                  <m:e>
                                    <m:r>
                                      <a:rPr lang="en-US" sz="2000"/>
                                      <m:t> </m:t>
                                    </m:r>
                                    <m:r>
                                      <m:rPr>
                                        <m:sty m:val="p"/>
                                      </m:rPr>
                                      <a:rPr lang="en-US" sz="2000"/>
                                      <m:t>fi</m:t>
                                    </m:r>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m:t>2</m:t>
                                    </m:r>
                                  </m:sup>
                                </m:sSup>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e>
                    </m:rad>
                    <m:r>
                      <a:rPr lang="en-US" sz="2000" i="1"/>
                      <m:t>= </m:t>
                    </m:r>
                    <m:rad>
                      <m:radPr>
                        <m:degHide m:val="on"/>
                        <m:ctrlPr>
                          <a:rPr lang="en-US" sz="2000" i="1"/>
                        </m:ctrlPr>
                      </m:radPr>
                      <m:deg/>
                      <m:e>
                        <m:r>
                          <a:rPr lang="en-US" sz="2000" i="1"/>
                          <m:t>9</m:t>
                        </m:r>
                        <m:r>
                          <a:rPr lang="en-US" sz="2000" i="1"/>
                          <m:t>.</m:t>
                        </m:r>
                        <m:r>
                          <a:rPr lang="en-US" sz="2000" i="1"/>
                          <m:t>7236</m:t>
                        </m:r>
                      </m:e>
                    </m:rad>
                  </m:oMath>
                </a14:m>
                <a:r>
                  <a:rPr lang="en-US" sz="2000" dirty="0">
                    <a:latin typeface="Simplified Arabic" pitchFamily="18" charset="-78"/>
                    <a:cs typeface="Simplified Arabic" pitchFamily="18" charset="-78"/>
                  </a:rPr>
                  <a:t> = 3.118</a:t>
                </a:r>
              </a:p>
              <a:p>
                <a:pPr algn="just" rtl="1"/>
                <a:r>
                  <a:rPr lang="ar-SA" sz="2000" dirty="0">
                    <a:latin typeface="Simplified Arabic" pitchFamily="18" charset="-78"/>
                    <a:cs typeface="Simplified Arabic" pitchFamily="18" charset="-78"/>
                  </a:rPr>
                  <a:t>كذلك يمكن إيجاد التباين والانحراف المعياري باستخدام الصيغ الحسابية الأخرى وكالآتي</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30334" y="-24733"/>
                <a:ext cx="9144000" cy="6858000"/>
              </a:xfrm>
              <a:prstGeom prst="rect">
                <a:avLst/>
              </a:prstGeom>
              <a:blipFill rotWithShape="1">
                <a:blip r:embed="rId2"/>
                <a:stretch>
                  <a:fillRect r="-665"/>
                </a:stretch>
              </a:blipFill>
            </p:spPr>
            <p:txBody>
              <a:bodyPr/>
              <a:lstStyle/>
              <a:p>
                <a:r>
                  <a:rPr lang="en-US">
                    <a:noFill/>
                  </a:rPr>
                  <a:t> </a:t>
                </a:r>
              </a:p>
            </p:txBody>
          </p:sp>
        </mc:Fallback>
      </mc:AlternateContent>
      <p:graphicFrame>
        <p:nvGraphicFramePr>
          <p:cNvPr id="5" name="جدول 4"/>
          <p:cNvGraphicFramePr>
            <a:graphicFrameLocks noGrp="1"/>
          </p:cNvGraphicFramePr>
          <p:nvPr>
            <p:extLst>
              <p:ext uri="{D42A27DB-BD31-4B8C-83A1-F6EECF244321}">
                <p14:modId xmlns:p14="http://schemas.microsoft.com/office/powerpoint/2010/main" val="1905146341"/>
              </p:ext>
            </p:extLst>
          </p:nvPr>
        </p:nvGraphicFramePr>
        <p:xfrm>
          <a:off x="457200" y="2741517"/>
          <a:ext cx="8229600" cy="2804160"/>
        </p:xfrm>
        <a:graphic>
          <a:graphicData uri="http://schemas.openxmlformats.org/drawingml/2006/table">
            <a:tbl>
              <a:tblPr firstRow="1" firstCol="1" bandRow="1">
                <a:tableStyleId>{5940675A-B579-460E-94D1-54222C63F5DA}</a:tableStyleId>
              </a:tblPr>
              <a:tblGrid>
                <a:gridCol w="1603126"/>
                <a:gridCol w="1583375"/>
                <a:gridCol w="1377635"/>
                <a:gridCol w="880567"/>
                <a:gridCol w="1203167"/>
                <a:gridCol w="1581730"/>
              </a:tblGrid>
              <a:tr h="273523">
                <a:tc>
                  <a:txBody>
                    <a:bodyPr/>
                    <a:lstStyle/>
                    <a:p>
                      <a:pPr algn="ctr" rtl="1">
                        <a:lnSpc>
                          <a:spcPct val="115000"/>
                        </a:lnSpc>
                        <a:spcAft>
                          <a:spcPts val="0"/>
                        </a:spcAft>
                      </a:pPr>
                      <a:r>
                        <a:rPr lang="ar-SA" sz="2000" b="1" dirty="0">
                          <a:effectLst/>
                          <a:latin typeface="Simplified Arabic" pitchFamily="18" charset="-78"/>
                          <a:cs typeface="Simplified Arabic" pitchFamily="18" charset="-78"/>
                        </a:rPr>
                        <a:t>فئات الحوافز</a:t>
                      </a:r>
                      <a:endParaRPr lang="en-US" sz="1400" b="1" dirty="0">
                        <a:effectLst/>
                        <a:latin typeface="Simplified Arabic" pitchFamily="18" charset="-78"/>
                        <a:ea typeface="Calibri"/>
                        <a:cs typeface="Simplified Arabic" pitchFamily="18" charset="-78"/>
                      </a:endParaRPr>
                    </a:p>
                  </a:txBody>
                  <a:tcPr marL="66894" marR="66894"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b="1" dirty="0">
                          <a:effectLst/>
                          <a:latin typeface="Simplified Arabic" pitchFamily="18" charset="-78"/>
                          <a:cs typeface="Simplified Arabic" pitchFamily="18" charset="-78"/>
                        </a:rPr>
                        <a:t>عدد الموظفين</a:t>
                      </a:r>
                      <a:endParaRPr lang="en-US" sz="1400" b="1" dirty="0">
                        <a:effectLst/>
                        <a:latin typeface="Simplified Arabic" pitchFamily="18" charset="-78"/>
                        <a:ea typeface="Calibri"/>
                        <a:cs typeface="Simplified Arabic" pitchFamily="18" charset="-78"/>
                      </a:endParaRPr>
                    </a:p>
                  </a:txBody>
                  <a:tcPr marL="66894" marR="66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b="1" dirty="0">
                          <a:effectLst/>
                          <a:latin typeface="Simplified Arabic" pitchFamily="18" charset="-78"/>
                          <a:cs typeface="Simplified Arabic" pitchFamily="18" charset="-78"/>
                        </a:rPr>
                        <a:t> </a:t>
                      </a:r>
                      <a:endParaRPr lang="en-US" sz="1400" b="1" dirty="0">
                        <a:effectLst/>
                        <a:latin typeface="Simplified Arabic" pitchFamily="18" charset="-78"/>
                        <a:ea typeface="Calibri"/>
                        <a:cs typeface="Simplified Arabic" pitchFamily="18" charset="-78"/>
                      </a:endParaRPr>
                    </a:p>
                  </a:txBody>
                  <a:tcPr marL="66894" marR="66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rowSpan="2">
                  <a:txBody>
                    <a:bodyPr/>
                    <a:lstStyle/>
                    <a:p>
                      <a:pPr algn="ctr" rtl="0">
                        <a:lnSpc>
                          <a:spcPct val="115000"/>
                        </a:lnSpc>
                        <a:spcAft>
                          <a:spcPts val="0"/>
                        </a:spcAft>
                      </a:pPr>
                      <a:r>
                        <a:rPr lang="en-US" sz="2000" b="1" dirty="0">
                          <a:effectLst/>
                          <a:latin typeface="Simplified Arabic" pitchFamily="18" charset="-78"/>
                          <a:cs typeface="Simplified Arabic" pitchFamily="18" charset="-78"/>
                        </a:rPr>
                        <a:t>fi xi</a:t>
                      </a:r>
                      <a:endParaRPr lang="en-US" sz="1400" b="1" dirty="0">
                        <a:effectLst/>
                        <a:latin typeface="Simplified Arabic" pitchFamily="18" charset="-78"/>
                        <a:ea typeface="Calibri"/>
                        <a:cs typeface="Simplified Arabic" pitchFamily="18" charset="-78"/>
                      </a:endParaRPr>
                    </a:p>
                  </a:txBody>
                  <a:tcPr marL="66894" marR="66894" marT="0" marB="0" anchor="b">
                    <a:lnL w="12700" cap="flat" cmpd="sng" algn="ctr">
                      <a:solidFill>
                        <a:schemeClr val="tx1"/>
                      </a:solidFill>
                      <a:prstDash val="solid"/>
                      <a:round/>
                      <a:headEnd type="none" w="med" len="med"/>
                      <a:tailEnd type="none" w="med" len="med"/>
                    </a:lnL>
                    <a:solidFill>
                      <a:schemeClr val="accent6">
                        <a:lumMod val="60000"/>
                        <a:lumOff val="40000"/>
                      </a:schemeClr>
                    </a:solidFill>
                  </a:tcPr>
                </a:tc>
                <a:tc rowSpan="2">
                  <a:txBody>
                    <a:bodyPr/>
                    <a:lstStyle/>
                    <a:p>
                      <a:pPr algn="ctr" rtl="0">
                        <a:lnSpc>
                          <a:spcPct val="115000"/>
                        </a:lnSpc>
                        <a:spcAft>
                          <a:spcPts val="0"/>
                        </a:spcAft>
                      </a:pPr>
                      <a:r>
                        <a:rPr lang="en-US" sz="2000" b="1" dirty="0">
                          <a:effectLst/>
                          <a:latin typeface="Simplified Arabic" pitchFamily="18" charset="-78"/>
                          <a:cs typeface="Simplified Arabic" pitchFamily="18" charset="-78"/>
                        </a:rPr>
                        <a:t>xi</a:t>
                      </a:r>
                      <a:r>
                        <a:rPr lang="en-US" sz="2000" b="1" baseline="30000" dirty="0">
                          <a:effectLst/>
                          <a:latin typeface="Simplified Arabic" pitchFamily="18" charset="-78"/>
                          <a:cs typeface="Simplified Arabic" pitchFamily="18" charset="-78"/>
                        </a:rPr>
                        <a:t>2</a:t>
                      </a:r>
                      <a:endParaRPr lang="en-US" sz="1400" b="1" dirty="0">
                        <a:effectLst/>
                        <a:latin typeface="Simplified Arabic" pitchFamily="18" charset="-78"/>
                        <a:ea typeface="Calibri"/>
                        <a:cs typeface="Simplified Arabic" pitchFamily="18" charset="-78"/>
                      </a:endParaRPr>
                    </a:p>
                  </a:txBody>
                  <a:tcPr marL="66894" marR="66894" marT="0" marB="0" anchor="b">
                    <a:solidFill>
                      <a:schemeClr val="accent6">
                        <a:lumMod val="60000"/>
                        <a:lumOff val="40000"/>
                      </a:schemeClr>
                    </a:solidFill>
                  </a:tcPr>
                </a:tc>
                <a:tc rowSpan="2">
                  <a:txBody>
                    <a:bodyPr/>
                    <a:lstStyle/>
                    <a:p>
                      <a:pPr algn="ctr" rtl="0">
                        <a:lnSpc>
                          <a:spcPct val="115000"/>
                        </a:lnSpc>
                        <a:spcAft>
                          <a:spcPts val="0"/>
                        </a:spcAft>
                      </a:pPr>
                      <a:r>
                        <a:rPr lang="en-US" sz="2000" b="1" dirty="0">
                          <a:effectLst/>
                          <a:latin typeface="Simplified Arabic" pitchFamily="18" charset="-78"/>
                          <a:cs typeface="Simplified Arabic" pitchFamily="18" charset="-78"/>
                        </a:rPr>
                        <a:t>fi xi</a:t>
                      </a:r>
                      <a:r>
                        <a:rPr lang="en-US" sz="2000" b="1" baseline="30000" dirty="0">
                          <a:effectLst/>
                          <a:latin typeface="Simplified Arabic" pitchFamily="18" charset="-78"/>
                          <a:cs typeface="Simplified Arabic" pitchFamily="18" charset="-78"/>
                        </a:rPr>
                        <a:t>2</a:t>
                      </a:r>
                      <a:endParaRPr lang="en-US" sz="1400" b="1" dirty="0">
                        <a:effectLst/>
                        <a:latin typeface="Simplified Arabic" pitchFamily="18" charset="-78"/>
                        <a:ea typeface="Calibri"/>
                        <a:cs typeface="Simplified Arabic" pitchFamily="18" charset="-78"/>
                      </a:endParaRPr>
                    </a:p>
                  </a:txBody>
                  <a:tcPr marL="66894" marR="66894" marT="0" marB="0" anchor="b">
                    <a:solidFill>
                      <a:schemeClr val="accent6">
                        <a:lumMod val="60000"/>
                        <a:lumOff val="40000"/>
                      </a:schemeClr>
                    </a:solidFill>
                  </a:tcPr>
                </a:tc>
              </a:tr>
              <a:tr h="273523">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classes</a:t>
                      </a:r>
                      <a:endParaRPr lang="en-US" sz="1400" b="1" dirty="0">
                        <a:effectLst/>
                        <a:latin typeface="Simplified Arabic" pitchFamily="18" charset="-78"/>
                        <a:ea typeface="Calibri"/>
                        <a:cs typeface="Simplified Arabic" pitchFamily="18" charset="-78"/>
                      </a:endParaRPr>
                    </a:p>
                  </a:txBody>
                  <a:tcPr marL="66894" marR="66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fi</a:t>
                      </a:r>
                      <a:endParaRPr lang="en-US" sz="1400" b="1" dirty="0">
                        <a:effectLst/>
                        <a:latin typeface="Simplified Arabic" pitchFamily="18" charset="-78"/>
                        <a:ea typeface="Calibri"/>
                        <a:cs typeface="Simplified Arabic" pitchFamily="18" charset="-78"/>
                      </a:endParaRPr>
                    </a:p>
                  </a:txBody>
                  <a:tcPr marL="66894" marR="66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xi</a:t>
                      </a:r>
                      <a:endParaRPr lang="en-US" sz="1400" b="1" dirty="0">
                        <a:effectLst/>
                        <a:latin typeface="Simplified Arabic" pitchFamily="18" charset="-78"/>
                        <a:ea typeface="Calibri"/>
                        <a:cs typeface="Simplified Arabic" pitchFamily="18" charset="-78"/>
                      </a:endParaRPr>
                    </a:p>
                  </a:txBody>
                  <a:tcPr marL="66894" marR="66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73523">
                <a:tc>
                  <a:txBody>
                    <a:bodyPr/>
                    <a:lstStyle/>
                    <a:p>
                      <a:pPr algn="ctr" rtl="0">
                        <a:lnSpc>
                          <a:spcPct val="115000"/>
                        </a:lnSpc>
                        <a:spcAft>
                          <a:spcPts val="0"/>
                        </a:spcAft>
                      </a:pPr>
                      <a:r>
                        <a:rPr lang="en-US" sz="2000" b="1">
                          <a:effectLst/>
                          <a:latin typeface="Simplified Arabic" pitchFamily="18" charset="-78"/>
                          <a:cs typeface="Simplified Arabic" pitchFamily="18" charset="-78"/>
                        </a:rPr>
                        <a:t>3-5</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5</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4</a:t>
                      </a:r>
                      <a:endParaRPr lang="en-US" sz="1400" b="1">
                        <a:effectLst/>
                        <a:latin typeface="Simplified Arabic" pitchFamily="18" charset="-78"/>
                        <a:ea typeface="Calibri"/>
                        <a:cs typeface="Simplified Arabic" pitchFamily="18" charset="-78"/>
                      </a:endParaRPr>
                    </a:p>
                  </a:txBody>
                  <a:tcPr marL="66894" marR="66894" marT="0" marB="0">
                    <a:lnT w="12700" cap="flat" cmpd="sng" algn="ctr">
                      <a:solidFill>
                        <a:schemeClr val="tx1"/>
                      </a:solidFill>
                      <a:prstDash val="solid"/>
                      <a:round/>
                      <a:headEnd type="none" w="med" len="med"/>
                      <a:tailEnd type="none" w="med" len="med"/>
                    </a:lnT>
                  </a:tcPr>
                </a:tc>
                <a:tc>
                  <a:txBody>
                    <a:bodyPr/>
                    <a:lstStyle/>
                    <a:p>
                      <a:pPr algn="ctr" rtl="0">
                        <a:lnSpc>
                          <a:spcPct val="115000"/>
                        </a:lnSpc>
                        <a:spcAft>
                          <a:spcPts val="0"/>
                        </a:spcAft>
                      </a:pPr>
                      <a:r>
                        <a:rPr lang="en-US" sz="2000" b="1">
                          <a:effectLst/>
                          <a:latin typeface="Simplified Arabic" pitchFamily="18" charset="-78"/>
                          <a:cs typeface="Simplified Arabic" pitchFamily="18" charset="-78"/>
                        </a:rPr>
                        <a:t>20</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16</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80</a:t>
                      </a:r>
                      <a:endParaRPr lang="en-US" sz="1400" b="1">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b="1">
                          <a:effectLst/>
                          <a:latin typeface="Simplified Arabic" pitchFamily="18" charset="-78"/>
                          <a:cs typeface="Simplified Arabic" pitchFamily="18" charset="-78"/>
                        </a:rPr>
                        <a:t>6-8</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12</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7</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84</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49</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588</a:t>
                      </a:r>
                      <a:endParaRPr lang="en-US" sz="1400" b="1">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b="1">
                          <a:effectLst/>
                          <a:latin typeface="Simplified Arabic" pitchFamily="18" charset="-78"/>
                          <a:cs typeface="Simplified Arabic" pitchFamily="18" charset="-78"/>
                        </a:rPr>
                        <a:t>9-11</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22</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10</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220</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100</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2200</a:t>
                      </a:r>
                      <a:endParaRPr lang="en-US" sz="1400" b="1">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b="1">
                          <a:effectLst/>
                          <a:latin typeface="Simplified Arabic" pitchFamily="18" charset="-78"/>
                          <a:cs typeface="Simplified Arabic" pitchFamily="18" charset="-78"/>
                        </a:rPr>
                        <a:t>12-14</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7</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13</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91</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169</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1183</a:t>
                      </a:r>
                      <a:endParaRPr lang="en-US" sz="1400" b="1">
                        <a:effectLst/>
                        <a:latin typeface="Simplified Arabic" pitchFamily="18" charset="-78"/>
                        <a:ea typeface="Calibri"/>
                        <a:cs typeface="Simplified Arabic" pitchFamily="18" charset="-78"/>
                      </a:endParaRPr>
                    </a:p>
                  </a:txBody>
                  <a:tcPr marL="66894" marR="66894" marT="0" marB="0"/>
                </a:tc>
              </a:tr>
              <a:tr h="312555">
                <a:tc>
                  <a:txBody>
                    <a:bodyPr/>
                    <a:lstStyle/>
                    <a:p>
                      <a:pPr algn="ctr" rtl="0">
                        <a:lnSpc>
                          <a:spcPct val="115000"/>
                        </a:lnSpc>
                        <a:spcAft>
                          <a:spcPts val="0"/>
                        </a:spcAft>
                      </a:pPr>
                      <a:r>
                        <a:rPr lang="en-US" sz="2000" b="1">
                          <a:effectLst/>
                          <a:latin typeface="Simplified Arabic" pitchFamily="18" charset="-78"/>
                          <a:cs typeface="Simplified Arabic" pitchFamily="18" charset="-78"/>
                        </a:rPr>
                        <a:t>15-17</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4</a:t>
                      </a:r>
                      <a:endParaRPr lang="en-US" sz="1400" b="1">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b="1">
                          <a:effectLst/>
                          <a:latin typeface="Simplified Arabic" pitchFamily="18" charset="-78"/>
                          <a:cs typeface="Simplified Arabic" pitchFamily="18" charset="-78"/>
                        </a:rPr>
                        <a:t>16</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64</a:t>
                      </a:r>
                      <a:endParaRPr lang="en-US" sz="1400" b="1" dirty="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256</a:t>
                      </a:r>
                      <a:endParaRPr lang="en-US" sz="1400" b="1">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b="1">
                          <a:effectLst/>
                          <a:latin typeface="Simplified Arabic" pitchFamily="18" charset="-78"/>
                          <a:cs typeface="Simplified Arabic" pitchFamily="18" charset="-78"/>
                        </a:rPr>
                        <a:t>1024</a:t>
                      </a:r>
                      <a:endParaRPr lang="en-US" sz="1400" b="1">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 </a:t>
                      </a:r>
                      <a:endParaRPr lang="en-US" sz="1400" b="1" dirty="0">
                        <a:effectLst/>
                        <a:latin typeface="Simplified Arabic" pitchFamily="18" charset="-78"/>
                        <a:ea typeface="Calibri"/>
                        <a:cs typeface="Simplified Arabic" pitchFamily="18" charset="-78"/>
                      </a:endParaRPr>
                    </a:p>
                  </a:txBody>
                  <a:tcPr marL="66894" marR="66894" marT="0" marB="0" anchor="ctr">
                    <a:solidFill>
                      <a:schemeClr val="accent6">
                        <a:lumMod val="60000"/>
                        <a:lumOff val="40000"/>
                      </a:schemeClr>
                    </a:solidFill>
                  </a:tcPr>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 </a:t>
                      </a:r>
                      <a:endParaRPr lang="en-US" sz="1400" b="1" dirty="0">
                        <a:effectLst/>
                        <a:latin typeface="Simplified Arabic" pitchFamily="18" charset="-78"/>
                        <a:ea typeface="Calibri"/>
                        <a:cs typeface="Simplified Arabic" pitchFamily="18" charset="-78"/>
                      </a:endParaRPr>
                    </a:p>
                  </a:txBody>
                  <a:tcPr marL="66894" marR="66894" marT="0" marB="0" anchor="ctr">
                    <a:solidFill>
                      <a:schemeClr val="accent6">
                        <a:lumMod val="60000"/>
                        <a:lumOff val="40000"/>
                      </a:schemeClr>
                    </a:solidFill>
                  </a:tcPr>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 </a:t>
                      </a:r>
                      <a:endParaRPr lang="en-US" sz="1400" b="1"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479</a:t>
                      </a:r>
                      <a:endParaRPr lang="en-US" sz="1400" b="1"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 </a:t>
                      </a:r>
                      <a:endParaRPr lang="en-US" sz="1400" b="1"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b="1" dirty="0">
                          <a:effectLst/>
                          <a:latin typeface="Simplified Arabic" pitchFamily="18" charset="-78"/>
                          <a:cs typeface="Simplified Arabic" pitchFamily="18" charset="-78"/>
                        </a:rPr>
                        <a:t>5075</a:t>
                      </a:r>
                      <a:endParaRPr lang="en-US" sz="1400" b="1"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13378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315416"/>
                <a:ext cx="9144000" cy="7173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a:t>
                </a:r>
                <a:r>
                  <a:rPr lang="en-US" sz="2000" baseline="30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sSup>
                              <m:sSupPr>
                                <m:ctrlPr>
                                  <a:rPr lang="en-US" sz="2000" i="1"/>
                                </m:ctrlPr>
                              </m:sSupPr>
                              <m:e>
                                <m:r>
                                  <m:rPr>
                                    <m:sty m:val="p"/>
                                  </m:rPr>
                                  <a:rPr lang="en-US" sz="2000"/>
                                  <m:t>xi</m:t>
                                </m:r>
                              </m:e>
                              <m:sup>
                                <m:r>
                                  <a:rPr lang="en-US" sz="2000"/>
                                  <m:t>2</m:t>
                                </m:r>
                              </m:sup>
                            </m:sSup>
                            <m:sSup>
                              <m:sSupPr>
                                <m:ctrlPr>
                                  <a:rPr lang="en-US" sz="2000" i="1"/>
                                </m:ctrlPr>
                              </m:sSupPr>
                              <m:e>
                                <m:r>
                                  <a:rPr lang="en-US" sz="2000" i="1"/>
                                  <m:t>−</m:t>
                                </m:r>
                                <m:r>
                                  <a:rPr lang="en-US" sz="2000"/>
                                  <m:t> </m:t>
                                </m:r>
                                <m:f>
                                  <m:fPr>
                                    <m:ctrlPr>
                                      <a:rPr lang="en-US" sz="2000" i="1"/>
                                    </m:ctrlPr>
                                  </m:fPr>
                                  <m:num>
                                    <m:d>
                                      <m:dPr>
                                        <m:ctrlPr>
                                          <a:rPr lang="en-US" sz="2000" i="1"/>
                                        </m:ctrlPr>
                                      </m:dPr>
                                      <m:e>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e>
                                    </m:d>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e>
                              <m:sup>
                                <m:r>
                                  <a:rPr lang="en-US" sz="2000"/>
                                  <m:t>2</m:t>
                                </m:r>
                              </m:sup>
                            </m:sSup>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r>
                      <a:rPr lang="en-US" sz="2000" i="1"/>
                      <m:t>= </m:t>
                    </m:r>
                    <m:sSup>
                      <m:sSupPr>
                        <m:ctrlPr>
                          <a:rPr lang="en-US" sz="2000" i="1"/>
                        </m:ctrlPr>
                      </m:sSupPr>
                      <m:e>
                        <m:f>
                          <m:fPr>
                            <m:ctrlPr>
                              <a:rPr lang="en-US" sz="2000" i="1"/>
                            </m:ctrlPr>
                          </m:fPr>
                          <m:num>
                            <m:r>
                              <a:rPr lang="en-US" sz="2000"/>
                              <m:t>5075</m:t>
                            </m:r>
                            <m:r>
                              <a:rPr lang="en-US" sz="2000"/>
                              <m:t> </m:t>
                            </m:r>
                            <m:r>
                              <a:rPr lang="en-US" sz="2000" i="1"/>
                              <m:t>−</m:t>
                            </m:r>
                            <m:r>
                              <a:rPr lang="en-US" sz="2000"/>
                              <m:t> </m:t>
                            </m:r>
                            <m:f>
                              <m:fPr>
                                <m:ctrlPr>
                                  <a:rPr lang="en-US" sz="2000" i="1"/>
                                </m:ctrlPr>
                              </m:fPr>
                              <m:num>
                                <m:d>
                                  <m:dPr>
                                    <m:ctrlPr>
                                      <a:rPr lang="en-US" sz="2000" i="1"/>
                                    </m:ctrlPr>
                                  </m:dPr>
                                  <m:e>
                                    <m:r>
                                      <a:rPr lang="en-US" sz="2000"/>
                                      <m:t>479</m:t>
                                    </m:r>
                                  </m:e>
                                </m:d>
                              </m:num>
                              <m:den>
                                <m:r>
                                  <a:rPr lang="en-US" sz="2000"/>
                                  <m:t>50</m:t>
                                </m:r>
                              </m:den>
                            </m:f>
                          </m:num>
                          <m:den>
                            <m:r>
                              <a:rPr lang="en-US" sz="2000"/>
                              <m:t>50</m:t>
                            </m:r>
                          </m:den>
                        </m:f>
                      </m:e>
                      <m:sup>
                        <m:r>
                          <a:rPr lang="en-US" sz="2000"/>
                          <m:t>2</m:t>
                        </m:r>
                      </m:sup>
                    </m:sSup>
                  </m:oMath>
                </a14:m>
                <a:r>
                  <a:rPr lang="en-US" sz="2000" dirty="0">
                    <a:latin typeface="Simplified Arabic" pitchFamily="18" charset="-78"/>
                    <a:cs typeface="Simplified Arabic" pitchFamily="18" charset="-78"/>
                  </a:rPr>
                  <a:t>= 9.7236</a:t>
                </a:r>
              </a:p>
              <a:p>
                <a:pPr algn="just" rtl="1"/>
                <a:r>
                  <a:rPr lang="ar-SA" sz="2000" dirty="0">
                    <a:latin typeface="Simplified Arabic" pitchFamily="18" charset="-78"/>
                    <a:cs typeface="Simplified Arabic" pitchFamily="18" charset="-78"/>
                  </a:rPr>
                  <a:t>وبأخذ الجذر التربيعي للصيغة أعلاه أو تطبيق الصيغة الحسابية الخاصة بالانحراف المعياري نحصل على قيمة الانحراف المعياري وكما يلي:-</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 </a:t>
                </a:r>
                <a:r>
                  <a:rPr lang="en-US" sz="2000" dirty="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sSup>
                          <m:sSupPr>
                            <m:ctrlPr>
                              <a:rPr lang="en-US" sz="2000" i="1"/>
                            </m:ctrlPr>
                          </m:sSupPr>
                          <m:e>
                            <m:r>
                              <m:rPr>
                                <m:sty m:val="p"/>
                              </m:rPr>
                              <a:rPr lang="en-US" sz="2000"/>
                              <m:t>S</m:t>
                            </m:r>
                          </m:e>
                          <m:sup>
                            <m:r>
                              <a:rPr lang="en-US" sz="2000"/>
                              <m:t>2</m:t>
                            </m:r>
                          </m:sup>
                        </m:sSup>
                      </m:e>
                    </m:rad>
                  </m:oMath>
                </a14:m>
                <a:r>
                  <a:rPr lang="en-US" sz="2000" dirty="0">
                    <a:latin typeface="Simplified Arabic" pitchFamily="18" charset="-78"/>
                    <a:cs typeface="Simplified Arabic" pitchFamily="18" charset="-78"/>
                  </a:rPr>
                  <a:t> =  </a:t>
                </a:r>
                <a14:m>
                  <m:oMath xmlns:m="http://schemas.openxmlformats.org/officeDocument/2006/math">
                    <m:rad>
                      <m:radPr>
                        <m:degHide m:val="on"/>
                        <m:ctrlPr>
                          <a:rPr lang="en-US" sz="2000" i="1"/>
                        </m:ctrlPr>
                      </m:radPr>
                      <m:deg/>
                      <m:e>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sSup>
                                  <m:sSupPr>
                                    <m:ctrlPr>
                                      <a:rPr lang="en-US" sz="2000" i="1"/>
                                    </m:ctrlPr>
                                  </m:sSupPr>
                                  <m:e>
                                    <m:r>
                                      <m:rPr>
                                        <m:sty m:val="p"/>
                                      </m:rPr>
                                      <a:rPr lang="en-US" sz="2000"/>
                                      <m:t>xi</m:t>
                                    </m:r>
                                  </m:e>
                                  <m:sup>
                                    <m:r>
                                      <a:rPr lang="en-US" sz="2000"/>
                                      <m:t>2</m:t>
                                    </m:r>
                                  </m:sup>
                                </m:sSup>
                                <m:sSup>
                                  <m:sSupPr>
                                    <m:ctrlPr>
                                      <a:rPr lang="en-US" sz="2000" i="1"/>
                                    </m:ctrlPr>
                                  </m:sSupPr>
                                  <m:e>
                                    <m:r>
                                      <a:rPr lang="en-US" sz="2000" i="1"/>
                                      <m:t>−</m:t>
                                    </m:r>
                                    <m:r>
                                      <a:rPr lang="en-US" sz="2000"/>
                                      <m:t> </m:t>
                                    </m:r>
                                    <m:f>
                                      <m:fPr>
                                        <m:ctrlPr>
                                          <a:rPr lang="en-US" sz="2000" i="1"/>
                                        </m:ctrlPr>
                                      </m:fPr>
                                      <m:num>
                                        <m:d>
                                          <m:dPr>
                                            <m:ctrlPr>
                                              <a:rPr lang="en-US" sz="2000" i="1"/>
                                            </m:ctrlPr>
                                          </m:dPr>
                                          <m:e>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e>
                                        </m:d>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e>
                                  <m:sup>
                                    <m:r>
                                      <a:rPr lang="en-US" sz="2000"/>
                                      <m:t>2</m:t>
                                    </m:r>
                                  </m:sup>
                                </m:sSup>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e>
                            </m:nary>
                          </m:den>
                        </m:f>
                      </m:e>
                    </m:rad>
                  </m:oMath>
                </a14:m>
                <a:endParaRPr lang="ar-IQ" sz="2000" dirty="0" smtClean="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r>
                          <a:rPr lang="en-US" sz="2000" i="1"/>
                          <m:t>9</m:t>
                        </m:r>
                        <m:r>
                          <a:rPr lang="en-US" sz="2000" i="1"/>
                          <m:t>.</m:t>
                        </m:r>
                        <m:r>
                          <a:rPr lang="en-US" sz="2000" i="1"/>
                          <m:t>7236</m:t>
                        </m:r>
                      </m:e>
                    </m:rad>
                  </m:oMath>
                </a14:m>
                <a:endParaRPr lang="ar-IQ" sz="2000" dirty="0" smtClean="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3.118</a:t>
                </a:r>
              </a:p>
              <a:p>
                <a:pPr algn="just" rtl="1"/>
                <a:r>
                  <a:rPr lang="ar-SA" sz="2000" dirty="0">
                    <a:latin typeface="Simplified Arabic" pitchFamily="18" charset="-78"/>
                    <a:cs typeface="Simplified Arabic" pitchFamily="18" charset="-78"/>
                  </a:rPr>
                  <a:t> </a:t>
                </a:r>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ctr" rtl="1"/>
                <a:r>
                  <a:rPr lang="en-US" sz="2000" b="1" dirty="0">
                    <a:latin typeface="Simplified Arabic" pitchFamily="18" charset="-78"/>
                    <a:cs typeface="Simplified Arabic" pitchFamily="18" charset="-78"/>
                    <a:sym typeface="Wingdings 2"/>
                  </a:rPr>
                  <a:t></a:t>
                </a:r>
                <a:endParaRPr lang="en-US" sz="2000" b="1"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315416"/>
                <a:ext cx="9144000" cy="7173416"/>
              </a:xfrm>
              <a:prstGeom prst="rect">
                <a:avLst/>
              </a:prstGeom>
              <a:blipFill rotWithShape="1">
                <a:blip r:embed="rId2"/>
                <a:stretch>
                  <a:fillRect l="-1330" r="-532"/>
                </a:stretch>
              </a:blipFill>
            </p:spPr>
            <p:txBody>
              <a:bodyPr/>
              <a:lstStyle/>
              <a:p>
                <a:r>
                  <a:rPr lang="en-US">
                    <a:noFill/>
                  </a:rPr>
                  <a:t> </a:t>
                </a:r>
              </a:p>
            </p:txBody>
          </p:sp>
        </mc:Fallback>
      </mc:AlternateContent>
    </p:spTree>
    <p:extLst>
      <p:ext uri="{BB962C8B-B14F-4D97-AF65-F5344CB8AC3E}">
        <p14:creationId xmlns:p14="http://schemas.microsoft.com/office/powerpoint/2010/main" val="105208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2400" b="1" dirty="0">
                    <a:solidFill>
                      <a:srgbClr val="FF0000"/>
                    </a:solidFill>
                    <a:latin typeface="Simplified Arabic" pitchFamily="18" charset="-78"/>
                    <a:cs typeface="PT Bold Heading" pitchFamily="2" charset="-78"/>
                  </a:rPr>
                  <a:t>« المحاضرة الرابعة »</a:t>
                </a:r>
                <a:endParaRPr lang="en-US" sz="2400" dirty="0">
                  <a:solidFill>
                    <a:srgbClr val="FF0000"/>
                  </a:solidFill>
                  <a:latin typeface="Simplified Arabic" pitchFamily="18" charset="-78"/>
                  <a:cs typeface="PT Bold Heading" pitchFamily="2" charset="-78"/>
                </a:endParaRPr>
              </a:p>
              <a:p>
                <a:pPr lvl="0" algn="just" rtl="1"/>
                <a:r>
                  <a:rPr lang="ar-SA" sz="2000" b="1" dirty="0">
                    <a:latin typeface="Simplified Arabic" pitchFamily="18" charset="-78"/>
                    <a:cs typeface="Simplified Arabic" pitchFamily="18" charset="-78"/>
                  </a:rPr>
                  <a:t>مقاييس التشتت النسبية </a:t>
                </a:r>
                <a:r>
                  <a:rPr lang="en-US" sz="2000" b="1" dirty="0">
                    <a:latin typeface="Simplified Arabic" pitchFamily="18" charset="-78"/>
                    <a:cs typeface="Simplified Arabic" pitchFamily="18" charset="-78"/>
                  </a:rPr>
                  <a:t>Relative Dispersion Measures </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كانت مقاييس التشتت المطلقة التي تم معالجتها سابقاً تقيس درجة تباعد أو اقتراب القيم بوحدات قياس هذه القيم، ولكن في أحيان كثيرة يتطلب مقارنة تشتت مجموعتين من البيانات المختلفة في وحدات قياسها أو مقارنة صفتين متصلتين بنفس المجموعة كالطول والوزن لعدد من طلاب كلية الإدارة والاقتصاد.</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وعلى هذا الأساس لا يجوز استخدام مقاييس التشتت المطلقة وغنما تحتاج إلى مقاييس تشتت أخرى تزيل أثر الاختلاف في وحدات القياس بين المجموعتين أو الصفتين. أي تحويل المقياس المطلق إلى مقياس نسبي، وذلك عن طريق تنسيب مقياس التشتت إلى أحد مقاييس النزعة المركزية والذي </a:t>
                </a:r>
                <a:r>
                  <a:rPr lang="ar-SA" sz="2000" dirty="0" err="1">
                    <a:latin typeface="Simplified Arabic" pitchFamily="18" charset="-78"/>
                    <a:cs typeface="Simplified Arabic" pitchFamily="18" charset="-78"/>
                  </a:rPr>
                  <a:t>تتلائم</a:t>
                </a:r>
                <a:r>
                  <a:rPr lang="ar-SA" sz="2000" dirty="0">
                    <a:latin typeface="Simplified Arabic" pitchFamily="18" charset="-78"/>
                    <a:cs typeface="Simplified Arabic" pitchFamily="18" charset="-78"/>
                  </a:rPr>
                  <a:t> مع مقياس التشتت المستعمل وعلى النحو الآتي:-</a:t>
                </a:r>
                <a:endParaRPr lang="en-US" sz="2000" dirty="0">
                  <a:latin typeface="Simplified Arabic" pitchFamily="18" charset="-78"/>
                  <a:cs typeface="Simplified Arabic" pitchFamily="18" charset="-78"/>
                </a:endParaRPr>
              </a:p>
              <a:p>
                <a:pPr algn="ctr" rtl="1"/>
                <a:r>
                  <a:rPr lang="ar-SA" sz="2000" dirty="0">
                    <a:latin typeface="Simplified Arabic" pitchFamily="18" charset="-78"/>
                    <a:cs typeface="Simplified Arabic" pitchFamily="18" charset="-78"/>
                  </a:rPr>
                  <a:t>مقياس التشتت النسبي = </a:t>
                </a:r>
                <a14:m>
                  <m:oMath xmlns:m="http://schemas.openxmlformats.org/officeDocument/2006/math">
                    <m:f>
                      <m:fPr>
                        <m:ctrlPr>
                          <a:rPr lang="en-US" sz="2000" i="1"/>
                        </m:ctrlPr>
                      </m:fPr>
                      <m:num>
                        <m:r>
                          <a:rPr lang="ar-SA" sz="2000"/>
                          <m:t>مطلق</m:t>
                        </m:r>
                        <m:r>
                          <a:rPr lang="ar-SA" sz="2000"/>
                          <m:t> </m:t>
                        </m:r>
                        <m:r>
                          <a:rPr lang="ar-SA" sz="2000"/>
                          <m:t>تشتت</m:t>
                        </m:r>
                        <m:r>
                          <a:rPr lang="ar-SA" sz="2000"/>
                          <m:t> </m:t>
                        </m:r>
                        <m:r>
                          <a:rPr lang="ar-SA" sz="2000"/>
                          <m:t>مقياس</m:t>
                        </m:r>
                      </m:num>
                      <m:den>
                        <m:r>
                          <a:rPr lang="ar-SA" sz="2000"/>
                          <m:t>مركزية</m:t>
                        </m:r>
                        <m:r>
                          <a:rPr lang="ar-SA" sz="2000"/>
                          <m:t> </m:t>
                        </m:r>
                        <m:r>
                          <a:rPr lang="ar-SA" sz="2000"/>
                          <m:t>نزعة</m:t>
                        </m:r>
                        <m:r>
                          <a:rPr lang="ar-SA" sz="2000"/>
                          <m:t> </m:t>
                        </m:r>
                        <m:r>
                          <a:rPr lang="ar-SA" sz="2000"/>
                          <m:t>مقياس</m:t>
                        </m:r>
                      </m:den>
                    </m:f>
                  </m:oMath>
                </a14:m>
                <a:r>
                  <a:rPr lang="ar-SA" sz="2000" b="1" dirty="0">
                    <a:latin typeface="Simplified Arabic" pitchFamily="18" charset="-78"/>
                    <a:cs typeface="Simplified Arabic" pitchFamily="18" charset="-78"/>
                  </a:rPr>
                  <a:t> × </a:t>
                </a:r>
                <a:r>
                  <a:rPr lang="en-US" sz="2000" dirty="0">
                    <a:latin typeface="Simplified Arabic" pitchFamily="18" charset="-78"/>
                    <a:cs typeface="Simplified Arabic" pitchFamily="18" charset="-78"/>
                  </a:rPr>
                  <a:t>%100</a:t>
                </a:r>
              </a:p>
              <a:p>
                <a:pPr algn="just" rtl="1"/>
                <a:r>
                  <a:rPr lang="ar-SA" sz="2000" b="1" dirty="0">
                    <a:latin typeface="Simplified Arabic" pitchFamily="18" charset="-78"/>
                    <a:cs typeface="Simplified Arabic" pitchFamily="18" charset="-78"/>
                  </a:rPr>
                  <a:t>ومن أهم مقاييس التشتت النسبي</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lvl="0" algn="just" rtl="1"/>
                <a:r>
                  <a:rPr lang="ar-SA" sz="2000" dirty="0">
                    <a:latin typeface="Simplified Arabic" pitchFamily="18" charset="-78"/>
                    <a:cs typeface="Simplified Arabic" pitchFamily="18" charset="-78"/>
                  </a:rPr>
                  <a:t>معامل التشتت المستند إلى المدى.</a:t>
                </a:r>
                <a:endParaRPr lang="en-US" sz="2000" dirty="0">
                  <a:latin typeface="Simplified Arabic" pitchFamily="18" charset="-78"/>
                  <a:cs typeface="Simplified Arabic" pitchFamily="18" charset="-78"/>
                </a:endParaRPr>
              </a:p>
              <a:p>
                <a:pPr lvl="0" algn="just" rtl="1"/>
                <a:r>
                  <a:rPr lang="ar-SA" sz="2000" dirty="0">
                    <a:latin typeface="Simplified Arabic" pitchFamily="18" charset="-78"/>
                    <a:cs typeface="Simplified Arabic" pitchFamily="18" charset="-78"/>
                  </a:rPr>
                  <a:t>معامل التشتت المستند إلى الانحراف المعياري (معامل الاختلاف</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lvl="0" algn="just" rtl="1"/>
                <a:r>
                  <a:rPr lang="ar-SA" sz="2000" b="1" dirty="0">
                    <a:latin typeface="Simplified Arabic" pitchFamily="18" charset="-78"/>
                    <a:cs typeface="Simplified Arabic" pitchFamily="18" charset="-78"/>
                  </a:rPr>
                  <a:t>معامل التشتت المستند إلى المدى:</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أفرض أن </a:t>
                </a:r>
                <a:r>
                  <a:rPr lang="en-US" sz="2000" dirty="0">
                    <a:latin typeface="Simplified Arabic" pitchFamily="18" charset="-78"/>
                    <a:cs typeface="Simplified Arabic" pitchFamily="18" charset="-78"/>
                  </a:rPr>
                  <a:t>X</a:t>
                </a:r>
                <a:r>
                  <a:rPr lang="en-US" sz="2000" baseline="-25000" dirty="0">
                    <a:latin typeface="Simplified Arabic" pitchFamily="18" charset="-78"/>
                    <a:cs typeface="Simplified Arabic" pitchFamily="18" charset="-78"/>
                  </a:rPr>
                  <a:t>1</a:t>
                </a:r>
                <a:r>
                  <a:rPr lang="en-US" sz="2000" dirty="0">
                    <a:latin typeface="Simplified Arabic" pitchFamily="18" charset="-78"/>
                    <a:cs typeface="Simplified Arabic" pitchFamily="18" charset="-78"/>
                  </a:rPr>
                  <a:t>, X</a:t>
                </a:r>
                <a:r>
                  <a:rPr lang="en-US" sz="2000" baseline="-25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r>
                  <a:rPr lang="en-US" sz="2000" dirty="0" err="1">
                    <a:latin typeface="Simplified Arabic" pitchFamily="18" charset="-78"/>
                    <a:cs typeface="Simplified Arabic" pitchFamily="18" charset="-78"/>
                  </a:rPr>
                  <a:t>X</a:t>
                </a:r>
                <a:r>
                  <a:rPr lang="en-US" sz="2000" baseline="-25000" dirty="0" err="1">
                    <a:latin typeface="Simplified Arabic" pitchFamily="18" charset="-78"/>
                    <a:cs typeface="Simplified Arabic" pitchFamily="18" charset="-78"/>
                  </a:rPr>
                  <a:t>n</a:t>
                </a:r>
                <a:r>
                  <a:rPr lang="ar-SA" sz="2000" dirty="0">
                    <a:latin typeface="Simplified Arabic" pitchFamily="18" charset="-78"/>
                    <a:cs typeface="Simplified Arabic" pitchFamily="18" charset="-78"/>
                  </a:rPr>
                  <a:t> تمثل قياسات مفردات عينة قوامها </a:t>
                </a:r>
                <a:r>
                  <a:rPr lang="en-US" sz="2000" dirty="0">
                    <a:latin typeface="Simplified Arabic" pitchFamily="18" charset="-78"/>
                    <a:cs typeface="Simplified Arabic" pitchFamily="18" charset="-78"/>
                  </a:rPr>
                  <a:t>n</a:t>
                </a:r>
                <a:r>
                  <a:rPr lang="ar-SA" sz="2000" dirty="0">
                    <a:latin typeface="Simplified Arabic" pitchFamily="18" charset="-78"/>
                    <a:cs typeface="Simplified Arabic" pitchFamily="18" charset="-78"/>
                  </a:rPr>
                  <a:t> ، وأن </a:t>
                </a:r>
                <a:r>
                  <a:rPr lang="en-US" sz="2000" dirty="0">
                    <a:latin typeface="Simplified Arabic" pitchFamily="18" charset="-78"/>
                    <a:cs typeface="Simplified Arabic" pitchFamily="18" charset="-78"/>
                  </a:rPr>
                  <a:t>X</a:t>
                </a:r>
                <a:r>
                  <a:rPr lang="en-US" sz="2000" baseline="-25000" dirty="0">
                    <a:latin typeface="Simplified Arabic" pitchFamily="18" charset="-78"/>
                    <a:cs typeface="Simplified Arabic" pitchFamily="18" charset="-78"/>
                  </a:rPr>
                  <a:t>L</a:t>
                </a:r>
                <a:r>
                  <a:rPr lang="ar-SA" sz="2000" dirty="0">
                    <a:latin typeface="Simplified Arabic" pitchFamily="18" charset="-78"/>
                    <a:cs typeface="Simplified Arabic" pitchFamily="18" charset="-78"/>
                  </a:rPr>
                  <a:t> تمثل أكبر قيمة في هذه المجموعة، وأن </a:t>
                </a:r>
                <a:r>
                  <a:rPr lang="en-US" sz="2000" dirty="0">
                    <a:latin typeface="Simplified Arabic" pitchFamily="18" charset="-78"/>
                    <a:cs typeface="Simplified Arabic" pitchFamily="18" charset="-78"/>
                  </a:rPr>
                  <a:t>X</a:t>
                </a:r>
                <a:r>
                  <a:rPr lang="en-US" sz="2000" baseline="-25000" dirty="0">
                    <a:latin typeface="Simplified Arabic" pitchFamily="18" charset="-78"/>
                    <a:cs typeface="Simplified Arabic" pitchFamily="18" charset="-78"/>
                  </a:rPr>
                  <a:t>S</a:t>
                </a:r>
                <a:r>
                  <a:rPr lang="ar-SA" sz="2000" dirty="0">
                    <a:latin typeface="Simplified Arabic" pitchFamily="18" charset="-78"/>
                    <a:cs typeface="Simplified Arabic" pitchFamily="18" charset="-78"/>
                  </a:rPr>
                  <a:t> تمثل أصغر قيمة فيها. فإن معامل التشتت المستند إلى المدى </a:t>
                </a:r>
                <a:r>
                  <a:rPr lang="en-US" sz="2000" dirty="0">
                    <a:latin typeface="Simplified Arabic" pitchFamily="18" charset="-78"/>
                    <a:cs typeface="Simplified Arabic" pitchFamily="18" charset="-78"/>
                  </a:rPr>
                  <a:t>C.D</a:t>
                </a:r>
                <a:r>
                  <a:rPr lang="ar-SA" sz="2000" dirty="0">
                    <a:latin typeface="Simplified Arabic" pitchFamily="18" charset="-78"/>
                    <a:cs typeface="Simplified Arabic" pitchFamily="18" charset="-78"/>
                  </a:rPr>
                  <a:t> يساوي</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C.D </a:t>
                </a:r>
                <a:r>
                  <a:rPr lang="en-US" sz="2000" dirty="0">
                    <a:latin typeface="Simplified Arabic" pitchFamily="18" charset="-78"/>
                    <a:cs typeface="Simplified Arabic" pitchFamily="18" charset="-78"/>
                  </a:rPr>
                  <a:t>(R) = </a:t>
                </a:r>
                <a14:m>
                  <m:oMath xmlns:m="http://schemas.openxmlformats.org/officeDocument/2006/math">
                    <m:f>
                      <m:fPr>
                        <m:ctrlPr>
                          <a:rPr lang="en-US" sz="2000" i="1"/>
                        </m:ctrlPr>
                      </m:fPr>
                      <m:num>
                        <m:sSub>
                          <m:sSubPr>
                            <m:ctrlPr>
                              <a:rPr lang="en-US" sz="2000" i="1"/>
                            </m:ctrlPr>
                          </m:sSubPr>
                          <m:e>
                            <m:r>
                              <m:rPr>
                                <m:sty m:val="p"/>
                              </m:rPr>
                              <a:rPr lang="en-US" sz="2000"/>
                              <m:t>X</m:t>
                            </m:r>
                          </m:e>
                          <m:sub>
                            <m:r>
                              <m:rPr>
                                <m:sty m:val="p"/>
                              </m:rPr>
                              <a:rPr lang="en-US" sz="2000"/>
                              <m:t>L</m:t>
                            </m:r>
                          </m:sub>
                        </m:sSub>
                        <m:r>
                          <a:rPr lang="en-US" sz="2000" i="1"/>
                          <m:t>−</m:t>
                        </m:r>
                        <m:sSub>
                          <m:sSubPr>
                            <m:ctrlPr>
                              <a:rPr lang="en-US" sz="2000" i="1"/>
                            </m:ctrlPr>
                          </m:sSubPr>
                          <m:e>
                            <m:r>
                              <m:rPr>
                                <m:sty m:val="p"/>
                              </m:rPr>
                              <a:rPr lang="en-US" sz="2000"/>
                              <m:t>X</m:t>
                            </m:r>
                          </m:e>
                          <m:sub>
                            <m:r>
                              <m:rPr>
                                <m:sty m:val="p"/>
                              </m:rPr>
                              <a:rPr lang="en-US" sz="2000"/>
                              <m:t>S</m:t>
                            </m:r>
                          </m:sub>
                        </m:sSub>
                      </m:num>
                      <m:den>
                        <m:sSub>
                          <m:sSubPr>
                            <m:ctrlPr>
                              <a:rPr lang="en-US" sz="2000" i="1"/>
                            </m:ctrlPr>
                          </m:sSubPr>
                          <m:e>
                            <m:r>
                              <m:rPr>
                                <m:sty m:val="p"/>
                              </m:rPr>
                              <a:rPr lang="en-US" sz="2000"/>
                              <m:t>X</m:t>
                            </m:r>
                          </m:e>
                          <m:sub>
                            <m:r>
                              <m:rPr>
                                <m:sty m:val="p"/>
                              </m:rPr>
                              <a:rPr lang="en-US" sz="2000"/>
                              <m:t>L</m:t>
                            </m:r>
                          </m:sub>
                        </m:sSub>
                        <m:r>
                          <a:rPr lang="en-US" sz="2000" i="1"/>
                          <m:t>−</m:t>
                        </m:r>
                        <m:sSub>
                          <m:sSubPr>
                            <m:ctrlPr>
                              <a:rPr lang="en-US" sz="2000" i="1"/>
                            </m:ctrlPr>
                          </m:sSubPr>
                          <m:e>
                            <m:r>
                              <m:rPr>
                                <m:sty m:val="p"/>
                              </m:rPr>
                              <a:rPr lang="en-US" sz="2000"/>
                              <m:t>X</m:t>
                            </m:r>
                          </m:e>
                          <m:sub>
                            <m:r>
                              <m:rPr>
                                <m:sty m:val="p"/>
                              </m:rPr>
                              <a:rPr lang="en-US" sz="2000"/>
                              <m:t>S</m:t>
                            </m:r>
                          </m:sub>
                        </m:sSub>
                      </m:den>
                    </m:f>
                    <m:r>
                      <a:rPr lang="en-US" sz="2000" i="1"/>
                      <m:t>= </m:t>
                    </m:r>
                    <m:f>
                      <m:fPr>
                        <m:ctrlPr>
                          <a:rPr lang="en-US" sz="2000" i="1"/>
                        </m:ctrlPr>
                      </m:fPr>
                      <m:num>
                        <m:r>
                          <m:rPr>
                            <m:sty m:val="p"/>
                          </m:rPr>
                          <a:rPr lang="en-US" sz="2000"/>
                          <m:t>R</m:t>
                        </m:r>
                      </m:num>
                      <m:den>
                        <m:sSub>
                          <m:sSubPr>
                            <m:ctrlPr>
                              <a:rPr lang="en-US" sz="2000" i="1"/>
                            </m:ctrlPr>
                          </m:sSubPr>
                          <m:e>
                            <m:r>
                              <m:rPr>
                                <m:sty m:val="p"/>
                              </m:rPr>
                              <a:rPr lang="en-US" sz="2000"/>
                              <m:t>X</m:t>
                            </m:r>
                          </m:e>
                          <m:sub>
                            <m:r>
                              <m:rPr>
                                <m:sty m:val="p"/>
                              </m:rPr>
                              <a:rPr lang="en-US" sz="2000"/>
                              <m:t>L</m:t>
                            </m:r>
                          </m:sub>
                        </m:sSub>
                        <m:r>
                          <a:rPr lang="en-US" sz="2000"/>
                          <m:t>+</m:t>
                        </m:r>
                        <m:sSub>
                          <m:sSubPr>
                            <m:ctrlPr>
                              <a:rPr lang="en-US" sz="2000" i="1"/>
                            </m:ctrlPr>
                          </m:sSubPr>
                          <m:e>
                            <m:r>
                              <m:rPr>
                                <m:sty m:val="p"/>
                              </m:rPr>
                              <a:rPr lang="en-US" sz="2000"/>
                              <m:t>X</m:t>
                            </m:r>
                          </m:e>
                          <m:sub>
                            <m:r>
                              <m:rPr>
                                <m:sty m:val="p"/>
                              </m:rPr>
                              <a:rPr lang="en-US" sz="2000"/>
                              <m:t>S</m:t>
                            </m:r>
                          </m:sub>
                        </m:sSub>
                      </m:den>
                    </m:f>
                  </m:oMath>
                </a14:m>
                <a:r>
                  <a:rPr lang="en-US" sz="2000" dirty="0">
                    <a:latin typeface="Simplified Arabic" pitchFamily="18" charset="-78"/>
                    <a:cs typeface="Simplified Arabic" pitchFamily="18" charset="-78"/>
                  </a:rPr>
                  <a:t> . 100          ….. (14</a:t>
                </a:r>
                <a:r>
                  <a:rPr lang="en-US"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lvl="0" algn="just" rtl="1"/>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1396" r="-532"/>
                </a:stretch>
              </a:blipFill>
            </p:spPr>
            <p:txBody>
              <a:bodyPr/>
              <a:lstStyle/>
              <a:p>
                <a:r>
                  <a:rPr lang="en-US">
                    <a:noFill/>
                  </a:rPr>
                  <a:t> </a:t>
                </a:r>
              </a:p>
            </p:txBody>
          </p:sp>
        </mc:Fallback>
      </mc:AlternateContent>
    </p:spTree>
    <p:extLst>
      <p:ext uri="{BB962C8B-B14F-4D97-AF65-F5344CB8AC3E}">
        <p14:creationId xmlns:p14="http://schemas.microsoft.com/office/powerpoint/2010/main" val="386093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dirty="0">
                <a:latin typeface="Simplified Arabic" pitchFamily="18" charset="-78"/>
                <a:cs typeface="Simplified Arabic" pitchFamily="18" charset="-78"/>
              </a:rPr>
              <a:t>حيث </a:t>
            </a:r>
            <a:r>
              <a:rPr lang="en-US" sz="2000" dirty="0">
                <a:latin typeface="Simplified Arabic" pitchFamily="18" charset="-78"/>
                <a:cs typeface="Simplified Arabic" pitchFamily="18" charset="-78"/>
              </a:rPr>
              <a:t>R</a:t>
            </a:r>
            <a:r>
              <a:rPr lang="ar-SA" sz="2000" dirty="0">
                <a:latin typeface="Simplified Arabic" pitchFamily="18" charset="-78"/>
                <a:cs typeface="Simplified Arabic" pitchFamily="18" charset="-78"/>
              </a:rPr>
              <a:t> تمثل المدى لهذه المجموعة.</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وحيث أن </a:t>
            </a:r>
            <a:r>
              <a:rPr lang="en-US" sz="2000" dirty="0">
                <a:latin typeface="Simplified Arabic" pitchFamily="18" charset="-78"/>
                <a:cs typeface="Simplified Arabic" pitchFamily="18" charset="-78"/>
              </a:rPr>
              <a:t>R</a:t>
            </a:r>
            <a:r>
              <a:rPr lang="ar-SA" sz="2000" dirty="0">
                <a:latin typeface="Simplified Arabic" pitchFamily="18" charset="-78"/>
                <a:cs typeface="Simplified Arabic" pitchFamily="18" charset="-78"/>
              </a:rPr>
              <a:t> لا يعول عليه كثيراً؛ بسبب حساسيته كونه يعتمد على قيمتين متطرفتين فقط ، لهذا فإن معامل التشتت المدوي هو الآخر لا يعول عليه كثيراً.</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مثال:-</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قارن بين درجة تجانس قيم المجموعتين التاليتين:-</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المجموعة الأولى</a:t>
            </a:r>
            <a:r>
              <a:rPr lang="ar-SA"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2, 5, 7, 11, 9, 12, 8, 6, 20, 13, 4, 5</a:t>
            </a:r>
          </a:p>
          <a:p>
            <a:pPr algn="just" rtl="1"/>
            <a:r>
              <a:rPr lang="ar-SA" sz="2000" b="1" dirty="0">
                <a:latin typeface="Simplified Arabic" pitchFamily="18" charset="-78"/>
                <a:cs typeface="Simplified Arabic" pitchFamily="18" charset="-78"/>
              </a:rPr>
              <a:t>المجموعة الثانية</a:t>
            </a:r>
            <a:r>
              <a:rPr lang="ar-SA" sz="2000" dirty="0">
                <a:latin typeface="Simplified Arabic" pitchFamily="18" charset="-78"/>
                <a:cs typeface="Simplified Arabic" pitchFamily="18" charset="-78"/>
              </a:rPr>
              <a:t>: </a:t>
            </a:r>
            <a:r>
              <a:rPr lang="en-US" sz="2000" dirty="0">
                <a:latin typeface="Simplified Arabic" pitchFamily="18" charset="-78"/>
                <a:cs typeface="Simplified Arabic" pitchFamily="18" charset="-78"/>
              </a:rPr>
              <a:t>6, 8, 12, 4, 7, 3, 7, 9, 11, 12, 8, </a:t>
            </a:r>
            <a:r>
              <a:rPr lang="en-US" sz="2000" dirty="0" smtClean="0">
                <a:latin typeface="Simplified Arabic" pitchFamily="18" charset="-78"/>
                <a:cs typeface="Simplified Arabic" pitchFamily="18" charset="-78"/>
              </a:rPr>
              <a:t>5</a:t>
            </a:r>
            <a:endParaRPr lang="ar-IQ" sz="2000" dirty="0" smtClean="0">
              <a:latin typeface="Simplified Arabic" pitchFamily="18" charset="-78"/>
              <a:cs typeface="Simplified Arabic" pitchFamily="18" charset="-78"/>
            </a:endParaRPr>
          </a:p>
          <a:p>
            <a:pPr rtl="1"/>
            <a:endParaRPr lang="ar-IQ" sz="2000" dirty="0" smtClean="0"/>
          </a:p>
          <a:p>
            <a:pPr rtl="1"/>
            <a:endParaRPr lang="ar-IQ" sz="2000" dirty="0"/>
          </a:p>
          <a:p>
            <a:pPr rtl="1"/>
            <a:endParaRPr lang="ar-IQ" sz="2000" dirty="0" smtClean="0"/>
          </a:p>
          <a:p>
            <a:pPr rtl="1"/>
            <a:endParaRPr lang="ar-IQ" sz="2000" dirty="0"/>
          </a:p>
          <a:p>
            <a:pPr rtl="1"/>
            <a:endParaRPr lang="ar-IQ" sz="2000" dirty="0" smtClean="0"/>
          </a:p>
          <a:p>
            <a:pPr rtl="1"/>
            <a:endParaRPr lang="ar-IQ" sz="2000" dirty="0"/>
          </a:p>
          <a:p>
            <a:pPr rtl="1"/>
            <a:endParaRPr lang="ar-IQ" sz="2000" dirty="0" smtClean="0"/>
          </a:p>
          <a:p>
            <a:pPr rtl="1"/>
            <a:endParaRPr lang="ar-IQ" sz="2000" dirty="0"/>
          </a:p>
          <a:p>
            <a:pPr algn="just" rtl="1"/>
            <a:r>
              <a:rPr lang="ar-IQ" sz="2000" dirty="0" smtClean="0">
                <a:latin typeface="Simplified Arabic" pitchFamily="18" charset="-78"/>
                <a:cs typeface="Simplified Arabic" pitchFamily="18" charset="-78"/>
              </a:rPr>
              <a:t>إن </a:t>
            </a:r>
            <a:r>
              <a:rPr lang="ar-IQ" sz="2000" dirty="0">
                <a:latin typeface="Simplified Arabic" pitchFamily="18" charset="-78"/>
                <a:cs typeface="Simplified Arabic" pitchFamily="18" charset="-78"/>
              </a:rPr>
              <a:t>قيم المجموعة الثانية أكثر تجانساً من قيم المجموعة الأولى.</a:t>
            </a:r>
            <a:endParaRPr lang="en-US" sz="2000" dirty="0">
              <a:latin typeface="Simplified Arabic" pitchFamily="18" charset="-78"/>
              <a:cs typeface="Simplified Arabic" pitchFamily="18" charset="-78"/>
            </a:endParaRPr>
          </a:p>
          <a:p>
            <a:pPr rtl="1"/>
            <a:r>
              <a:rPr lang="ar-IQ" sz="2000" dirty="0"/>
              <a:t> </a:t>
            </a:r>
            <a:endParaRPr lang="en-US" sz="2000" dirty="0"/>
          </a:p>
          <a:p>
            <a:pPr algn="ctr" rtl="1"/>
            <a:r>
              <a:rPr lang="en-US" sz="2000" b="1" dirty="0">
                <a:sym typeface="Wingdings 2"/>
              </a:rPr>
              <a:t></a:t>
            </a:r>
            <a:endParaRPr lang="en-US" sz="2000" b="1" dirty="0"/>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p:txBody>
      </p:sp>
      <mc:AlternateContent xmlns:mc="http://schemas.openxmlformats.org/markup-compatibility/2006">
        <mc:Choice xmlns:a14="http://schemas.microsoft.com/office/drawing/2010/main" Requires="a14">
          <p:graphicFrame>
            <p:nvGraphicFramePr>
              <p:cNvPr id="7" name="جدول 6"/>
              <p:cNvGraphicFramePr>
                <a:graphicFrameLocks noGrp="1"/>
              </p:cNvGraphicFramePr>
              <p:nvPr>
                <p:extLst>
                  <p:ext uri="{D42A27DB-BD31-4B8C-83A1-F6EECF244321}">
                    <p14:modId xmlns:p14="http://schemas.microsoft.com/office/powerpoint/2010/main" val="139106522"/>
                  </p:ext>
                </p:extLst>
              </p:nvPr>
            </p:nvGraphicFramePr>
            <p:xfrm>
              <a:off x="1619672" y="2767425"/>
              <a:ext cx="5411470" cy="1323149"/>
            </p:xfrm>
            <a:graphic>
              <a:graphicData uri="http://schemas.openxmlformats.org/drawingml/2006/table">
                <a:tbl>
                  <a:tblPr firstRow="1" firstCol="1" bandRow="1">
                    <a:tableStyleId>{2D5ABB26-0587-4C30-8999-92F81FD0307C}</a:tableStyleId>
                  </a:tblPr>
                  <a:tblGrid>
                    <a:gridCol w="2705735"/>
                    <a:gridCol w="2705735"/>
                  </a:tblGrid>
                  <a:tr h="399922">
                    <a:tc>
                      <a:txBody>
                        <a:bodyPr/>
                        <a:lstStyle/>
                        <a:p>
                          <a:pPr algn="ctr" rtl="0">
                            <a:lnSpc>
                              <a:spcPct val="150000"/>
                            </a:lnSpc>
                            <a:spcAft>
                              <a:spcPts val="0"/>
                            </a:spcAft>
                          </a:pPr>
                          <a:r>
                            <a:rPr lang="en-US" sz="1600" dirty="0">
                              <a:effectLst/>
                            </a:rPr>
                            <a:t>R</a:t>
                          </a:r>
                          <a:r>
                            <a:rPr lang="en-US" sz="1600" baseline="-25000" dirty="0">
                              <a:effectLst/>
                            </a:rPr>
                            <a:t>2</a:t>
                          </a:r>
                          <a:r>
                            <a:rPr lang="en-US" sz="1600" dirty="0">
                              <a:effectLst/>
                            </a:rPr>
                            <a:t> = 12 – 3 = 9</a:t>
                          </a:r>
                          <a:endParaRPr lang="en-US" sz="1100" dirty="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rPr>
                            <a:t>R</a:t>
                          </a:r>
                          <a:r>
                            <a:rPr lang="en-US" sz="1600" baseline="-25000">
                              <a:effectLst/>
                            </a:rPr>
                            <a:t>1</a:t>
                          </a:r>
                          <a:r>
                            <a:rPr lang="en-US" sz="1600">
                              <a:effectLst/>
                            </a:rPr>
                            <a:t> = 20 – 2 = 18</a:t>
                          </a:r>
                          <a:endParaRPr lang="en-US" sz="1100">
                            <a:effectLst/>
                            <a:latin typeface="Calibri"/>
                            <a:ea typeface="Calibri"/>
                            <a:cs typeface="Arial"/>
                          </a:endParaRPr>
                        </a:p>
                      </a:txBody>
                      <a:tcPr marL="68580" marR="68580" marT="0" marB="0" anchor="ctr"/>
                    </a:tc>
                  </a:tr>
                  <a:tr h="0">
                    <a:tc>
                      <a:txBody>
                        <a:bodyPr/>
                        <a:lstStyle/>
                        <a:p>
                          <a:pPr algn="ctr" rtl="0">
                            <a:lnSpc>
                              <a:spcPct val="150000"/>
                            </a:lnSpc>
                            <a:spcAft>
                              <a:spcPts val="0"/>
                            </a:spcAft>
                          </a:pPr>
                          <a:r>
                            <a:rPr lang="en-US" sz="1600">
                              <a:effectLst/>
                            </a:rPr>
                            <a:t>CD (R</a:t>
                          </a:r>
                          <a:r>
                            <a:rPr lang="en-US" sz="1600" baseline="-25000">
                              <a:effectLst/>
                            </a:rPr>
                            <a:t>2</a:t>
                          </a:r>
                          <a:r>
                            <a:rPr lang="en-US" sz="1600">
                              <a:effectLst/>
                            </a:rPr>
                            <a:t>) = </a:t>
                          </a:r>
                          <a14:m>
                            <m:oMath xmlns:m="http://schemas.openxmlformats.org/officeDocument/2006/math">
                              <m:f>
                                <m:fPr>
                                  <m:ctrlPr>
                                    <a:rPr lang="en-US" sz="2000">
                                      <a:effectLst/>
                                    </a:rPr>
                                  </m:ctrlPr>
                                </m:fPr>
                                <m:num>
                                  <m:r>
                                    <a:rPr lang="en-US" sz="2000">
                                      <a:effectLst/>
                                    </a:rPr>
                                    <m:t>9</m:t>
                                  </m:r>
                                </m:num>
                                <m:den>
                                  <m:r>
                                    <a:rPr lang="en-US" sz="2000">
                                      <a:effectLst/>
                                    </a:rPr>
                                    <m:t>15</m:t>
                                  </m:r>
                                </m:den>
                              </m:f>
                            </m:oMath>
                          </a14:m>
                          <a:r>
                            <a:rPr lang="en-US" sz="1600">
                              <a:effectLst/>
                            </a:rPr>
                            <a:t> . 100</a:t>
                          </a:r>
                          <a:endParaRPr lang="en-US" sz="11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dirty="0">
                              <a:effectLst/>
                            </a:rPr>
                            <a:t>CD (R</a:t>
                          </a:r>
                          <a:r>
                            <a:rPr lang="en-US" sz="1600" baseline="-25000" dirty="0">
                              <a:effectLst/>
                            </a:rPr>
                            <a:t>1</a:t>
                          </a:r>
                          <a:r>
                            <a:rPr lang="en-US" sz="1600" dirty="0">
                              <a:effectLst/>
                            </a:rPr>
                            <a:t>) = </a:t>
                          </a:r>
                          <a14:m>
                            <m:oMath xmlns:m="http://schemas.openxmlformats.org/officeDocument/2006/math">
                              <m:f>
                                <m:fPr>
                                  <m:ctrlPr>
                                    <a:rPr lang="en-US" sz="2000">
                                      <a:effectLst/>
                                    </a:rPr>
                                  </m:ctrlPr>
                                </m:fPr>
                                <m:num>
                                  <m:r>
                                    <a:rPr lang="en-US" sz="2000">
                                      <a:effectLst/>
                                    </a:rPr>
                                    <m:t>18</m:t>
                                  </m:r>
                                </m:num>
                                <m:den>
                                  <m:r>
                                    <a:rPr lang="en-US" sz="2000">
                                      <a:effectLst/>
                                    </a:rPr>
                                    <m:t>22</m:t>
                                  </m:r>
                                </m:den>
                              </m:f>
                            </m:oMath>
                          </a14:m>
                          <a:r>
                            <a:rPr lang="en-US" sz="1600" dirty="0">
                              <a:effectLst/>
                            </a:rPr>
                            <a:t> . 100</a:t>
                          </a:r>
                          <a:endParaRPr lang="en-US" sz="1100" dirty="0">
                            <a:effectLst/>
                            <a:latin typeface="Calibri"/>
                            <a:ea typeface="Calibri"/>
                            <a:cs typeface="Arial"/>
                          </a:endParaRPr>
                        </a:p>
                      </a:txBody>
                      <a:tcPr marL="68580" marR="68580" marT="0" marB="0" anchor="ctr"/>
                    </a:tc>
                  </a:tr>
                  <a:tr h="0">
                    <a:tc>
                      <a:txBody>
                        <a:bodyPr/>
                        <a:lstStyle/>
                        <a:p>
                          <a:pPr marL="1170305" algn="l" rtl="0">
                            <a:lnSpc>
                              <a:spcPct val="150000"/>
                            </a:lnSpc>
                            <a:spcAft>
                              <a:spcPts val="0"/>
                            </a:spcAft>
                          </a:pPr>
                          <a:r>
                            <a:rPr lang="en-US" sz="1600">
                              <a:effectLst/>
                            </a:rPr>
                            <a:t>= 60%</a:t>
                          </a:r>
                          <a:endParaRPr lang="en-US" sz="1100">
                            <a:effectLst/>
                            <a:latin typeface="Calibri"/>
                            <a:ea typeface="Calibri"/>
                            <a:cs typeface="Arial"/>
                          </a:endParaRPr>
                        </a:p>
                      </a:txBody>
                      <a:tcPr marL="68580" marR="68580" marT="0" marB="0" anchor="ctr"/>
                    </a:tc>
                    <a:tc>
                      <a:txBody>
                        <a:bodyPr/>
                        <a:lstStyle/>
                        <a:p>
                          <a:pPr marL="1165225" algn="l" rtl="0">
                            <a:lnSpc>
                              <a:spcPct val="150000"/>
                            </a:lnSpc>
                            <a:spcAft>
                              <a:spcPts val="0"/>
                            </a:spcAft>
                          </a:pPr>
                          <a:r>
                            <a:rPr lang="en-US" sz="1600" dirty="0">
                              <a:effectLst/>
                            </a:rPr>
                            <a:t>= 81.82%</a:t>
                          </a:r>
                          <a:endParaRPr lang="en-US" sz="1100" dirty="0">
                            <a:effectLst/>
                            <a:latin typeface="Calibri"/>
                            <a:ea typeface="Calibri"/>
                            <a:cs typeface="Arial"/>
                          </a:endParaRPr>
                        </a:p>
                      </a:txBody>
                      <a:tcPr marL="68580" marR="68580" marT="0" marB="0" anchor="ctr"/>
                    </a:tc>
                  </a:tr>
                </a:tbl>
              </a:graphicData>
            </a:graphic>
          </p:graphicFrame>
        </mc:Choice>
        <mc:Fallback>
          <p:graphicFrame>
            <p:nvGraphicFramePr>
              <p:cNvPr id="7" name="جدول 6"/>
              <p:cNvGraphicFramePr>
                <a:graphicFrameLocks noGrp="1"/>
              </p:cNvGraphicFramePr>
              <p:nvPr>
                <p:extLst>
                  <p:ext uri="{D42A27DB-BD31-4B8C-83A1-F6EECF244321}">
                    <p14:modId xmlns:p14="http://schemas.microsoft.com/office/powerpoint/2010/main" val="139106522"/>
                  </p:ext>
                </p:extLst>
              </p:nvPr>
            </p:nvGraphicFramePr>
            <p:xfrm>
              <a:off x="1619672" y="2767425"/>
              <a:ext cx="5411470" cy="1323149"/>
            </p:xfrm>
            <a:graphic>
              <a:graphicData uri="http://schemas.openxmlformats.org/drawingml/2006/table">
                <a:tbl>
                  <a:tblPr firstRow="1" firstCol="1" bandRow="1">
                    <a:tableStyleId>{2D5ABB26-0587-4C30-8999-92F81FD0307C}</a:tableStyleId>
                  </a:tblPr>
                  <a:tblGrid>
                    <a:gridCol w="2705735"/>
                    <a:gridCol w="2705735"/>
                  </a:tblGrid>
                  <a:tr h="399922">
                    <a:tc>
                      <a:txBody>
                        <a:bodyPr/>
                        <a:lstStyle/>
                        <a:p>
                          <a:pPr algn="ctr" rtl="0">
                            <a:lnSpc>
                              <a:spcPct val="150000"/>
                            </a:lnSpc>
                            <a:spcAft>
                              <a:spcPts val="0"/>
                            </a:spcAft>
                          </a:pPr>
                          <a:r>
                            <a:rPr lang="en-US" sz="1600" dirty="0">
                              <a:effectLst/>
                            </a:rPr>
                            <a:t>R</a:t>
                          </a:r>
                          <a:r>
                            <a:rPr lang="en-US" sz="1600" baseline="-25000" dirty="0">
                              <a:effectLst/>
                            </a:rPr>
                            <a:t>2</a:t>
                          </a:r>
                          <a:r>
                            <a:rPr lang="en-US" sz="1600" dirty="0">
                              <a:effectLst/>
                            </a:rPr>
                            <a:t> = 12 – 3 = 9</a:t>
                          </a:r>
                          <a:endParaRPr lang="en-US" sz="1100" dirty="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rPr>
                            <a:t>R</a:t>
                          </a:r>
                          <a:r>
                            <a:rPr lang="en-US" sz="1600" baseline="-25000">
                              <a:effectLst/>
                            </a:rPr>
                            <a:t>1</a:t>
                          </a:r>
                          <a:r>
                            <a:rPr lang="en-US" sz="1600">
                              <a:effectLst/>
                            </a:rPr>
                            <a:t> = 20 – 2 = 18</a:t>
                          </a:r>
                          <a:endParaRPr lang="en-US" sz="1100">
                            <a:effectLst/>
                            <a:latin typeface="Calibri"/>
                            <a:ea typeface="Calibri"/>
                            <a:cs typeface="Arial"/>
                          </a:endParaRPr>
                        </a:p>
                      </a:txBody>
                      <a:tcPr marL="68580" marR="68580" marT="0" marB="0" anchor="ctr"/>
                    </a:tc>
                  </a:tr>
                  <a:tr h="595313">
                    <a:tc>
                      <a:txBody>
                        <a:bodyPr/>
                        <a:lstStyle/>
                        <a:p>
                          <a:endParaRPr lang="en-US"/>
                        </a:p>
                      </a:txBody>
                      <a:tcPr marL="68580" marR="68580" marT="0" marB="0" anchor="ctr">
                        <a:blipFill rotWithShape="1">
                          <a:blip r:embed="rId2"/>
                          <a:stretch>
                            <a:fillRect l="-225" t="-69072" r="-100000" b="-77320"/>
                          </a:stretch>
                        </a:blipFill>
                      </a:tcPr>
                    </a:tc>
                    <a:tc>
                      <a:txBody>
                        <a:bodyPr/>
                        <a:lstStyle/>
                        <a:p>
                          <a:endParaRPr lang="en-US"/>
                        </a:p>
                      </a:txBody>
                      <a:tcPr marL="68580" marR="68580" marT="0" marB="0" anchor="ctr">
                        <a:blipFill rotWithShape="1">
                          <a:blip r:embed="rId2"/>
                          <a:stretch>
                            <a:fillRect l="-100451" t="-69072" r="-226" b="-77320"/>
                          </a:stretch>
                        </a:blipFill>
                      </a:tcPr>
                    </a:tc>
                  </a:tr>
                  <a:tr h="327914">
                    <a:tc>
                      <a:txBody>
                        <a:bodyPr/>
                        <a:lstStyle/>
                        <a:p>
                          <a:pPr marL="1170305" algn="l" rtl="0">
                            <a:lnSpc>
                              <a:spcPct val="150000"/>
                            </a:lnSpc>
                            <a:spcAft>
                              <a:spcPts val="0"/>
                            </a:spcAft>
                          </a:pPr>
                          <a:r>
                            <a:rPr lang="en-US" sz="1600">
                              <a:effectLst/>
                            </a:rPr>
                            <a:t>= 60%</a:t>
                          </a:r>
                          <a:endParaRPr lang="en-US" sz="1100">
                            <a:effectLst/>
                            <a:latin typeface="Calibri"/>
                            <a:ea typeface="Calibri"/>
                            <a:cs typeface="Arial"/>
                          </a:endParaRPr>
                        </a:p>
                      </a:txBody>
                      <a:tcPr marL="68580" marR="68580" marT="0" marB="0" anchor="ctr"/>
                    </a:tc>
                    <a:tc>
                      <a:txBody>
                        <a:bodyPr/>
                        <a:lstStyle/>
                        <a:p>
                          <a:pPr marL="1165225" algn="l" rtl="0">
                            <a:lnSpc>
                              <a:spcPct val="150000"/>
                            </a:lnSpc>
                            <a:spcAft>
                              <a:spcPts val="0"/>
                            </a:spcAft>
                          </a:pPr>
                          <a:r>
                            <a:rPr lang="en-US" sz="1600" dirty="0">
                              <a:effectLst/>
                            </a:rPr>
                            <a:t>= 81.82%</a:t>
                          </a:r>
                          <a:endParaRPr lang="en-US" sz="1100" dirty="0">
                            <a:effectLst/>
                            <a:latin typeface="Calibri"/>
                            <a:ea typeface="Calibri"/>
                            <a:cs typeface="Arial"/>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397312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IQ" sz="2400" b="1" dirty="0">
                    <a:solidFill>
                      <a:srgbClr val="FF0000"/>
                    </a:solidFill>
                    <a:latin typeface="Simplified Arabic" pitchFamily="18" charset="-78"/>
                    <a:cs typeface="PT Bold Heading" pitchFamily="2" charset="-78"/>
                  </a:rPr>
                  <a:t>« المحاضرة الخامسة »</a:t>
                </a:r>
                <a:endParaRPr lang="en-US" sz="2400" dirty="0">
                  <a:solidFill>
                    <a:srgbClr val="FF0000"/>
                  </a:solidFill>
                  <a:latin typeface="Simplified Arabic" pitchFamily="18" charset="-78"/>
                  <a:cs typeface="PT Bold Heading" pitchFamily="2" charset="-78"/>
                </a:endParaRPr>
              </a:p>
              <a:p>
                <a:pPr lvl="0" algn="just" rtl="1"/>
                <a:r>
                  <a:rPr lang="en-US" sz="2400" b="1" dirty="0" smtClean="0">
                    <a:latin typeface="Simplified Arabic" pitchFamily="18" charset="-78"/>
                    <a:cs typeface="Simplified Arabic" pitchFamily="18" charset="-78"/>
                  </a:rPr>
                  <a:t>.2</a:t>
                </a:r>
                <a:r>
                  <a:rPr lang="ar-SA" sz="2400" b="1" dirty="0" smtClean="0">
                    <a:latin typeface="Simplified Arabic" pitchFamily="18" charset="-78"/>
                    <a:cs typeface="Simplified Arabic" pitchFamily="18" charset="-78"/>
                  </a:rPr>
                  <a:t>معامل </a:t>
                </a:r>
                <a:r>
                  <a:rPr lang="ar-SA" sz="2400" b="1" dirty="0">
                    <a:latin typeface="Simplified Arabic" pitchFamily="18" charset="-78"/>
                    <a:cs typeface="Simplified Arabic" pitchFamily="18" charset="-78"/>
                  </a:rPr>
                  <a:t>الاختلاف </a:t>
                </a:r>
                <a:r>
                  <a:rPr lang="en-US" sz="2400" b="1" dirty="0">
                    <a:latin typeface="Simplified Arabic" pitchFamily="18" charset="-78"/>
                    <a:cs typeface="Simplified Arabic" pitchFamily="18" charset="-78"/>
                  </a:rPr>
                  <a:t>Coefficient of Variation (CV)</a:t>
                </a:r>
                <a:r>
                  <a:rPr lang="ar-SA" sz="2400" b="1" dirty="0">
                    <a:latin typeface="Simplified Arabic" pitchFamily="18" charset="-78"/>
                    <a:cs typeface="Simplified Arabic" pitchFamily="18" charset="-78"/>
                  </a:rPr>
                  <a:t> :</a:t>
                </a:r>
                <a:endParaRPr lang="en-US" sz="24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إن مقياس معامل الاختلاف هو أحد مقاييس التشتت النسبية المهمة، والذي يستخدم لأغراض مقارنة التشتت لمجموعتين أو أكثر سواء كانت بوحدات قياس متشابهة أم مختلفة، إذ إن هذا المقياس يتصف بأن نتيجته تكون حالية أو مجردة من وحدة القياس، وهذا ما يتيح التفضيل في استخدامه (إذ إن مقارنة التشتت بين مجموعتين باستخدام مثلاً مقياس الانحراف المعياري {الذي تحوي نتيجته وحدة القياس} يشترط أن تكون وحدات القياس لقيم المجموعتين متشابهة بالغرام مثلاً، ولا يمكن استخدامه في حالة اختلاف وحدات القياس للمجموعات، مثلاً وحدة بالغرام والأخرى بالسنتيمتر).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إن </a:t>
                </a:r>
                <a:r>
                  <a:rPr lang="ar-SA" sz="2000" b="1" dirty="0">
                    <a:latin typeface="Simplified Arabic" pitchFamily="18" charset="-78"/>
                    <a:cs typeface="Simplified Arabic" pitchFamily="18" charset="-78"/>
                  </a:rPr>
                  <a:t>صيغة حساب معامل الاختلاف</a:t>
                </a:r>
                <a:r>
                  <a:rPr lang="ar-SA" sz="2000" dirty="0">
                    <a:latin typeface="Simplified Arabic" pitchFamily="18" charset="-78"/>
                    <a:cs typeface="Simplified Arabic" pitchFamily="18" charset="-78"/>
                  </a:rPr>
                  <a:t> هي:-</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C.V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m:rPr>
                            <m:sty m:val="p"/>
                          </m:rPr>
                          <a:rPr lang="en-US" sz="2000"/>
                          <m:t>S</m:t>
                        </m:r>
                      </m:num>
                      <m:den>
                        <m:acc>
                          <m:accPr>
                            <m:chr m:val="̅"/>
                            <m:ctrlPr>
                              <a:rPr lang="en-US" sz="2000" i="1"/>
                            </m:ctrlPr>
                          </m:accPr>
                          <m:e>
                            <m:r>
                              <m:rPr>
                                <m:sty m:val="p"/>
                              </m:rPr>
                              <a:rPr lang="en-US" sz="2000"/>
                              <m:t>X</m:t>
                            </m:r>
                          </m:e>
                        </m:acc>
                      </m:den>
                    </m:f>
                    <m:r>
                      <a:rPr lang="en-US" sz="2000" i="1"/>
                      <m:t> ×</m:t>
                    </m:r>
                  </m:oMath>
                </a14:m>
                <a:r>
                  <a:rPr lang="en-US" sz="2000" dirty="0">
                    <a:latin typeface="Simplified Arabic" pitchFamily="18" charset="-78"/>
                    <a:cs typeface="Simplified Arabic" pitchFamily="18" charset="-78"/>
                  </a:rPr>
                  <a:t> 100 %   ……………. (15)</a:t>
                </a:r>
              </a:p>
              <a:p>
                <a:pPr algn="just" rtl="1"/>
                <a:r>
                  <a:rPr lang="ar-SA" sz="2000" dirty="0">
                    <a:latin typeface="Simplified Arabic" pitchFamily="18" charset="-78"/>
                    <a:cs typeface="Simplified Arabic" pitchFamily="18" charset="-78"/>
                  </a:rPr>
                  <a:t>حيث أن </a:t>
                </a:r>
                <a:r>
                  <a:rPr lang="en-US" sz="2000" dirty="0">
                    <a:latin typeface="Simplified Arabic" pitchFamily="18" charset="-78"/>
                    <a:cs typeface="Simplified Arabic" pitchFamily="18" charset="-78"/>
                  </a:rPr>
                  <a:t>S</a:t>
                </a:r>
                <a:r>
                  <a:rPr lang="ar-SA" sz="2000" dirty="0">
                    <a:latin typeface="Simplified Arabic" pitchFamily="18" charset="-78"/>
                    <a:cs typeface="Simplified Arabic" pitchFamily="18" charset="-78"/>
                  </a:rPr>
                  <a:t> هي الانحراف المعياري لقيم المجموعة و </a:t>
                </a:r>
                <a14:m>
                  <m:oMath xmlns:m="http://schemas.openxmlformats.org/officeDocument/2006/math">
                    <m:acc>
                      <m:accPr>
                        <m:chr m:val="̅"/>
                        <m:ctrlPr>
                          <a:rPr lang="en-US" sz="2000" i="1"/>
                        </m:ctrlPr>
                      </m:accPr>
                      <m:e>
                        <m:r>
                          <m:rPr>
                            <m:sty m:val="p"/>
                          </m:rPr>
                          <a:rPr lang="en-US" sz="2000"/>
                          <m:t>x</m:t>
                        </m:r>
                      </m:e>
                    </m:acc>
                  </m:oMath>
                </a14:m>
                <a:r>
                  <a:rPr lang="ar-SA" sz="2000" dirty="0">
                    <a:latin typeface="Simplified Arabic" pitchFamily="18" charset="-78"/>
                    <a:cs typeface="Simplified Arabic" pitchFamily="18" charset="-78"/>
                  </a:rPr>
                  <a:t> هي الوسط الحسابي لقيم المجموعة.</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مثال:-</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احسب معامل الاختلاف لكل من المجموعتين في أدناه وأيهما أفضل من ناحية التشتت</a:t>
                </a:r>
                <a:r>
                  <a:rPr lang="ar-SA" sz="2000" b="1" dirty="0" smtClean="0">
                    <a:latin typeface="Simplified Arabic" pitchFamily="18" charset="-78"/>
                    <a:cs typeface="Simplified Arabic" pitchFamily="18" charset="-78"/>
                  </a:rPr>
                  <a:t>.</a:t>
                </a:r>
                <a:endParaRPr lang="ar-IQ" sz="2000" b="1" dirty="0" smtClean="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1396" r="-931"/>
                </a:stretch>
              </a:blipFill>
            </p:spPr>
            <p:txBody>
              <a:bodyPr/>
              <a:lstStyle/>
              <a:p>
                <a:r>
                  <a:rPr lang="en-US">
                    <a:noFill/>
                  </a:rPr>
                  <a:t> </a:t>
                </a:r>
              </a:p>
            </p:txBody>
          </p:sp>
        </mc:Fallback>
      </mc:AlternateContent>
      <p:graphicFrame>
        <p:nvGraphicFramePr>
          <p:cNvPr id="5" name="جدول 4"/>
          <p:cNvGraphicFramePr>
            <a:graphicFrameLocks noGrp="1"/>
          </p:cNvGraphicFramePr>
          <p:nvPr>
            <p:extLst>
              <p:ext uri="{D42A27DB-BD31-4B8C-83A1-F6EECF244321}">
                <p14:modId xmlns:p14="http://schemas.microsoft.com/office/powerpoint/2010/main" val="3029658810"/>
              </p:ext>
            </p:extLst>
          </p:nvPr>
        </p:nvGraphicFramePr>
        <p:xfrm>
          <a:off x="971603" y="5517232"/>
          <a:ext cx="7632844" cy="678180"/>
        </p:xfrm>
        <a:graphic>
          <a:graphicData uri="http://schemas.openxmlformats.org/drawingml/2006/table">
            <a:tbl>
              <a:tblPr firstRow="1" firstCol="1" bandRow="1">
                <a:tableStyleId>{2D5ABB26-0587-4C30-8999-92F81FD0307C}</a:tableStyleId>
              </a:tblPr>
              <a:tblGrid>
                <a:gridCol w="2515554"/>
                <a:gridCol w="511729"/>
                <a:gridCol w="511729"/>
                <a:gridCol w="511729"/>
                <a:gridCol w="511729"/>
                <a:gridCol w="511729"/>
                <a:gridCol w="511729"/>
                <a:gridCol w="511729"/>
                <a:gridCol w="511729"/>
                <a:gridCol w="511729"/>
                <a:gridCol w="511729"/>
              </a:tblGrid>
              <a:tr h="0">
                <a:tc>
                  <a:txBody>
                    <a:bodyPr/>
                    <a:lstStyle/>
                    <a:p>
                      <a:pPr algn="ctr" rtl="1">
                        <a:lnSpc>
                          <a:spcPct val="115000"/>
                        </a:lnSpc>
                        <a:spcAft>
                          <a:spcPts val="0"/>
                        </a:spcAft>
                      </a:pPr>
                      <a:r>
                        <a:rPr lang="ar-SA" sz="2000" dirty="0">
                          <a:effectLst/>
                        </a:rPr>
                        <a:t>المجموعة </a:t>
                      </a:r>
                      <a:r>
                        <a:rPr lang="en-US" sz="2000" dirty="0">
                          <a:effectLst/>
                        </a:rPr>
                        <a:t>1</a:t>
                      </a:r>
                      <a:r>
                        <a:rPr lang="ar-SA" sz="2000" dirty="0">
                          <a:effectLst/>
                        </a:rPr>
                        <a:t> مقاسة </a:t>
                      </a:r>
                      <a:r>
                        <a:rPr lang="ar-SA" sz="2000" dirty="0" err="1">
                          <a:effectLst/>
                        </a:rPr>
                        <a:t>بالكغم</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14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10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8</a:t>
                      </a:r>
                      <a:endParaRPr lang="en-US" sz="1400">
                        <a:effectLst/>
                        <a:latin typeface="Simplified Arabic" pitchFamily="18" charset="-78"/>
                        <a:ea typeface="Calibri"/>
                        <a:cs typeface="Simplified Arabic" pitchFamily="18" charset="-78"/>
                      </a:endParaRPr>
                    </a:p>
                  </a:txBody>
                  <a:tcPr marL="68580" marR="68580" marT="0" marB="0" anchor="ctr"/>
                </a:tc>
              </a:tr>
              <a:tr h="0">
                <a:tc>
                  <a:txBody>
                    <a:bodyPr/>
                    <a:lstStyle/>
                    <a:p>
                      <a:pPr algn="ctr" rtl="1">
                        <a:lnSpc>
                          <a:spcPct val="115000"/>
                        </a:lnSpc>
                        <a:spcAft>
                          <a:spcPts val="0"/>
                        </a:spcAft>
                      </a:pPr>
                      <a:r>
                        <a:rPr lang="ar-SA" sz="2000">
                          <a:effectLst/>
                        </a:rPr>
                        <a:t>المجموعة </a:t>
                      </a:r>
                      <a:r>
                        <a:rPr lang="en-US" sz="2000">
                          <a:effectLst/>
                        </a:rPr>
                        <a:t>2</a:t>
                      </a:r>
                      <a:r>
                        <a:rPr lang="ar-SA" sz="2000">
                          <a:effectLst/>
                        </a:rPr>
                        <a:t> مقاسة بالسم</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72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49</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79</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55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57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rPr>
                        <a:t> </a:t>
                      </a:r>
                      <a:endParaRPr lang="en-US" sz="1400" dirty="0">
                        <a:effectLst/>
                        <a:latin typeface="Simplified Arabic" pitchFamily="18" charset="-78"/>
                        <a:ea typeface="Calibri"/>
                        <a:cs typeface="Simplified Arabic" pitchFamily="18" charset="-78"/>
                      </a:endParaRPr>
                    </a:p>
                  </a:txBody>
                  <a:tcPr marL="68580" marR="68580" marT="0" marB="0" anchor="ctr"/>
                </a:tc>
              </a:tr>
            </a:tbl>
          </a:graphicData>
        </a:graphic>
      </p:graphicFrame>
    </p:spTree>
    <p:extLst>
      <p:ext uri="{BB962C8B-B14F-4D97-AF65-F5344CB8AC3E}">
        <p14:creationId xmlns:p14="http://schemas.microsoft.com/office/powerpoint/2010/main" val="45351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1" algn="ctr" rtl="1">
              <a:spcBef>
                <a:spcPts val="600"/>
              </a:spcBef>
              <a:spcAft>
                <a:spcPts val="600"/>
              </a:spcAft>
            </a:pPr>
            <a:endParaRPr lang="ar-IQ" sz="2000" b="1" dirty="0" smtClean="0">
              <a:solidFill>
                <a:srgbClr val="FF0000"/>
              </a:solidFill>
              <a:latin typeface="Simplified Arabic" pitchFamily="18" charset="-78"/>
              <a:cs typeface="Simplified Arabic" pitchFamily="18" charset="-78"/>
            </a:endParaRPr>
          </a:p>
          <a:p>
            <a:pPr lvl="1" algn="ctr" rtl="1">
              <a:spcBef>
                <a:spcPts val="600"/>
              </a:spcBef>
              <a:spcAft>
                <a:spcPts val="600"/>
              </a:spcAft>
            </a:pPr>
            <a:r>
              <a:rPr lang="ar-IQ" sz="2000" b="1" dirty="0" smtClean="0">
                <a:solidFill>
                  <a:srgbClr val="FF0000"/>
                </a:solidFill>
                <a:latin typeface="Simplified Arabic" pitchFamily="18" charset="-78"/>
                <a:cs typeface="PT Bold Heading" pitchFamily="2" charset="-78"/>
              </a:rPr>
              <a:t>« المحاضرة الأولى »</a:t>
            </a:r>
          </a:p>
          <a:p>
            <a:pPr lvl="1" algn="ctr" rtl="1">
              <a:spcBef>
                <a:spcPts val="600"/>
              </a:spcBef>
              <a:spcAft>
                <a:spcPts val="600"/>
              </a:spcAft>
            </a:pPr>
            <a:r>
              <a:rPr lang="ar-IQ" sz="2000" b="1" dirty="0" smtClean="0">
                <a:solidFill>
                  <a:srgbClr val="0070C0"/>
                </a:solidFill>
                <a:latin typeface="Simplified Arabic" pitchFamily="18" charset="-78"/>
                <a:cs typeface="Simplified Arabic" pitchFamily="18" charset="-78"/>
              </a:rPr>
              <a:t>مقاييس التشتت  </a:t>
            </a:r>
            <a:r>
              <a:rPr lang="en-US" sz="2000" b="1" dirty="0" smtClean="0">
                <a:solidFill>
                  <a:srgbClr val="0070C0"/>
                </a:solidFill>
                <a:latin typeface="Times New Roman" pitchFamily="18" charset="0"/>
                <a:cs typeface="Times New Roman" pitchFamily="18" charset="0"/>
              </a:rPr>
              <a:t>Measures of Dispersion</a:t>
            </a:r>
          </a:p>
          <a:p>
            <a:pPr lvl="1" algn="just" rtl="1">
              <a:spcBef>
                <a:spcPts val="600"/>
              </a:spcBef>
              <a:spcAft>
                <a:spcPts val="600"/>
              </a:spcAft>
            </a:pPr>
            <a:r>
              <a:rPr lang="ar-IQ" sz="2000" b="1" dirty="0" smtClean="0">
                <a:latin typeface="Simplified Arabic" pitchFamily="18" charset="-78"/>
                <a:cs typeface="Simplified Arabic" pitchFamily="18" charset="-78"/>
              </a:rPr>
              <a:t>مقدمة :</a:t>
            </a:r>
          </a:p>
          <a:p>
            <a:pPr lvl="1" algn="just" rtl="1">
              <a:spcBef>
                <a:spcPts val="600"/>
              </a:spcBef>
              <a:spcAft>
                <a:spcPts val="600"/>
              </a:spcAft>
            </a:pPr>
            <a:r>
              <a:rPr lang="ar-IQ" sz="2000" b="1" dirty="0" smtClean="0">
                <a:latin typeface="Simplified Arabic" pitchFamily="18" charset="-78"/>
                <a:cs typeface="Simplified Arabic" pitchFamily="18" charset="-78"/>
              </a:rPr>
              <a:t>تم التركيز في الفصل الخاص بمقاييس النزعة المركزية على القيمة التي تتجمع حولها بقية القيم الأخرى في مجموعة المشاهدات المأخوذة من ظاهرة ما، ومن مجرد النظر إلى هذه القيمة فإنها تكون صورة معينة من جميع المفردات التي استخرجت منها، وقد سمي هذا المؤشر بمقياس النزعة المركزية.</a:t>
            </a:r>
          </a:p>
          <a:p>
            <a:pPr lvl="1" algn="just" rtl="1">
              <a:spcBef>
                <a:spcPts val="600"/>
              </a:spcBef>
              <a:spcAft>
                <a:spcPts val="600"/>
              </a:spcAft>
            </a:pPr>
            <a:r>
              <a:rPr lang="ar-IQ" sz="2000" b="1" dirty="0" smtClean="0">
                <a:latin typeface="Simplified Arabic" pitchFamily="18" charset="-78"/>
                <a:cs typeface="Simplified Arabic" pitchFamily="18" charset="-78"/>
              </a:rPr>
              <a:t>ولكن هذه المقاييس لا تكفي لوحدها لوصف البيانات وتحليلها وعليه يتطلب الأمر اعتماد مؤشر آخر من مؤشرات الإحصاء الوصفي يبين كيفية توزيع المشاهدات، أي مدى ابتعاد أو اقتراب قيم البيانات بعضها من البعض الآخر، تدعى مقاييس التشتت، فكلما كانت البيانات منسجمة ومتقاربة كانت أفضل في استخدامها وأدق في تمثيلها للمجتمع الإحصائي التي اختيرت منه.</a:t>
            </a:r>
          </a:p>
          <a:p>
            <a:pPr lvl="1" algn="just" rtl="1">
              <a:spcBef>
                <a:spcPts val="600"/>
              </a:spcBef>
              <a:spcAft>
                <a:spcPts val="600"/>
              </a:spcAft>
            </a:pPr>
            <a:r>
              <a:rPr lang="ar-IQ" sz="2000" b="1" dirty="0" smtClean="0">
                <a:latin typeface="Simplified Arabic" pitchFamily="18" charset="-78"/>
                <a:cs typeface="Simplified Arabic" pitchFamily="18" charset="-78"/>
              </a:rPr>
              <a:t>فمثلاً لو فرضنا أن هناك مجموعتين من العمال في مجال الصيانة تتألف كل منها من </a:t>
            </a:r>
            <a:r>
              <a:rPr lang="en-US" sz="2000" b="1" dirty="0" smtClean="0">
                <a:latin typeface="Simplified Arabic" pitchFamily="18" charset="-78"/>
                <a:cs typeface="Simplified Arabic" pitchFamily="18" charset="-78"/>
              </a:rPr>
              <a:t>5</a:t>
            </a:r>
            <a:r>
              <a:rPr lang="ar-IQ" sz="2000" b="1" dirty="0" smtClean="0">
                <a:latin typeface="Simplified Arabic" pitchFamily="18" charset="-78"/>
                <a:cs typeface="Simplified Arabic" pitchFamily="18" charset="-78"/>
              </a:rPr>
              <a:t> </a:t>
            </a:r>
            <a:r>
              <a:rPr lang="ar-IQ" sz="2000" b="1" dirty="0" smtClean="0">
                <a:latin typeface="Simplified Arabic" pitchFamily="18" charset="-78"/>
                <a:cs typeface="Simplified Arabic" pitchFamily="18" charset="-78"/>
              </a:rPr>
              <a:t>أشخاص وإننا قمنا بأخذ سنوات الخدمة في هذا المجال وهي كالآتي:-</a:t>
            </a:r>
          </a:p>
          <a:p>
            <a:pPr lvl="1" algn="just">
              <a:spcBef>
                <a:spcPts val="600"/>
              </a:spcBef>
              <a:spcAft>
                <a:spcPts val="600"/>
              </a:spcAft>
            </a:pPr>
            <a:r>
              <a:rPr lang="en-US" sz="2000" b="1" dirty="0" smtClean="0">
                <a:latin typeface="Simplified Arabic" pitchFamily="18" charset="-78"/>
                <a:cs typeface="Simplified Arabic" pitchFamily="18" charset="-78"/>
              </a:rPr>
              <a:t>X = 7 , 15 , 13 , 10 , 30</a:t>
            </a:r>
          </a:p>
          <a:p>
            <a:pPr lvl="1" algn="just">
              <a:spcBef>
                <a:spcPts val="600"/>
              </a:spcBef>
              <a:spcAft>
                <a:spcPts val="600"/>
              </a:spcAft>
            </a:pPr>
            <a:r>
              <a:rPr lang="en-US" sz="2000" b="1" dirty="0" smtClean="0">
                <a:latin typeface="Simplified Arabic" pitchFamily="18" charset="-78"/>
                <a:cs typeface="Simplified Arabic" pitchFamily="18" charset="-78"/>
              </a:rPr>
              <a:t>Y = 16 , 15 , 13 , 17 , 14</a:t>
            </a:r>
          </a:p>
          <a:p>
            <a:pPr lvl="1" algn="just" rtl="1">
              <a:spcBef>
                <a:spcPts val="600"/>
              </a:spcBef>
              <a:spcAft>
                <a:spcPts val="600"/>
              </a:spcAft>
            </a:pPr>
            <a:r>
              <a:rPr lang="ar-IQ" sz="2000" b="1" dirty="0" smtClean="0">
                <a:latin typeface="Simplified Arabic" pitchFamily="18" charset="-78"/>
                <a:cs typeface="Simplified Arabic" pitchFamily="18" charset="-78"/>
              </a:rPr>
              <a:t>ووجدنا أن قيمة الوسط الحسابي لكل من سنوات الخدمة للمجموعتين هي:- (</a:t>
            </a:r>
            <a:r>
              <a:rPr lang="en-US" sz="2000" b="1" dirty="0" smtClean="0">
                <a:latin typeface="Simplified Arabic" pitchFamily="18" charset="-78"/>
                <a:cs typeface="Simplified Arabic" pitchFamily="18" charset="-78"/>
              </a:rPr>
              <a:t>x ̅ = 15 , y ̅ = 15) </a:t>
            </a:r>
            <a:r>
              <a:rPr lang="ar-IQ" sz="2000" b="1" dirty="0">
                <a:latin typeface="Simplified Arabic" pitchFamily="18" charset="-78"/>
                <a:cs typeface="Simplified Arabic" pitchFamily="18" charset="-78"/>
              </a:rPr>
              <a:t>)</a:t>
            </a:r>
            <a:endParaRPr lang="ar-IQ" sz="2000" b="1" dirty="0" smtClean="0">
              <a:latin typeface="Simplified Arabic" pitchFamily="18" charset="-78"/>
              <a:cs typeface="Simplified Arabic" pitchFamily="18" charset="-78"/>
            </a:endParaRPr>
          </a:p>
          <a:p>
            <a:pPr lvl="1" algn="just" rtl="1">
              <a:spcBef>
                <a:spcPts val="600"/>
              </a:spcBef>
              <a:spcAft>
                <a:spcPts val="600"/>
              </a:spcAft>
            </a:pPr>
            <a:r>
              <a:rPr lang="ar-IQ" sz="2000" b="1" dirty="0" smtClean="0">
                <a:latin typeface="Simplified Arabic" pitchFamily="18" charset="-78"/>
                <a:cs typeface="Simplified Arabic" pitchFamily="18" charset="-78"/>
              </a:rPr>
              <a:t>أي نفس القيمة </a:t>
            </a:r>
            <a:r>
              <a:rPr lang="en-US" sz="2000" b="1" dirty="0" smtClean="0">
                <a:latin typeface="Simplified Arabic" pitchFamily="18" charset="-78"/>
                <a:cs typeface="Simplified Arabic" pitchFamily="18" charset="-78"/>
              </a:rPr>
              <a:t>15 </a:t>
            </a:r>
            <a:r>
              <a:rPr lang="ar-IQ" sz="2000" b="1" dirty="0" smtClean="0">
                <a:latin typeface="Simplified Arabic" pitchFamily="18" charset="-78"/>
                <a:cs typeface="Simplified Arabic" pitchFamily="18" charset="-78"/>
              </a:rPr>
              <a:t> </a:t>
            </a:r>
            <a:r>
              <a:rPr lang="ar-IQ" sz="2000" b="1" dirty="0" smtClean="0">
                <a:latin typeface="Simplified Arabic" pitchFamily="18" charset="-78"/>
                <a:cs typeface="Simplified Arabic" pitchFamily="18" charset="-78"/>
              </a:rPr>
              <a:t>سنة، فكيف تفسر ذلك؟</a:t>
            </a:r>
          </a:p>
          <a:p>
            <a:pPr lvl="1" algn="just" rtl="1">
              <a:spcBef>
                <a:spcPts val="600"/>
              </a:spcBef>
              <a:spcAft>
                <a:spcPts val="600"/>
              </a:spcAft>
            </a:pPr>
            <a:r>
              <a:rPr lang="ar-IQ" sz="2000" b="1" dirty="0" smtClean="0">
                <a:latin typeface="Simplified Arabic" pitchFamily="18" charset="-78"/>
                <a:cs typeface="Simplified Arabic" pitchFamily="18" charset="-78"/>
              </a:rPr>
              <a:t>هل نأخذ هذا دليل على تكافؤ المجموعتين من ناحية الخيرة في مجال الصيانة؟ </a:t>
            </a:r>
          </a:p>
          <a:p>
            <a:pPr algn="just" rtl="1"/>
            <a:endParaRPr lang="en-US" sz="2400" dirty="0">
              <a:latin typeface="Simplified Arabic" pitchFamily="18" charset="-78"/>
              <a:cs typeface="Simplified Arabic" pitchFamily="18" charset="-78"/>
            </a:endParaRPr>
          </a:p>
        </p:txBody>
      </p:sp>
    </p:spTree>
    <p:extLst>
      <p:ext uri="{BB962C8B-B14F-4D97-AF65-F5344CB8AC3E}">
        <p14:creationId xmlns:p14="http://schemas.microsoft.com/office/powerpoint/2010/main" val="22597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b="1" dirty="0">
                    <a:latin typeface="Simplified Arabic" pitchFamily="18" charset="-78"/>
                    <a:cs typeface="Simplified Arabic" pitchFamily="18" charset="-78"/>
                  </a:rPr>
                  <a:t>الحل:-</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نحسب </a:t>
                </a:r>
                <a:r>
                  <a:rPr lang="en-US" sz="2000" dirty="0">
                    <a:latin typeface="Simplified Arabic" pitchFamily="18" charset="-78"/>
                    <a:cs typeface="Simplified Arabic" pitchFamily="18" charset="-78"/>
                  </a:rPr>
                  <a:t>S</a:t>
                </a:r>
                <a:r>
                  <a:rPr lang="ar-SA" sz="2000" dirty="0">
                    <a:latin typeface="Simplified Arabic" pitchFamily="18" charset="-78"/>
                    <a:cs typeface="Simplified Arabic" pitchFamily="18" charset="-78"/>
                  </a:rPr>
                  <a:t> و </a:t>
                </a:r>
                <a14:m>
                  <m:oMath xmlns:m="http://schemas.openxmlformats.org/officeDocument/2006/math">
                    <m:acc>
                      <m:accPr>
                        <m:chr m:val="̅"/>
                        <m:ctrlPr>
                          <a:rPr lang="en-US" sz="2000" i="1"/>
                        </m:ctrlPr>
                      </m:accPr>
                      <m:e>
                        <m:r>
                          <m:rPr>
                            <m:sty m:val="p"/>
                          </m:rPr>
                          <a:rPr lang="en-US" sz="2000"/>
                          <m:t>x</m:t>
                        </m:r>
                      </m:e>
                    </m:acc>
                  </m:oMath>
                </a14:m>
                <a:r>
                  <a:rPr lang="ar-SA" sz="2000" dirty="0">
                    <a:latin typeface="Simplified Arabic" pitchFamily="18" charset="-78"/>
                    <a:cs typeface="Simplified Arabic" pitchFamily="18" charset="-78"/>
                  </a:rPr>
                  <a:t>  لكل من المجموعتين، حيث نجد أن</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ونطبق الصيغة (</a:t>
                </a:r>
                <a:r>
                  <a:rPr lang="en-US" sz="2000" dirty="0">
                    <a:latin typeface="Simplified Arabic" pitchFamily="18" charset="-78"/>
                    <a:cs typeface="Simplified Arabic" pitchFamily="18" charset="-78"/>
                  </a:rPr>
                  <a:t>15</a:t>
                </a:r>
                <a:r>
                  <a:rPr lang="ar-SA" sz="2000" dirty="0">
                    <a:latin typeface="Simplified Arabic" pitchFamily="18" charset="-78"/>
                    <a:cs typeface="Simplified Arabic" pitchFamily="18" charset="-78"/>
                  </a:rPr>
                  <a:t>) فنحسب معامل الاختلاف لكل مجموعة وكما يلي:-</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C.V</a:t>
                </a:r>
                <a:r>
                  <a:rPr lang="en-US" sz="2000" baseline="-25000" dirty="0" smtClean="0">
                    <a:latin typeface="Simplified Arabic" pitchFamily="18" charset="-78"/>
                    <a:cs typeface="Simplified Arabic" pitchFamily="18" charset="-78"/>
                  </a:rPr>
                  <a:t>1</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a:rPr lang="en-US" sz="2000" i="1"/>
                          <m:t>4</m:t>
                        </m:r>
                        <m:r>
                          <a:rPr lang="en-US" sz="2000" i="1"/>
                          <m:t>.</m:t>
                        </m:r>
                        <m:r>
                          <a:rPr lang="en-US" sz="2000" i="1"/>
                          <m:t>4</m:t>
                        </m:r>
                      </m:num>
                      <m:den>
                        <m:r>
                          <a:rPr lang="en-US" sz="2000" i="1"/>
                          <m:t>5</m:t>
                        </m:r>
                        <m:r>
                          <a:rPr lang="en-US" sz="2000" i="1"/>
                          <m:t>.</m:t>
                        </m:r>
                        <m:r>
                          <a:rPr lang="en-US" sz="2000" i="1"/>
                          <m:t>7</m:t>
                        </m:r>
                      </m:den>
                    </m:f>
                    <m:r>
                      <a:rPr lang="en-US" sz="2000" i="1"/>
                      <m:t> × </m:t>
                    </m:r>
                  </m:oMath>
                </a14:m>
                <a:r>
                  <a:rPr lang="en-US" sz="2000" dirty="0">
                    <a:latin typeface="Simplified Arabic" pitchFamily="18" charset="-78"/>
                    <a:cs typeface="Simplified Arabic" pitchFamily="18" charset="-78"/>
                  </a:rPr>
                  <a:t> 100 % = 7.7.19</a:t>
                </a: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C.V</a:t>
                </a:r>
                <a:r>
                  <a:rPr lang="en-US" sz="2000" baseline="-25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a:rPr lang="en-US" sz="2000" i="1"/>
                          <m:t>12</m:t>
                        </m:r>
                        <m:r>
                          <a:rPr lang="en-US" sz="2000" i="1"/>
                          <m:t>.</m:t>
                        </m:r>
                        <m:r>
                          <a:rPr lang="en-US" sz="2000" i="1"/>
                          <m:t>53</m:t>
                        </m:r>
                      </m:num>
                      <m:den>
                        <m:r>
                          <a:rPr lang="en-US" sz="2000" i="1"/>
                          <m:t>62</m:t>
                        </m:r>
                        <m:r>
                          <a:rPr lang="en-US" sz="2000" i="1"/>
                          <m:t>.</m:t>
                        </m:r>
                        <m:r>
                          <a:rPr lang="en-US" sz="2000" i="1"/>
                          <m:t>4</m:t>
                        </m:r>
                      </m:den>
                    </m:f>
                    <m:r>
                      <a:rPr lang="en-US" sz="2000" i="1"/>
                      <m:t> × </m:t>
                    </m:r>
                  </m:oMath>
                </a14:m>
                <a:r>
                  <a:rPr lang="en-US" sz="2000" dirty="0">
                    <a:latin typeface="Simplified Arabic" pitchFamily="18" charset="-78"/>
                    <a:cs typeface="Simplified Arabic" pitchFamily="18" charset="-78"/>
                  </a:rPr>
                  <a:t> 100 % = 20.08</a:t>
                </a:r>
              </a:p>
              <a:p>
                <a:pPr algn="just" rtl="1"/>
                <a:r>
                  <a:rPr lang="ar-SA" sz="2000" dirty="0">
                    <a:latin typeface="Simplified Arabic" pitchFamily="18" charset="-78"/>
                    <a:cs typeface="Simplified Arabic" pitchFamily="18" charset="-78"/>
                  </a:rPr>
                  <a:t>بما أن قيمة معامل الاختلاف للمجموعة الثانية أقل من معامل الاختلاف للمجموعة الأولى، فهذا يعني أن تشتت المجموعة </a:t>
                </a:r>
                <a:r>
                  <a:rPr lang="en-US" sz="2000" dirty="0">
                    <a:latin typeface="Simplified Arabic" pitchFamily="18" charset="-78"/>
                    <a:cs typeface="Simplified Arabic" pitchFamily="18" charset="-78"/>
                  </a:rPr>
                  <a:t>2</a:t>
                </a:r>
                <a:r>
                  <a:rPr lang="ar-SA" sz="2000" dirty="0">
                    <a:latin typeface="Simplified Arabic" pitchFamily="18" charset="-78"/>
                    <a:cs typeface="Simplified Arabic" pitchFamily="18" charset="-78"/>
                  </a:rPr>
                  <a:t> هو أقل من تشتت المجموعة </a:t>
                </a:r>
                <a:r>
                  <a:rPr lang="en-US" sz="2000" dirty="0">
                    <a:latin typeface="Simplified Arabic" pitchFamily="18" charset="-78"/>
                    <a:cs typeface="Simplified Arabic" pitchFamily="18" charset="-78"/>
                  </a:rPr>
                  <a:t>1</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1396" r="-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جدول 4"/>
              <p:cNvGraphicFramePr>
                <a:graphicFrameLocks noGrp="1"/>
              </p:cNvGraphicFramePr>
              <p:nvPr>
                <p:extLst>
                  <p:ext uri="{D42A27DB-BD31-4B8C-83A1-F6EECF244321}">
                    <p14:modId xmlns:p14="http://schemas.microsoft.com/office/powerpoint/2010/main" val="2423365793"/>
                  </p:ext>
                </p:extLst>
              </p:nvPr>
            </p:nvGraphicFramePr>
            <p:xfrm>
              <a:off x="1018458" y="1556792"/>
              <a:ext cx="7107083" cy="1244081"/>
            </p:xfrm>
            <a:graphic>
              <a:graphicData uri="http://schemas.openxmlformats.org/drawingml/2006/table">
                <a:tbl>
                  <a:tblPr firstRow="1" firstCol="1" bandRow="1">
                    <a:tableStyleId>{5940675A-B579-460E-94D1-54222C63F5DA}</a:tableStyleId>
                  </a:tblPr>
                  <a:tblGrid>
                    <a:gridCol w="2288481"/>
                    <a:gridCol w="2288481"/>
                    <a:gridCol w="2530121"/>
                  </a:tblGrid>
                  <a:tr h="29215">
                    <a:tc>
                      <a:txBody>
                        <a:bodyPr/>
                        <a:lstStyle/>
                        <a:p>
                          <a:pPr algn="ctr" rtl="1">
                            <a:lnSpc>
                              <a:spcPct val="115000"/>
                            </a:lnSpc>
                            <a:spcAft>
                              <a:spcPts val="0"/>
                            </a:spcAft>
                          </a:pPr>
                          <a:r>
                            <a:rPr lang="ar-SA"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المجموعة </a:t>
                          </a:r>
                          <a:r>
                            <a:rPr lang="en-US" sz="2000" dirty="0">
                              <a:effectLst/>
                              <a:latin typeface="Simplified Arabic" pitchFamily="18" charset="-78"/>
                              <a:cs typeface="Simplified Arabic" pitchFamily="18" charset="-78"/>
                            </a:rPr>
                            <a:t>1</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المجموعة </a:t>
                          </a:r>
                          <a:r>
                            <a:rPr lang="en-US" sz="2000" dirty="0">
                              <a:effectLst/>
                              <a:latin typeface="Simplified Arabic" pitchFamily="18" charset="-78"/>
                              <a:cs typeface="Simplified Arabic" pitchFamily="18" charset="-78"/>
                            </a:rPr>
                            <a:t>2</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402833">
                    <a:tc>
                      <a:txBody>
                        <a:bodyPr/>
                        <a:lstStyle/>
                        <a:p>
                          <a:pPr algn="ctr" rtl="0">
                            <a:lnSpc>
                              <a:spcPct val="115000"/>
                            </a:lnSpc>
                            <a:spcAft>
                              <a:spcPts val="0"/>
                            </a:spcAft>
                          </a:pPr>
                          <a:r>
                            <a:rPr lang="en-US" sz="2000">
                              <a:effectLst/>
                              <a:latin typeface="Simplified Arabic" pitchFamily="18" charset="-78"/>
                              <a:cs typeface="Simplified Arabic" pitchFamily="18" charset="-78"/>
                            </a:rPr>
                            <a:t>S</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4.4</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12.53</a:t>
                          </a:r>
                          <a:endParaRPr lang="en-US" sz="1400" dirty="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en-US" sz="2800">
                                        <a:effectLst/>
                                      </a:rPr>
                                    </m:ctrlPr>
                                  </m:accPr>
                                  <m:e>
                                    <m:r>
                                      <m:rPr>
                                        <m:sty m:val="p"/>
                                      </m:rPr>
                                      <a:rPr lang="en-US" sz="2800">
                                        <a:effectLst/>
                                      </a:rPr>
                                      <m:t>x</m:t>
                                    </m:r>
                                  </m:e>
                                </m:acc>
                              </m:oMath>
                            </m:oMathPara>
                          </a14:m>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4.7</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62.4</a:t>
                          </a:r>
                          <a:endParaRPr lang="en-US" sz="1400" dirty="0">
                            <a:effectLst/>
                            <a:latin typeface="Simplified Arabic" pitchFamily="18" charset="-78"/>
                            <a:ea typeface="Calibri"/>
                            <a:cs typeface="Simplified Arabic" pitchFamily="18" charset="-78"/>
                          </a:endParaRPr>
                        </a:p>
                      </a:txBody>
                      <a:tcPr marL="68580" marR="68580" marT="0" marB="0"/>
                    </a:tc>
                  </a:tr>
                </a:tbl>
              </a:graphicData>
            </a:graphic>
          </p:graphicFrame>
        </mc:Choice>
        <mc:Fallback>
          <p:graphicFrame>
            <p:nvGraphicFramePr>
              <p:cNvPr id="5" name="جدول 4"/>
              <p:cNvGraphicFramePr>
                <a:graphicFrameLocks noGrp="1"/>
              </p:cNvGraphicFramePr>
              <p:nvPr>
                <p:extLst>
                  <p:ext uri="{D42A27DB-BD31-4B8C-83A1-F6EECF244321}">
                    <p14:modId xmlns:p14="http://schemas.microsoft.com/office/powerpoint/2010/main" val="2423365793"/>
                  </p:ext>
                </p:extLst>
              </p:nvPr>
            </p:nvGraphicFramePr>
            <p:xfrm>
              <a:off x="1018458" y="1556792"/>
              <a:ext cx="7107083" cy="1244081"/>
            </p:xfrm>
            <a:graphic>
              <a:graphicData uri="http://schemas.openxmlformats.org/drawingml/2006/table">
                <a:tbl>
                  <a:tblPr firstRow="1" firstCol="1" bandRow="1">
                    <a:tableStyleId>{5940675A-B579-460E-94D1-54222C63F5DA}</a:tableStyleId>
                  </a:tblPr>
                  <a:tblGrid>
                    <a:gridCol w="2288481"/>
                    <a:gridCol w="2288481"/>
                    <a:gridCol w="2530121"/>
                  </a:tblGrid>
                  <a:tr h="350520">
                    <a:tc>
                      <a:txBody>
                        <a:bodyPr/>
                        <a:lstStyle/>
                        <a:p>
                          <a:pPr algn="ctr" rtl="1">
                            <a:lnSpc>
                              <a:spcPct val="115000"/>
                            </a:lnSpc>
                            <a:spcAft>
                              <a:spcPts val="0"/>
                            </a:spcAft>
                          </a:pPr>
                          <a:r>
                            <a:rPr lang="ar-SA"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المجموعة </a:t>
                          </a:r>
                          <a:r>
                            <a:rPr lang="en-US" sz="2000" dirty="0">
                              <a:effectLst/>
                              <a:latin typeface="Simplified Arabic" pitchFamily="18" charset="-78"/>
                              <a:cs typeface="Simplified Arabic" pitchFamily="18" charset="-78"/>
                            </a:rPr>
                            <a:t>1</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المجموعة </a:t>
                          </a:r>
                          <a:r>
                            <a:rPr lang="en-US" sz="2000" dirty="0">
                              <a:effectLst/>
                              <a:latin typeface="Simplified Arabic" pitchFamily="18" charset="-78"/>
                              <a:cs typeface="Simplified Arabic" pitchFamily="18" charset="-78"/>
                            </a:rPr>
                            <a:t>2</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402833">
                    <a:tc>
                      <a:txBody>
                        <a:bodyPr/>
                        <a:lstStyle/>
                        <a:p>
                          <a:pPr algn="ctr" rtl="0">
                            <a:lnSpc>
                              <a:spcPct val="115000"/>
                            </a:lnSpc>
                            <a:spcAft>
                              <a:spcPts val="0"/>
                            </a:spcAft>
                          </a:pPr>
                          <a:r>
                            <a:rPr lang="en-US" sz="2000">
                              <a:effectLst/>
                              <a:latin typeface="Simplified Arabic" pitchFamily="18" charset="-78"/>
                              <a:cs typeface="Simplified Arabic" pitchFamily="18" charset="-78"/>
                            </a:rPr>
                            <a:t>S</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4.4</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12.53</a:t>
                          </a:r>
                          <a:endParaRPr lang="en-US" sz="1400" dirty="0">
                            <a:effectLst/>
                            <a:latin typeface="Simplified Arabic" pitchFamily="18" charset="-78"/>
                            <a:ea typeface="Calibri"/>
                            <a:cs typeface="Simplified Arabic" pitchFamily="18" charset="-78"/>
                          </a:endParaRPr>
                        </a:p>
                      </a:txBody>
                      <a:tcPr marL="68580" marR="68580" marT="0" marB="0"/>
                    </a:tc>
                  </a:tr>
                  <a:tr h="490728">
                    <a:tc>
                      <a:txBody>
                        <a:bodyPr/>
                        <a:lstStyle/>
                        <a:p>
                          <a:endParaRPr lang="en-US"/>
                        </a:p>
                      </a:txBody>
                      <a:tcPr marL="68580" marR="68580" marT="0" marB="0">
                        <a:blipFill rotWithShape="1">
                          <a:blip r:embed="rId3"/>
                          <a:stretch>
                            <a:fillRect t="-161250" r="-210933" b="-2500"/>
                          </a:stretch>
                        </a:blip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4.7</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62.4</a:t>
                          </a:r>
                          <a:endParaRPr lang="en-US" sz="1400" dirty="0">
                            <a:effectLst/>
                            <a:latin typeface="Simplified Arabic" pitchFamily="18" charset="-78"/>
                            <a:ea typeface="Calibri"/>
                            <a:cs typeface="Simplified Arabic" pitchFamily="18" charset="-78"/>
                          </a:endParaRPr>
                        </a:p>
                      </a:txBody>
                      <a:tcPr marL="68580" marR="68580" marT="0" marB="0"/>
                    </a:tc>
                  </a:tr>
                </a:tbl>
              </a:graphicData>
            </a:graphic>
          </p:graphicFrame>
        </mc:Fallback>
      </mc:AlternateContent>
    </p:spTree>
    <p:extLst>
      <p:ext uri="{BB962C8B-B14F-4D97-AF65-F5344CB8AC3E}">
        <p14:creationId xmlns:p14="http://schemas.microsoft.com/office/powerpoint/2010/main" val="98075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b="1" dirty="0" smtClean="0">
                    <a:latin typeface="Simplified Arabic" pitchFamily="18" charset="-78"/>
                    <a:cs typeface="Simplified Arabic" pitchFamily="18" charset="-78"/>
                  </a:rPr>
                  <a:t>مثال:-</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للبيانات التالية جد الانحراف المعياري ومعامل الاختلاف</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a:r>
                  <a:rPr lang="ar-IQ" sz="2000" dirty="0" smtClean="0"/>
                  <a:t>    </a:t>
                </a:r>
                <a14:m>
                  <m:oMath xmlns:m="http://schemas.openxmlformats.org/officeDocument/2006/math">
                    <m:acc>
                      <m:accPr>
                        <m:chr m:val="̅"/>
                        <m:ctrlPr>
                          <a:rPr lang="en-US" sz="2000" i="1"/>
                        </m:ctrlPr>
                      </m:accPr>
                      <m:e>
                        <m:r>
                          <a:rPr lang="ar-IQ" sz="2000" b="0" i="0" smtClean="0">
                            <a:latin typeface="Cambria Math"/>
                          </a:rPr>
                          <m:t> </m:t>
                        </m:r>
                        <m:r>
                          <m:rPr>
                            <m:sty m:val="p"/>
                          </m:rPr>
                          <a:rPr lang="en-US" sz="2000"/>
                          <m:t>x</m:t>
                        </m:r>
                      </m:e>
                    </m:acc>
                    <m:r>
                      <a:rPr lang="en-US" sz="2000"/>
                      <m:t>= </m:t>
                    </m:r>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r>
                      <a:rPr lang="en-US" sz="2000"/>
                      <m:t>= </m:t>
                    </m:r>
                    <m:f>
                      <m:fPr>
                        <m:ctrlPr>
                          <a:rPr lang="en-US" sz="2000" i="1"/>
                        </m:ctrlPr>
                      </m:fPr>
                      <m:num>
                        <m:r>
                          <a:rPr lang="en-US" sz="2000"/>
                          <m:t>6745</m:t>
                        </m:r>
                      </m:num>
                      <m:den>
                        <m:r>
                          <a:rPr lang="en-US" sz="2000"/>
                          <m:t>100</m:t>
                        </m:r>
                      </m:den>
                    </m:f>
                    <m:r>
                      <a:rPr lang="en-US" sz="2000" i="1"/>
                      <m:t>=</m:t>
                    </m:r>
                  </m:oMath>
                </a14:m>
                <a:r>
                  <a:rPr lang="en-US" sz="2000" dirty="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67.45</a:t>
                </a:r>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598" r="-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جدول 6"/>
              <p:cNvGraphicFramePr>
                <a:graphicFrameLocks noGrp="1"/>
              </p:cNvGraphicFramePr>
              <p:nvPr>
                <p:extLst>
                  <p:ext uri="{D42A27DB-BD31-4B8C-83A1-F6EECF244321}">
                    <p14:modId xmlns:p14="http://schemas.microsoft.com/office/powerpoint/2010/main" val="2045765955"/>
                  </p:ext>
                </p:extLst>
              </p:nvPr>
            </p:nvGraphicFramePr>
            <p:xfrm>
              <a:off x="899592" y="1484784"/>
              <a:ext cx="7768559" cy="2982214"/>
            </p:xfrm>
            <a:graphic>
              <a:graphicData uri="http://schemas.openxmlformats.org/drawingml/2006/table">
                <a:tbl>
                  <a:tblPr firstRow="1" firstCol="1" bandRow="1">
                    <a:tableStyleId>{5940675A-B579-460E-94D1-54222C63F5DA}</a:tableStyleId>
                  </a:tblPr>
                  <a:tblGrid>
                    <a:gridCol w="1212958"/>
                    <a:gridCol w="775800"/>
                    <a:gridCol w="810984"/>
                    <a:gridCol w="913896"/>
                    <a:gridCol w="1302676"/>
                    <a:gridCol w="1662430"/>
                    <a:gridCol w="1089815"/>
                  </a:tblGrid>
                  <a:tr h="271780">
                    <a:tc>
                      <a:txBody>
                        <a:bodyPr/>
                        <a:lstStyle/>
                        <a:p>
                          <a:pPr algn="ctr" rtl="1">
                            <a:lnSpc>
                              <a:spcPct val="150000"/>
                            </a:lnSpc>
                            <a:spcAft>
                              <a:spcPts val="0"/>
                            </a:spcAft>
                          </a:pPr>
                          <a:r>
                            <a:rPr lang="ar-SA" sz="2000" dirty="0">
                              <a:effectLst/>
                              <a:latin typeface="Simplified Arabic" pitchFamily="18" charset="-78"/>
                              <a:cs typeface="Simplified Arabic" pitchFamily="18" charset="-78"/>
                            </a:rPr>
                            <a:t>الفئات</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fi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n-US" sz="2000">
                                        <a:effectLst/>
                                      </a:rPr>
                                    </m:ctrlPr>
                                  </m:sSupPr>
                                  <m:e>
                                    <m:d>
                                      <m:dPr>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e>
                                  <m:sup>
                                    <m:r>
                                      <a:rPr lang="en-US" sz="2000">
                                        <a:effectLst/>
                                      </a:rPr>
                                      <m:t>𝟐</m:t>
                                    </m:r>
                                  </m:sup>
                                </m:sSup>
                              </m:oMath>
                            </m:oMathPara>
                          </a14:m>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n-US" sz="2000">
                                        <a:effectLst/>
                                      </a:rPr>
                                    </m:ctrlPr>
                                  </m:sSupPr>
                                  <m:e>
                                    <m:r>
                                      <a:rPr lang="en-US" sz="2000">
                                        <a:effectLst/>
                                      </a:rPr>
                                      <m:t>𝐟𝐢</m:t>
                                    </m:r>
                                    <m:r>
                                      <a:rPr lang="en-US" sz="2000">
                                        <a:effectLst/>
                                      </a:rPr>
                                      <m:t> </m:t>
                                    </m:r>
                                    <m:d>
                                      <m:dPr>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e>
                                  <m:sup>
                                    <m:r>
                                      <a:rPr lang="en-US" sz="2000">
                                        <a:effectLst/>
                                      </a:rPr>
                                      <m:t>𝟐</m:t>
                                    </m:r>
                                  </m:sup>
                                </m:sSup>
                              </m:oMath>
                            </m:oMathPara>
                          </a14:m>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fi x</a:t>
                          </a:r>
                          <a:r>
                            <a:rPr lang="en-US" sz="2000" baseline="-25000" dirty="0">
                              <a:effectLst/>
                              <a:latin typeface="Simplified Arabic" pitchFamily="18" charset="-78"/>
                              <a:cs typeface="Simplified Arabic" pitchFamily="18" charset="-78"/>
                            </a:rPr>
                            <a:t>1</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0">
                    <a:tc>
                      <a:txBody>
                        <a:bodyPr/>
                        <a:lstStyle/>
                        <a:p>
                          <a:pPr algn="ctr" rtl="0">
                            <a:lnSpc>
                              <a:spcPct val="150000"/>
                            </a:lnSpc>
                            <a:spcAft>
                              <a:spcPts val="0"/>
                            </a:spcAft>
                          </a:pPr>
                          <a:r>
                            <a:rPr lang="en-US" sz="2000">
                              <a:effectLst/>
                              <a:latin typeface="Simplified Arabic" pitchFamily="18" charset="-78"/>
                              <a:cs typeface="Simplified Arabic" pitchFamily="18" charset="-78"/>
                            </a:rPr>
                            <a:t>60-62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61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305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41.6025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208.0125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186</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50000"/>
                            </a:lnSpc>
                            <a:spcAft>
                              <a:spcPts val="0"/>
                            </a:spcAft>
                          </a:pPr>
                          <a:r>
                            <a:rPr lang="en-US" sz="2000">
                              <a:effectLst/>
                              <a:latin typeface="Simplified Arabic" pitchFamily="18" charset="-78"/>
                              <a:cs typeface="Simplified Arabic" pitchFamily="18" charset="-78"/>
                            </a:rPr>
                            <a:t>63-65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18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1152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11.9025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214.245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737</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50000"/>
                            </a:lnSpc>
                            <a:spcAft>
                              <a:spcPts val="0"/>
                            </a:spcAft>
                          </a:pPr>
                          <a:r>
                            <a:rPr lang="en-US" sz="2000">
                              <a:effectLst/>
                              <a:latin typeface="Simplified Arabic" pitchFamily="18" charset="-78"/>
                              <a:cs typeface="Simplified Arabic" pitchFamily="18" charset="-78"/>
                            </a:rPr>
                            <a:t>66-68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42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67</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2814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0.2025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8.505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1889</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50000"/>
                            </a:lnSpc>
                            <a:spcAft>
                              <a:spcPts val="0"/>
                            </a:spcAft>
                          </a:pPr>
                          <a:r>
                            <a:rPr lang="en-US" sz="2000">
                              <a:effectLst/>
                              <a:latin typeface="Simplified Arabic" pitchFamily="18" charset="-78"/>
                              <a:cs typeface="Simplified Arabic" pitchFamily="18" charset="-78"/>
                            </a:rPr>
                            <a:t>69-71</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27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70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1890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6.5025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175.5675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1323</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50000"/>
                            </a:lnSpc>
                            <a:spcAft>
                              <a:spcPts val="0"/>
                            </a:spcAft>
                          </a:pPr>
                          <a:r>
                            <a:rPr lang="en-US" sz="2000">
                              <a:effectLst/>
                              <a:latin typeface="Simplified Arabic" pitchFamily="18" charset="-78"/>
                              <a:cs typeface="Simplified Arabic" pitchFamily="18" charset="-78"/>
                            </a:rPr>
                            <a:t>72-74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73</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584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30.8025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246.42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4263</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50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100</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6745</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852.75</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45580</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mc:Choice>
        <mc:Fallback>
          <p:graphicFrame>
            <p:nvGraphicFramePr>
              <p:cNvPr id="7" name="جدول 6"/>
              <p:cNvGraphicFramePr>
                <a:graphicFrameLocks noGrp="1"/>
              </p:cNvGraphicFramePr>
              <p:nvPr>
                <p:extLst>
                  <p:ext uri="{D42A27DB-BD31-4B8C-83A1-F6EECF244321}">
                    <p14:modId xmlns:p14="http://schemas.microsoft.com/office/powerpoint/2010/main" val="2045765955"/>
                  </p:ext>
                </p:extLst>
              </p:nvPr>
            </p:nvGraphicFramePr>
            <p:xfrm>
              <a:off x="899592" y="1484784"/>
              <a:ext cx="7768559" cy="2982214"/>
            </p:xfrm>
            <a:graphic>
              <a:graphicData uri="http://schemas.openxmlformats.org/drawingml/2006/table">
                <a:tbl>
                  <a:tblPr firstRow="1" firstCol="1" bandRow="1">
                    <a:tableStyleId>{5940675A-B579-460E-94D1-54222C63F5DA}</a:tableStyleId>
                  </a:tblPr>
                  <a:tblGrid>
                    <a:gridCol w="1212958"/>
                    <a:gridCol w="775800"/>
                    <a:gridCol w="810984"/>
                    <a:gridCol w="913896"/>
                    <a:gridCol w="1302676"/>
                    <a:gridCol w="1662430"/>
                    <a:gridCol w="1089815"/>
                  </a:tblGrid>
                  <a:tr h="467614">
                    <a:tc>
                      <a:txBody>
                        <a:bodyPr/>
                        <a:lstStyle/>
                        <a:p>
                          <a:pPr algn="ctr" rtl="1">
                            <a:lnSpc>
                              <a:spcPct val="150000"/>
                            </a:lnSpc>
                            <a:spcAft>
                              <a:spcPts val="0"/>
                            </a:spcAft>
                          </a:pPr>
                          <a:r>
                            <a:rPr lang="ar-SA" sz="2000" dirty="0">
                              <a:effectLst/>
                              <a:latin typeface="Simplified Arabic" pitchFamily="18" charset="-78"/>
                              <a:cs typeface="Simplified Arabic" pitchFamily="18" charset="-78"/>
                            </a:rPr>
                            <a:t>الفئات</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fi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endParaRPr lang="en-US"/>
                        </a:p>
                      </a:txBody>
                      <a:tcPr marL="68580" marR="68580" marT="0" marB="0" anchor="ctr">
                        <a:blipFill rotWithShape="1">
                          <a:blip r:embed="rId3"/>
                          <a:stretch>
                            <a:fillRect l="-285047" t="-1299" r="-210748" b="-567532"/>
                          </a:stretch>
                        </a:blipFill>
                      </a:tcPr>
                    </a:tc>
                    <a:tc>
                      <a:txBody>
                        <a:bodyPr/>
                        <a:lstStyle/>
                        <a:p>
                          <a:endParaRPr lang="en-US"/>
                        </a:p>
                      </a:txBody>
                      <a:tcPr marL="68580" marR="68580" marT="0" marB="0" anchor="ctr">
                        <a:blipFill rotWithShape="1">
                          <a:blip r:embed="rId3"/>
                          <a:stretch>
                            <a:fillRect l="-302941" t="-1299" r="-65809" b="-567532"/>
                          </a:stretch>
                        </a:blip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fi x</a:t>
                          </a:r>
                          <a:r>
                            <a:rPr lang="en-US" sz="2000" baseline="-25000" dirty="0">
                              <a:effectLst/>
                              <a:latin typeface="Simplified Arabic" pitchFamily="18" charset="-78"/>
                              <a:cs typeface="Simplified Arabic" pitchFamily="18" charset="-78"/>
                            </a:rPr>
                            <a:t>1</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419100">
                    <a:tc>
                      <a:txBody>
                        <a:bodyPr/>
                        <a:lstStyle/>
                        <a:p>
                          <a:pPr algn="ctr" rtl="0">
                            <a:lnSpc>
                              <a:spcPct val="150000"/>
                            </a:lnSpc>
                            <a:spcAft>
                              <a:spcPts val="0"/>
                            </a:spcAft>
                          </a:pPr>
                          <a:r>
                            <a:rPr lang="en-US" sz="2000">
                              <a:effectLst/>
                              <a:latin typeface="Simplified Arabic" pitchFamily="18" charset="-78"/>
                              <a:cs typeface="Simplified Arabic" pitchFamily="18" charset="-78"/>
                            </a:rPr>
                            <a:t>60-62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61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305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41.6025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208.0125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186</a:t>
                          </a:r>
                          <a:endParaRPr lang="en-US" sz="1400">
                            <a:effectLst/>
                            <a:latin typeface="Simplified Arabic" pitchFamily="18" charset="-78"/>
                            <a:ea typeface="Calibri"/>
                            <a:cs typeface="Simplified Arabic" pitchFamily="18" charset="-78"/>
                          </a:endParaRPr>
                        </a:p>
                      </a:txBody>
                      <a:tcPr marL="68580" marR="68580" marT="0" marB="0"/>
                    </a:tc>
                  </a:tr>
                  <a:tr h="419100">
                    <a:tc>
                      <a:txBody>
                        <a:bodyPr/>
                        <a:lstStyle/>
                        <a:p>
                          <a:pPr algn="ctr" rtl="0">
                            <a:lnSpc>
                              <a:spcPct val="150000"/>
                            </a:lnSpc>
                            <a:spcAft>
                              <a:spcPts val="0"/>
                            </a:spcAft>
                          </a:pPr>
                          <a:r>
                            <a:rPr lang="en-US" sz="2000">
                              <a:effectLst/>
                              <a:latin typeface="Simplified Arabic" pitchFamily="18" charset="-78"/>
                              <a:cs typeface="Simplified Arabic" pitchFamily="18" charset="-78"/>
                            </a:rPr>
                            <a:t>63-65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18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64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1152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11.9025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214.245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737</a:t>
                          </a:r>
                          <a:endParaRPr lang="en-US" sz="1400">
                            <a:effectLst/>
                            <a:latin typeface="Simplified Arabic" pitchFamily="18" charset="-78"/>
                            <a:ea typeface="Calibri"/>
                            <a:cs typeface="Simplified Arabic" pitchFamily="18" charset="-78"/>
                          </a:endParaRPr>
                        </a:p>
                      </a:txBody>
                      <a:tcPr marL="68580" marR="68580" marT="0" marB="0"/>
                    </a:tc>
                  </a:tr>
                  <a:tr h="419100">
                    <a:tc>
                      <a:txBody>
                        <a:bodyPr/>
                        <a:lstStyle/>
                        <a:p>
                          <a:pPr algn="ctr" rtl="0">
                            <a:lnSpc>
                              <a:spcPct val="150000"/>
                            </a:lnSpc>
                            <a:spcAft>
                              <a:spcPts val="0"/>
                            </a:spcAft>
                          </a:pPr>
                          <a:r>
                            <a:rPr lang="en-US" sz="2000">
                              <a:effectLst/>
                              <a:latin typeface="Simplified Arabic" pitchFamily="18" charset="-78"/>
                              <a:cs typeface="Simplified Arabic" pitchFamily="18" charset="-78"/>
                            </a:rPr>
                            <a:t>66-68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42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67</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2814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0.2025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8.505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1889</a:t>
                          </a:r>
                          <a:endParaRPr lang="en-US" sz="1400">
                            <a:effectLst/>
                            <a:latin typeface="Simplified Arabic" pitchFamily="18" charset="-78"/>
                            <a:ea typeface="Calibri"/>
                            <a:cs typeface="Simplified Arabic" pitchFamily="18" charset="-78"/>
                          </a:endParaRPr>
                        </a:p>
                      </a:txBody>
                      <a:tcPr marL="68580" marR="68580" marT="0" marB="0"/>
                    </a:tc>
                  </a:tr>
                  <a:tr h="419100">
                    <a:tc>
                      <a:txBody>
                        <a:bodyPr/>
                        <a:lstStyle/>
                        <a:p>
                          <a:pPr algn="ctr" rtl="0">
                            <a:lnSpc>
                              <a:spcPct val="150000"/>
                            </a:lnSpc>
                            <a:spcAft>
                              <a:spcPts val="0"/>
                            </a:spcAft>
                          </a:pPr>
                          <a:r>
                            <a:rPr lang="en-US" sz="2000">
                              <a:effectLst/>
                              <a:latin typeface="Simplified Arabic" pitchFamily="18" charset="-78"/>
                              <a:cs typeface="Simplified Arabic" pitchFamily="18" charset="-78"/>
                            </a:rPr>
                            <a:t>69-71</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27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70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1890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6.5025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175.5675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1323</a:t>
                          </a:r>
                          <a:endParaRPr lang="en-US" sz="1400">
                            <a:effectLst/>
                            <a:latin typeface="Simplified Arabic" pitchFamily="18" charset="-78"/>
                            <a:ea typeface="Calibri"/>
                            <a:cs typeface="Simplified Arabic" pitchFamily="18" charset="-78"/>
                          </a:endParaRPr>
                        </a:p>
                      </a:txBody>
                      <a:tcPr marL="68580" marR="68580" marT="0" marB="0"/>
                    </a:tc>
                  </a:tr>
                  <a:tr h="419100">
                    <a:tc>
                      <a:txBody>
                        <a:bodyPr/>
                        <a:lstStyle/>
                        <a:p>
                          <a:pPr algn="ctr" rtl="0">
                            <a:lnSpc>
                              <a:spcPct val="150000"/>
                            </a:lnSpc>
                            <a:spcAft>
                              <a:spcPts val="0"/>
                            </a:spcAft>
                          </a:pPr>
                          <a:r>
                            <a:rPr lang="en-US" sz="2000">
                              <a:effectLst/>
                              <a:latin typeface="Simplified Arabic" pitchFamily="18" charset="-78"/>
                              <a:cs typeface="Simplified Arabic" pitchFamily="18" charset="-78"/>
                            </a:rPr>
                            <a:t>72-74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73</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584</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30.8025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246.42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4263</a:t>
                          </a:r>
                          <a:endParaRPr lang="en-US" sz="1400">
                            <a:effectLst/>
                            <a:latin typeface="Simplified Arabic" pitchFamily="18" charset="-78"/>
                            <a:ea typeface="Calibri"/>
                            <a:cs typeface="Simplified Arabic" pitchFamily="18" charset="-78"/>
                          </a:endParaRPr>
                        </a:p>
                      </a:txBody>
                      <a:tcPr marL="68580" marR="68580" marT="0" marB="0"/>
                    </a:tc>
                  </a:tr>
                  <a:tr h="419100">
                    <a:tc>
                      <a:txBody>
                        <a:bodyPr/>
                        <a:lstStyle/>
                        <a:p>
                          <a:pPr algn="ctr" rtl="0">
                            <a:lnSpc>
                              <a:spcPct val="150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100</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6745</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852.75</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45580</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mc:Fallback>
      </mc:AlternateContent>
    </p:spTree>
    <p:extLst>
      <p:ext uri="{BB962C8B-B14F-4D97-AF65-F5344CB8AC3E}">
        <p14:creationId xmlns:p14="http://schemas.microsoft.com/office/powerpoint/2010/main" val="410171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 </a:t>
                </a:r>
                <a:r>
                  <a:rPr lang="en-US" sz="2000" dirty="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sSup>
                                  <m:sSupPr>
                                    <m:ctrlPr>
                                      <a:rPr lang="en-US" sz="2000" i="1"/>
                                    </m:ctrlPr>
                                  </m:sSupPr>
                                  <m:e>
                                    <m:r>
                                      <a:rPr lang="en-US" sz="2000"/>
                                      <m:t> </m:t>
                                    </m:r>
                                    <m:r>
                                      <m:rPr>
                                        <m:sty m:val="p"/>
                                      </m:rPr>
                                      <a:rPr lang="en-US" sz="2000"/>
                                      <m:t>fi</m:t>
                                    </m:r>
                                    <m:d>
                                      <m:dPr>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sup>
                                    <m:r>
                                      <a:rPr lang="en-US" sz="2000"/>
                                      <m:t>2</m:t>
                                    </m:r>
                                  </m:sup>
                                </m:sSup>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e>
                    </m:rad>
                    <m:r>
                      <a:rPr lang="en-US" sz="2000" i="1"/>
                      <m:t>=</m:t>
                    </m:r>
                    <m:rad>
                      <m:radPr>
                        <m:degHide m:val="on"/>
                        <m:ctrlPr>
                          <a:rPr lang="en-US" sz="2000" i="1"/>
                        </m:ctrlPr>
                      </m:radPr>
                      <m:deg/>
                      <m:e>
                        <m:f>
                          <m:fPr>
                            <m:ctrlPr>
                              <a:rPr lang="en-US" sz="2000" i="1"/>
                            </m:ctrlPr>
                          </m:fPr>
                          <m:num>
                            <m:r>
                              <a:rPr lang="en-US" sz="2000" i="1"/>
                              <m:t>852</m:t>
                            </m:r>
                            <m:r>
                              <a:rPr lang="en-US" sz="2000" i="1"/>
                              <m:t>.</m:t>
                            </m:r>
                            <m:r>
                              <a:rPr lang="en-US" sz="2000" i="1"/>
                              <m:t>75</m:t>
                            </m:r>
                          </m:num>
                          <m:den>
                            <m:r>
                              <a:rPr lang="en-US" sz="2000" i="1"/>
                              <m:t>100</m:t>
                            </m:r>
                          </m:den>
                        </m:f>
                      </m:e>
                    </m:rad>
                    <m:r>
                      <a:rPr lang="en-US" sz="2000" i="1"/>
                      <m:t>=</m:t>
                    </m:r>
                  </m:oMath>
                </a14:m>
                <a:r>
                  <a:rPr lang="en-US" sz="2000" dirty="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r>
                          <a:rPr lang="en-US" sz="2000" i="1"/>
                          <m:t>8</m:t>
                        </m:r>
                        <m:r>
                          <a:rPr lang="en-US" sz="2000" i="1"/>
                          <m:t>.</m:t>
                        </m:r>
                        <m:r>
                          <a:rPr lang="en-US" sz="2000" i="1"/>
                          <m:t>5275</m:t>
                        </m:r>
                      </m:e>
                    </m:rad>
                    <m:r>
                      <a:rPr lang="en-US" sz="2000" i="1"/>
                      <m:t> </m:t>
                    </m:r>
                  </m:oMath>
                </a14:m>
                <a:r>
                  <a:rPr lang="en-US" sz="2000" dirty="0">
                    <a:latin typeface="Simplified Arabic" pitchFamily="18" charset="-78"/>
                    <a:cs typeface="Simplified Arabic" pitchFamily="18" charset="-78"/>
                  </a:rPr>
                  <a:t> = </a:t>
                </a:r>
                <a:r>
                  <a:rPr lang="en-US" sz="2000" dirty="0" smtClean="0">
                    <a:latin typeface="Simplified Arabic" pitchFamily="18" charset="-78"/>
                    <a:cs typeface="Simplified Arabic" pitchFamily="18" charset="-78"/>
                  </a:rPr>
                  <a:t>2.9</a:t>
                </a:r>
                <a:endParaRPr lang="ar-IQ" sz="2000" dirty="0" smtClean="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Or :</a:t>
                </a:r>
                <a:endParaRPr lang="ar-IQ" sz="2000" dirty="0" smtClean="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S </a:t>
                </a:r>
                <a:r>
                  <a:rPr lang="en-US" sz="2000" dirty="0">
                    <a:latin typeface="Simplified Arabic" pitchFamily="18" charset="-78"/>
                    <a:cs typeface="Simplified Arabic" pitchFamily="18" charset="-78"/>
                  </a:rPr>
                  <a:t>= </a:t>
                </a:r>
                <a14:m>
                  <m:oMath xmlns:m="http://schemas.openxmlformats.org/officeDocument/2006/math">
                    <m:rad>
                      <m:radPr>
                        <m:degHide m:val="on"/>
                        <m:ctrlPr>
                          <a:rPr lang="en-US" sz="2000" i="1"/>
                        </m:ctrlPr>
                      </m:radPr>
                      <m:deg/>
                      <m:e>
                        <m:f>
                          <m:fPr>
                            <m:ctrlPr>
                              <a:rPr lang="en-US" sz="2000" i="1"/>
                            </m:ctrlPr>
                          </m:fPr>
                          <m:num>
                            <m:r>
                              <a:rPr lang="en-US" sz="2000" i="1"/>
                              <m:t>455803</m:t>
                            </m:r>
                            <m:r>
                              <a:rPr lang="en-US" sz="2000" i="1"/>
                              <m:t>− </m:t>
                            </m:r>
                            <m:f>
                              <m:fPr>
                                <m:ctrlPr>
                                  <a:rPr lang="en-US" sz="2000" i="1"/>
                                </m:ctrlPr>
                              </m:fPr>
                              <m:num>
                                <m:sSup>
                                  <m:sSupPr>
                                    <m:ctrlPr>
                                      <a:rPr lang="en-US" sz="2000" i="1"/>
                                    </m:ctrlPr>
                                  </m:sSupPr>
                                  <m:e>
                                    <m:d>
                                      <m:dPr>
                                        <m:ctrlPr>
                                          <a:rPr lang="en-US" sz="2000" i="1"/>
                                        </m:ctrlPr>
                                      </m:dPr>
                                      <m:e>
                                        <m:r>
                                          <a:rPr lang="en-US" sz="2000" i="1"/>
                                          <m:t>6745</m:t>
                                        </m:r>
                                      </m:e>
                                    </m:d>
                                  </m:e>
                                  <m:sup>
                                    <m:r>
                                      <a:rPr lang="en-US" sz="2000" i="1"/>
                                      <m:t>2</m:t>
                                    </m:r>
                                  </m:sup>
                                </m:sSup>
                              </m:num>
                              <m:den>
                                <m:r>
                                  <a:rPr lang="en-US" sz="2000" i="1"/>
                                  <m:t>100</m:t>
                                </m:r>
                              </m:den>
                            </m:f>
                          </m:num>
                          <m:den>
                            <m:r>
                              <a:rPr lang="en-US" sz="2000" i="1"/>
                              <m:t>100</m:t>
                            </m:r>
                          </m:den>
                        </m:f>
                      </m:e>
                    </m:rad>
                  </m:oMath>
                </a14:m>
                <a:r>
                  <a:rPr lang="en-US" sz="2000" dirty="0">
                    <a:latin typeface="Simplified Arabic" pitchFamily="18" charset="-78"/>
                    <a:cs typeface="Simplified Arabic" pitchFamily="18" charset="-78"/>
                  </a:rPr>
                  <a:t> = </a:t>
                </a:r>
                <a:r>
                  <a:rPr lang="en-US" sz="2000" dirty="0" smtClean="0">
                    <a:latin typeface="Simplified Arabic" pitchFamily="18" charset="-78"/>
                    <a:cs typeface="Simplified Arabic" pitchFamily="18" charset="-78"/>
                  </a:rPr>
                  <a:t>2.9</a:t>
                </a:r>
                <a:endParaRPr lang="ar-IQ" sz="2000" dirty="0" smtClean="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C.V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m:rPr>
                            <m:sty m:val="p"/>
                          </m:rPr>
                          <a:rPr lang="en-US" sz="2000"/>
                          <m:t>S</m:t>
                        </m:r>
                      </m:num>
                      <m:den>
                        <m:acc>
                          <m:accPr>
                            <m:chr m:val="̅"/>
                            <m:ctrlPr>
                              <a:rPr lang="en-US" sz="2000" i="1"/>
                            </m:ctrlPr>
                          </m:accPr>
                          <m:e>
                            <m:r>
                              <m:rPr>
                                <m:sty m:val="p"/>
                              </m:rPr>
                              <a:rPr lang="en-US" sz="2000"/>
                              <m:t>X</m:t>
                            </m:r>
                          </m:e>
                        </m:acc>
                      </m:den>
                    </m:f>
                    <m:r>
                      <a:rPr lang="en-US" sz="2000" i="1"/>
                      <m:t> ×</m:t>
                    </m:r>
                  </m:oMath>
                </a14:m>
                <a:r>
                  <a:rPr lang="en-US" sz="2000" dirty="0">
                    <a:latin typeface="Simplified Arabic" pitchFamily="18" charset="-78"/>
                    <a:cs typeface="Simplified Arabic" pitchFamily="18" charset="-78"/>
                  </a:rPr>
                  <a:t> 100 %  </a:t>
                </a:r>
                <a:endParaRPr lang="ar-IQ" sz="2000" dirty="0" smtClean="0">
                  <a:latin typeface="Simplified Arabic" pitchFamily="18" charset="-78"/>
                  <a:cs typeface="Simplified Arabic" pitchFamily="18" charset="-78"/>
                </a:endParaRPr>
              </a:p>
              <a:p>
                <a:pPr algn="just"/>
                <a:r>
                  <a:rPr lang="en-US" sz="2000" dirty="0" smtClean="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 </a:t>
                </a:r>
                <a14:m>
                  <m:oMath xmlns:m="http://schemas.openxmlformats.org/officeDocument/2006/math">
                    <m:f>
                      <m:fPr>
                        <m:ctrlPr>
                          <a:rPr lang="en-US" sz="2000" i="1"/>
                        </m:ctrlPr>
                      </m:fPr>
                      <m:num>
                        <m:r>
                          <a:rPr lang="en-US" sz="2000"/>
                          <m:t>2</m:t>
                        </m:r>
                        <m:r>
                          <a:rPr lang="en-US" sz="2000"/>
                          <m:t>.</m:t>
                        </m:r>
                        <m:r>
                          <a:rPr lang="en-US" sz="2000"/>
                          <m:t>9</m:t>
                        </m:r>
                      </m:num>
                      <m:den>
                        <m:r>
                          <a:rPr lang="en-US" sz="2000"/>
                          <m:t>67</m:t>
                        </m:r>
                        <m:r>
                          <a:rPr lang="en-US" sz="2000"/>
                          <m:t>.</m:t>
                        </m:r>
                        <m:r>
                          <a:rPr lang="en-US" sz="2000"/>
                          <m:t>45</m:t>
                        </m:r>
                      </m:den>
                    </m:f>
                    <m:r>
                      <a:rPr lang="en-US" sz="2000" i="1"/>
                      <m:t> ×</m:t>
                    </m:r>
                  </m:oMath>
                </a14:m>
                <a:r>
                  <a:rPr lang="en-US" sz="2000" dirty="0">
                    <a:latin typeface="Simplified Arabic" pitchFamily="18" charset="-78"/>
                    <a:cs typeface="Simplified Arabic" pitchFamily="18" charset="-78"/>
                  </a:rPr>
                  <a:t> 100 %  = 4.29 %</a:t>
                </a:r>
              </a:p>
              <a:p>
                <a:pPr algn="just" rtl="1"/>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ctr" rtl="1"/>
                <a:r>
                  <a:rPr lang="en-US" sz="2000" b="1" dirty="0">
                    <a:latin typeface="Simplified Arabic" pitchFamily="18" charset="-78"/>
                    <a:cs typeface="Simplified Arabic" pitchFamily="18" charset="-78"/>
                    <a:sym typeface="Wingdings 2"/>
                  </a:rPr>
                  <a:t></a:t>
                </a:r>
                <a:endParaRPr lang="en-US" sz="2000" b="1" dirty="0">
                  <a:latin typeface="Simplified Arabic" pitchFamily="18" charset="-78"/>
                  <a:cs typeface="Simplified Arabic" pitchFamily="18" charset="-78"/>
                </a:endParaRPr>
              </a:p>
              <a:p>
                <a:pPr algn="ctr" rtl="1"/>
                <a:r>
                  <a:rPr lang="ar-SA" sz="2000" b="1" dirty="0">
                    <a:latin typeface="Simplified Arabic" pitchFamily="18" charset="-78"/>
                    <a:cs typeface="Simplified Arabic" pitchFamily="18" charset="-78"/>
                  </a:rPr>
                  <a:t> </a:t>
                </a:r>
                <a:endParaRPr lang="en-US" sz="2000" b="1" dirty="0">
                  <a:latin typeface="Simplified Arabic" pitchFamily="18" charset="-78"/>
                  <a:cs typeface="Simplified Arabic" pitchFamily="18" charset="-78"/>
                </a:endParaRPr>
              </a:p>
              <a:p>
                <a:pPr algn="ctr" rtl="1"/>
                <a:r>
                  <a:rPr lang="en-US" sz="2000" b="1" dirty="0">
                    <a:latin typeface="Simplified Arabic" pitchFamily="18" charset="-78"/>
                    <a:cs typeface="Simplified Arabic" pitchFamily="18" charset="-78"/>
                    <a:sym typeface="Wingdings 2"/>
                  </a:rPr>
                  <a:t></a:t>
                </a:r>
                <a:endParaRPr lang="en-US" sz="2000" b="1" dirty="0">
                  <a:latin typeface="Simplified Arabic" pitchFamily="18" charset="-78"/>
                  <a:cs typeface="Simplified Arabic" pitchFamily="18" charset="-78"/>
                </a:endParaRPr>
              </a:p>
              <a:p>
                <a:pPr algn="just"/>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598" r="-532"/>
                </a:stretch>
              </a:blipFill>
            </p:spPr>
            <p:txBody>
              <a:bodyPr/>
              <a:lstStyle/>
              <a:p>
                <a:r>
                  <a:rPr lang="en-US">
                    <a:noFill/>
                  </a:rPr>
                  <a:t> </a:t>
                </a:r>
              </a:p>
            </p:txBody>
          </p:sp>
        </mc:Fallback>
      </mc:AlternateContent>
    </p:spTree>
    <p:extLst>
      <p:ext uri="{BB962C8B-B14F-4D97-AF65-F5344CB8AC3E}">
        <p14:creationId xmlns:p14="http://schemas.microsoft.com/office/powerpoint/2010/main" val="353274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2400" b="1" dirty="0">
                    <a:solidFill>
                      <a:srgbClr val="FF0000"/>
                    </a:solidFill>
                    <a:latin typeface="Simplified Arabic" pitchFamily="18" charset="-78"/>
                    <a:cs typeface="PT Bold Heading" pitchFamily="2" charset="-78"/>
                  </a:rPr>
                  <a:t>« المحاضرة السادسة »</a:t>
                </a:r>
                <a:endParaRPr lang="en-US" sz="2400" dirty="0">
                  <a:solidFill>
                    <a:srgbClr val="FF0000"/>
                  </a:solidFill>
                  <a:latin typeface="Simplified Arabic" pitchFamily="18" charset="-78"/>
                  <a:cs typeface="PT Bold Heading" pitchFamily="2" charset="-78"/>
                </a:endParaRPr>
              </a:p>
              <a:p>
                <a:pPr algn="just" rtl="1"/>
                <a:r>
                  <a:rPr lang="ar-SA" sz="2000" b="1" dirty="0">
                    <a:latin typeface="Simplified Arabic" pitchFamily="18" charset="-78"/>
                    <a:cs typeface="Simplified Arabic" pitchFamily="18" charset="-78"/>
                  </a:rPr>
                  <a:t>الدرجة المعيارية </a:t>
                </a:r>
                <a:r>
                  <a:rPr lang="en-US" sz="2000" b="1" dirty="0">
                    <a:latin typeface="Simplified Arabic" pitchFamily="18" charset="-78"/>
                    <a:cs typeface="Simplified Arabic" pitchFamily="18" charset="-78"/>
                  </a:rPr>
                  <a:t>Standard Score  </a:t>
                </a:r>
                <a:r>
                  <a:rPr lang="ar-SA" sz="2000" b="1"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في كثير من الأحيان قد نحتاج إلى مقارنة قيمتين مختلفتين كل منهما تنتمي إلى مجموعة معينة، ولما كانت طبيعة البيانات في أي مجموعة إحصائية يتم وصفها عن طريق معرفة كل من </a:t>
                </a:r>
                <a:r>
                  <a:rPr lang="ar-SA" sz="2000" dirty="0" err="1">
                    <a:latin typeface="Simplified Arabic" pitchFamily="18" charset="-78"/>
                    <a:cs typeface="Simplified Arabic" pitchFamily="18" charset="-78"/>
                  </a:rPr>
                  <a:t>متوسطها</a:t>
                </a:r>
                <a:r>
                  <a:rPr lang="ar-SA" sz="2000" dirty="0">
                    <a:latin typeface="Simplified Arabic" pitchFamily="18" charset="-78"/>
                    <a:cs typeface="Simplified Arabic" pitchFamily="18" charset="-78"/>
                  </a:rPr>
                  <a:t> وتشتتها كان من المناسب الاستعانة </a:t>
                </a:r>
                <a:r>
                  <a:rPr lang="ar-SA" sz="2000" dirty="0" err="1">
                    <a:latin typeface="Simplified Arabic" pitchFamily="18" charset="-78"/>
                    <a:cs typeface="Simplified Arabic" pitchFamily="18" charset="-78"/>
                  </a:rPr>
                  <a:t>بهذين</a:t>
                </a:r>
                <a:r>
                  <a:rPr lang="ar-SA" sz="2000" dirty="0">
                    <a:latin typeface="Simplified Arabic" pitchFamily="18" charset="-78"/>
                    <a:cs typeface="Simplified Arabic" pitchFamily="18" charset="-78"/>
                  </a:rPr>
                  <a:t> البعدين في عملية المقارنة. أي يجب أن لا تتم المقارنة بين القيم بشكل مطلق، وإنما من خلال تحويل القيم المراد مقارنتها إلى وحدات معيارية خالية من تأثير الوسط الحسابي والتشتت، ومن وحدات القياس للمتغير الأصلي، وعلى هذا الأساس تعتبر الدرجة المعيارية من أحد مقاييس التشتت النسبي والتي تعرف على النحو الآتي:-</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err="1" smtClean="0">
                    <a:latin typeface="Simplified Arabic" pitchFamily="18" charset="-78"/>
                    <a:cs typeface="Simplified Arabic" pitchFamily="18" charset="-78"/>
                  </a:rPr>
                  <a:t>Zi</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m:rPr>
                            <m:sty m:val="p"/>
                          </m:rPr>
                          <a:rPr lang="en-US" sz="2000"/>
                          <m:t>xi</m:t>
                        </m:r>
                        <m:r>
                          <a:rPr lang="en-US" sz="2000"/>
                          <m:t> </m:t>
                        </m:r>
                        <m:r>
                          <a:rPr lang="en-US" sz="2000" i="1"/>
                          <m:t>−</m:t>
                        </m:r>
                        <m:r>
                          <a:rPr lang="en-US" sz="2000"/>
                          <m:t> </m:t>
                        </m:r>
                        <m:acc>
                          <m:accPr>
                            <m:chr m:val="̅"/>
                            <m:ctrlPr>
                              <a:rPr lang="en-US" sz="2000" i="1"/>
                            </m:ctrlPr>
                          </m:accPr>
                          <m:e>
                            <m:r>
                              <m:rPr>
                                <m:sty m:val="p"/>
                              </m:rPr>
                              <a:rPr lang="en-US" sz="2000"/>
                              <m:t>x</m:t>
                            </m:r>
                          </m:e>
                        </m:acc>
                        <m:r>
                          <a:rPr lang="en-US" sz="2000" i="1"/>
                          <m:t> </m:t>
                        </m:r>
                      </m:num>
                      <m:den>
                        <m:r>
                          <m:rPr>
                            <m:sty m:val="p"/>
                          </m:rPr>
                          <a:rPr lang="en-US" sz="2000"/>
                          <m:t>S</m:t>
                        </m:r>
                      </m:den>
                    </m:f>
                  </m:oMath>
                </a14:m>
                <a:r>
                  <a:rPr lang="en-US" sz="2000" dirty="0">
                    <a:latin typeface="Simplified Arabic" pitchFamily="18" charset="-78"/>
                    <a:cs typeface="Simplified Arabic" pitchFamily="18" charset="-78"/>
                  </a:rPr>
                  <a:t>  ……………  (16)</a:t>
                </a:r>
              </a:p>
              <a:p>
                <a:pPr algn="just" rtl="1"/>
                <a:r>
                  <a:rPr lang="ar-SA" sz="2000" dirty="0">
                    <a:latin typeface="Simplified Arabic" pitchFamily="18" charset="-78"/>
                    <a:cs typeface="Simplified Arabic" pitchFamily="18" charset="-78"/>
                  </a:rPr>
                  <a:t>حيث أن: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 </a:t>
                </a:r>
                <a14:m>
                  <m:oMath xmlns:m="http://schemas.openxmlformats.org/officeDocument/2006/math">
                    <m:acc>
                      <m:accPr>
                        <m:chr m:val="̅"/>
                        <m:ctrlPr>
                          <a:rPr lang="en-US" sz="2000" i="1"/>
                        </m:ctrlPr>
                      </m:accPr>
                      <m:e>
                        <m:r>
                          <m:rPr>
                            <m:sty m:val="p"/>
                          </m:rPr>
                          <a:rPr lang="en-US" sz="2000"/>
                          <m:t>x</m:t>
                        </m:r>
                      </m:e>
                    </m:acc>
                  </m:oMath>
                </a14:m>
                <a:r>
                  <a:rPr lang="ar-SA" sz="2000" dirty="0">
                    <a:latin typeface="Simplified Arabic" pitchFamily="18" charset="-78"/>
                    <a:cs typeface="Simplified Arabic" pitchFamily="18" charset="-78"/>
                  </a:rPr>
                  <a:t>: تمثل متوسط مفردات المجموعة التي تنتمي إليها القيمة </a:t>
                </a:r>
                <a:r>
                  <a:rPr lang="en-US" sz="2000" dirty="0">
                    <a:latin typeface="Simplified Arabic" pitchFamily="18" charset="-78"/>
                    <a:cs typeface="Simplified Arabic" pitchFamily="18" charset="-78"/>
                  </a:rPr>
                  <a:t>x</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en-US" sz="2000" dirty="0">
                    <a:latin typeface="Simplified Arabic" pitchFamily="18" charset="-78"/>
                    <a:cs typeface="Simplified Arabic" pitchFamily="18" charset="-78"/>
                  </a:rPr>
                  <a:t>S</a:t>
                </a:r>
                <a:r>
                  <a:rPr lang="ar-SA" sz="2000" dirty="0">
                    <a:latin typeface="Simplified Arabic" pitchFamily="18" charset="-78"/>
                    <a:cs typeface="Simplified Arabic" pitchFamily="18" charset="-78"/>
                  </a:rPr>
                  <a:t> : تمثل الانحراف المعياري لمفردات المجموعة التي تنتمي إليها القيمة </a:t>
                </a:r>
                <a:r>
                  <a:rPr lang="en-US" sz="2000" dirty="0">
                    <a:latin typeface="Simplified Arabic" pitchFamily="18" charset="-78"/>
                    <a:cs typeface="Simplified Arabic" pitchFamily="18" charset="-78"/>
                  </a:rPr>
                  <a:t>x</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وتمتاز قيمة </a:t>
                </a:r>
                <a:r>
                  <a:rPr lang="en-US" sz="2000" dirty="0">
                    <a:latin typeface="Simplified Arabic" pitchFamily="18" charset="-78"/>
                    <a:cs typeface="Simplified Arabic" pitchFamily="18" charset="-78"/>
                  </a:rPr>
                  <a:t>Z</a:t>
                </a:r>
                <a:r>
                  <a:rPr lang="ar-SA" sz="2000" dirty="0">
                    <a:latin typeface="Simplified Arabic" pitchFamily="18" charset="-78"/>
                    <a:cs typeface="Simplified Arabic" pitchFamily="18" charset="-78"/>
                  </a:rPr>
                  <a:t> بانها خالية من وحدات القياس، أي من خلال تحويل مفردات كل مجموعة من قيم ذات أوساط حسابية وانحرافات معيارية مختلفة إلى مفردات خالية من وحدات القياس للمفردات الأصلية، كما وتمتاز قيم </a:t>
                </a:r>
                <a:r>
                  <a:rPr lang="en-US" sz="2000" dirty="0">
                    <a:latin typeface="Simplified Arabic" pitchFamily="18" charset="-78"/>
                    <a:cs typeface="Simplified Arabic" pitchFamily="18" charset="-78"/>
                  </a:rPr>
                  <a:t>Z</a:t>
                </a:r>
                <a:r>
                  <a:rPr lang="ar-SA" sz="2000" dirty="0">
                    <a:latin typeface="Simplified Arabic" pitchFamily="18" charset="-78"/>
                    <a:cs typeface="Simplified Arabic" pitchFamily="18" charset="-78"/>
                  </a:rPr>
                  <a:t> بأن الوسط الحسابي لها يساوي صفر وتباينها يساوي </a:t>
                </a:r>
                <a:r>
                  <a:rPr lang="en-US" sz="2000" dirty="0">
                    <a:latin typeface="Simplified Arabic" pitchFamily="18" charset="-78"/>
                    <a:cs typeface="Simplified Arabic" pitchFamily="18" charset="-78"/>
                  </a:rPr>
                  <a:t>1</a:t>
                </a:r>
                <a:r>
                  <a:rPr lang="ar-SA" sz="2000" dirty="0">
                    <a:latin typeface="Simplified Arabic" pitchFamily="18" charset="-78"/>
                    <a:cs typeface="Simplified Arabic" pitchFamily="18" charset="-78"/>
                  </a:rPr>
                  <a:t> </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1396" r="-1862"/>
                </a:stretch>
              </a:blipFill>
            </p:spPr>
            <p:txBody>
              <a:bodyPr/>
              <a:lstStyle/>
              <a:p>
                <a:r>
                  <a:rPr lang="en-US">
                    <a:noFill/>
                  </a:rPr>
                  <a:t> </a:t>
                </a:r>
              </a:p>
            </p:txBody>
          </p:sp>
        </mc:Fallback>
      </mc:AlternateContent>
    </p:spTree>
    <p:extLst>
      <p:ext uri="{BB962C8B-B14F-4D97-AF65-F5344CB8AC3E}">
        <p14:creationId xmlns:p14="http://schemas.microsoft.com/office/powerpoint/2010/main" val="118290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b="1" dirty="0">
                    <a:latin typeface="Simplified Arabic" pitchFamily="18" charset="-78"/>
                    <a:cs typeface="Simplified Arabic" pitchFamily="18" charset="-78"/>
                  </a:rPr>
                  <a:t>مثال:-</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إذا كانت تقديرات أحد العاملين في مصنع ما على مقياسين، أولهما: لمستوى الإنتاج، وثانيهما: لمستوى الرضا عن العمل. علماً بأن المقياسين طبقا على مجموعة من العاملين في ذلك المصنع، ووجد من ذلك أن المتوسط الحسابي والانحراف المعياري في كل حالة كانت على النحو الآتي</a:t>
                </a:r>
                <a:r>
                  <a:rPr lang="ar-SA" sz="2000" b="1" dirty="0" smtClean="0">
                    <a:latin typeface="Simplified Arabic" pitchFamily="18" charset="-78"/>
                    <a:cs typeface="Simplified Arabic" pitchFamily="18" charset="-78"/>
                  </a:rPr>
                  <a:t>:-</a:t>
                </a:r>
                <a:endParaRPr lang="ar-IQ" sz="2000" b="1" dirty="0" smtClean="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في </a:t>
                </a:r>
                <a:r>
                  <a:rPr lang="ar-SA" sz="2000" dirty="0">
                    <a:latin typeface="Simplified Arabic" pitchFamily="18" charset="-78"/>
                    <a:cs typeface="Simplified Arabic" pitchFamily="18" charset="-78"/>
                  </a:rPr>
                  <a:t>أي حالة كان وضع هذا العامل أفضل؟</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يتم احتساب الدرجة المعيارية لهذا العامل لمقياسي الإنتاج والرضا عن العمل بتطبيق الصيغة (</a:t>
                </a:r>
                <a:r>
                  <a:rPr lang="en-US" sz="2000" dirty="0">
                    <a:latin typeface="Simplified Arabic" pitchFamily="18" charset="-78"/>
                    <a:cs typeface="Simplified Arabic" pitchFamily="18" charset="-78"/>
                  </a:rPr>
                  <a:t>16</a:t>
                </a:r>
                <a:r>
                  <a:rPr lang="ar-SA" sz="2000" dirty="0">
                    <a:latin typeface="Simplified Arabic" pitchFamily="18" charset="-78"/>
                    <a:cs typeface="Simplified Arabic" pitchFamily="18" charset="-78"/>
                  </a:rPr>
                  <a:t>) كما يلي:</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الدرجة المعيارية لتقدير العامل على مقياس الإنتاج هي:-</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Z</a:t>
                </a:r>
                <a:r>
                  <a:rPr lang="en-US" sz="2000" baseline="-25000" dirty="0" smtClean="0">
                    <a:latin typeface="Simplified Arabic" pitchFamily="18" charset="-78"/>
                    <a:cs typeface="Simplified Arabic" pitchFamily="18" charset="-78"/>
                  </a:rPr>
                  <a:t>1</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m:rPr>
                            <m:sty m:val="p"/>
                          </m:rPr>
                          <a:rPr lang="en-US" sz="2000"/>
                          <m:t>xi</m:t>
                        </m:r>
                        <m:r>
                          <a:rPr lang="en-US" sz="2000"/>
                          <m:t> </m:t>
                        </m:r>
                        <m:r>
                          <a:rPr lang="en-US" sz="2000" i="1"/>
                          <m:t>−</m:t>
                        </m:r>
                        <m:r>
                          <a:rPr lang="en-US" sz="2000"/>
                          <m:t> </m:t>
                        </m:r>
                        <m:acc>
                          <m:accPr>
                            <m:chr m:val="̅"/>
                            <m:ctrlPr>
                              <a:rPr lang="en-US" sz="2000" i="1"/>
                            </m:ctrlPr>
                          </m:accPr>
                          <m:e>
                            <m:r>
                              <m:rPr>
                                <m:sty m:val="p"/>
                              </m:rPr>
                              <a:rPr lang="en-US" sz="2000"/>
                              <m:t>x</m:t>
                            </m:r>
                          </m:e>
                        </m:acc>
                        <m:r>
                          <a:rPr lang="en-US" sz="2000" i="1"/>
                          <m:t> </m:t>
                        </m:r>
                      </m:num>
                      <m:den>
                        <m:r>
                          <m:rPr>
                            <m:sty m:val="p"/>
                          </m:rPr>
                          <a:rPr lang="en-US" sz="2000"/>
                          <m:t>S</m:t>
                        </m:r>
                      </m:den>
                    </m:f>
                    <m:r>
                      <a:rPr lang="en-US" sz="2000" i="1"/>
                      <m:t>= </m:t>
                    </m:r>
                    <m:f>
                      <m:fPr>
                        <m:ctrlPr>
                          <a:rPr lang="en-US" sz="2000" i="1"/>
                        </m:ctrlPr>
                      </m:fPr>
                      <m:num>
                        <m:r>
                          <a:rPr lang="en-US" sz="2000" i="1"/>
                          <m:t>42</m:t>
                        </m:r>
                        <m:r>
                          <a:rPr lang="en-US" sz="2000" i="1"/>
                          <m:t>−</m:t>
                        </m:r>
                        <m:r>
                          <a:rPr lang="en-US" sz="2000" i="1"/>
                          <m:t>35</m:t>
                        </m:r>
                      </m:num>
                      <m:den>
                        <m:r>
                          <a:rPr lang="en-US" sz="2000" i="1"/>
                          <m:t>5</m:t>
                        </m:r>
                      </m:den>
                    </m:f>
                  </m:oMath>
                </a14:m>
                <a:r>
                  <a:rPr lang="en-US" sz="2000" dirty="0">
                    <a:latin typeface="Simplified Arabic" pitchFamily="18" charset="-78"/>
                    <a:cs typeface="Simplified Arabic" pitchFamily="18" charset="-78"/>
                  </a:rPr>
                  <a:t> = 1.2</a:t>
                </a:r>
              </a:p>
              <a:p>
                <a:pPr algn="just" rtl="1"/>
                <a:r>
                  <a:rPr lang="ar-SA" sz="2000" dirty="0">
                    <a:latin typeface="Simplified Arabic" pitchFamily="18" charset="-78"/>
                    <a:cs typeface="Simplified Arabic" pitchFamily="18" charset="-78"/>
                  </a:rPr>
                  <a:t>أما الدرجة المعيارية لتقدير العامل على مقياس الرضا عن العمل فهي:-</a:t>
                </a:r>
                <a:endParaRPr lang="en-US" sz="2000" dirty="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Z</a:t>
                </a:r>
                <a:r>
                  <a:rPr lang="en-US" sz="2000" baseline="-25000" dirty="0" smtClean="0">
                    <a:latin typeface="Simplified Arabic" pitchFamily="18" charset="-78"/>
                    <a:cs typeface="Simplified Arabic" pitchFamily="18" charset="-78"/>
                  </a:rPr>
                  <a:t>2</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m:rPr>
                            <m:sty m:val="p"/>
                          </m:rPr>
                          <a:rPr lang="en-US" sz="2000"/>
                          <m:t>xi</m:t>
                        </m:r>
                        <m:r>
                          <a:rPr lang="en-US" sz="2000"/>
                          <m:t> </m:t>
                        </m:r>
                        <m:r>
                          <a:rPr lang="en-US" sz="2000" i="1"/>
                          <m:t>−</m:t>
                        </m:r>
                        <m:r>
                          <a:rPr lang="en-US" sz="2000"/>
                          <m:t> </m:t>
                        </m:r>
                        <m:acc>
                          <m:accPr>
                            <m:chr m:val="̅"/>
                            <m:ctrlPr>
                              <a:rPr lang="en-US" sz="2000" i="1"/>
                            </m:ctrlPr>
                          </m:accPr>
                          <m:e>
                            <m:r>
                              <m:rPr>
                                <m:sty m:val="p"/>
                              </m:rPr>
                              <a:rPr lang="en-US" sz="2000"/>
                              <m:t>x</m:t>
                            </m:r>
                          </m:e>
                        </m:acc>
                        <m:r>
                          <a:rPr lang="en-US" sz="2000" i="1"/>
                          <m:t> </m:t>
                        </m:r>
                      </m:num>
                      <m:den>
                        <m:r>
                          <m:rPr>
                            <m:sty m:val="p"/>
                          </m:rPr>
                          <a:rPr lang="en-US" sz="2000"/>
                          <m:t>S</m:t>
                        </m:r>
                      </m:den>
                    </m:f>
                    <m:r>
                      <a:rPr lang="en-US" sz="2000" i="1"/>
                      <m:t>= </m:t>
                    </m:r>
                    <m:f>
                      <m:fPr>
                        <m:ctrlPr>
                          <a:rPr lang="en-US" sz="2000" i="1"/>
                        </m:ctrlPr>
                      </m:fPr>
                      <m:num>
                        <m:r>
                          <a:rPr lang="en-US" sz="2000" i="1"/>
                          <m:t>80</m:t>
                        </m:r>
                        <m:r>
                          <a:rPr lang="en-US" sz="2000" i="1"/>
                          <m:t>−</m:t>
                        </m:r>
                        <m:r>
                          <a:rPr lang="en-US" sz="2000" i="1"/>
                          <m:t>60</m:t>
                        </m:r>
                      </m:num>
                      <m:den>
                        <m:r>
                          <a:rPr lang="en-US" sz="2000" i="1"/>
                          <m:t>12</m:t>
                        </m:r>
                      </m:den>
                    </m:f>
                  </m:oMath>
                </a14:m>
                <a:r>
                  <a:rPr lang="en-US" sz="2000" dirty="0">
                    <a:latin typeface="Simplified Arabic" pitchFamily="18" charset="-78"/>
                    <a:cs typeface="Simplified Arabic" pitchFamily="18" charset="-78"/>
                  </a:rPr>
                  <a:t> = 1.67</a:t>
                </a:r>
              </a:p>
              <a:p>
                <a:pPr algn="just" rtl="1"/>
                <a:r>
                  <a:rPr lang="ar-SA" sz="2000" dirty="0">
                    <a:latin typeface="Simplified Arabic" pitchFamily="18" charset="-78"/>
                    <a:cs typeface="Simplified Arabic" pitchFamily="18" charset="-78"/>
                  </a:rPr>
                  <a:t>ومن مقارنة قيمتي الدرجات المعيارية للمقياسين يتضح أن </a:t>
                </a:r>
                <a:r>
                  <a:rPr lang="en-US" sz="2000" dirty="0">
                    <a:latin typeface="Simplified Arabic" pitchFamily="18" charset="-78"/>
                    <a:cs typeface="Simplified Arabic" pitchFamily="18" charset="-78"/>
                  </a:rPr>
                  <a:t>Z</a:t>
                </a:r>
                <a:r>
                  <a:rPr lang="en-US" sz="2000" baseline="-25000" dirty="0">
                    <a:latin typeface="Simplified Arabic" pitchFamily="18" charset="-78"/>
                    <a:cs typeface="Simplified Arabic" pitchFamily="18" charset="-78"/>
                  </a:rPr>
                  <a:t>2</a:t>
                </a:r>
                <a:r>
                  <a:rPr lang="ar-SA" sz="2000" dirty="0">
                    <a:latin typeface="Simplified Arabic" pitchFamily="18" charset="-78"/>
                    <a:cs typeface="Simplified Arabic" pitchFamily="18" charset="-78"/>
                  </a:rPr>
                  <a:t> أكبر من </a:t>
                </a:r>
                <a:r>
                  <a:rPr lang="en-US" sz="2000" dirty="0">
                    <a:latin typeface="Simplified Arabic" pitchFamily="18" charset="-78"/>
                    <a:cs typeface="Simplified Arabic" pitchFamily="18" charset="-78"/>
                  </a:rPr>
                  <a:t>Z</a:t>
                </a:r>
                <a:r>
                  <a:rPr lang="en-US" sz="2000" baseline="-25000" dirty="0">
                    <a:latin typeface="Simplified Arabic" pitchFamily="18" charset="-78"/>
                    <a:cs typeface="Simplified Arabic" pitchFamily="18" charset="-78"/>
                  </a:rPr>
                  <a:t>1 </a:t>
                </a:r>
                <a:r>
                  <a:rPr lang="ar-SA" sz="2000" dirty="0">
                    <a:latin typeface="Simplified Arabic" pitchFamily="18" charset="-78"/>
                    <a:cs typeface="Simplified Arabic" pitchFamily="18" charset="-78"/>
                  </a:rPr>
                  <a:t>، وهذا يعني أن وضع هذا العامل على مقياس الرضا عن العمل أفضل حالاً من وضعه على مقياس الإنتاج بالنسبة لجميع العاملين.</a:t>
                </a:r>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1463" r="-532"/>
                </a:stretch>
              </a:blipFill>
            </p:spPr>
            <p:txBody>
              <a:bodyPr/>
              <a:lstStyle/>
              <a:p>
                <a:r>
                  <a:rPr lang="en-US">
                    <a:noFill/>
                  </a:rPr>
                  <a:t> </a:t>
                </a:r>
              </a:p>
            </p:txBody>
          </p:sp>
        </mc:Fallback>
      </mc:AlternateContent>
      <p:graphicFrame>
        <p:nvGraphicFramePr>
          <p:cNvPr id="5" name="جدول 4"/>
          <p:cNvGraphicFramePr>
            <a:graphicFrameLocks noGrp="1"/>
          </p:cNvGraphicFramePr>
          <p:nvPr>
            <p:extLst>
              <p:ext uri="{D42A27DB-BD31-4B8C-83A1-F6EECF244321}">
                <p14:modId xmlns:p14="http://schemas.microsoft.com/office/powerpoint/2010/main" val="3692705139"/>
              </p:ext>
            </p:extLst>
          </p:nvPr>
        </p:nvGraphicFramePr>
        <p:xfrm>
          <a:off x="576529" y="1700808"/>
          <a:ext cx="7990941" cy="1472184"/>
        </p:xfrm>
        <a:graphic>
          <a:graphicData uri="http://schemas.openxmlformats.org/drawingml/2006/table">
            <a:tbl>
              <a:tblPr firstRow="1" firstCol="1" bandRow="1">
                <a:tableStyleId>{5940675A-B579-460E-94D1-54222C63F5DA}</a:tableStyleId>
              </a:tblPr>
              <a:tblGrid>
                <a:gridCol w="2760071"/>
                <a:gridCol w="1879469"/>
                <a:gridCol w="3351401"/>
              </a:tblGrid>
              <a:tr h="389255">
                <a:tc>
                  <a:txBody>
                    <a:bodyPr/>
                    <a:lstStyle/>
                    <a:p>
                      <a:pPr algn="ctr" rtl="1">
                        <a:lnSpc>
                          <a:spcPct val="115000"/>
                        </a:lnSpc>
                        <a:spcAft>
                          <a:spcPts val="0"/>
                        </a:spcAft>
                      </a:pPr>
                      <a:r>
                        <a:rPr lang="ar-SA" sz="2400" dirty="0">
                          <a:effectLst/>
                          <a:latin typeface="Simplified Arabic" pitchFamily="18" charset="-78"/>
                          <a:cs typeface="Simplified Arabic" pitchFamily="18" charset="-78"/>
                        </a:rPr>
                        <a:t>مقياس الرضا عن العمل</a:t>
                      </a:r>
                      <a:endParaRPr lang="en-US" sz="16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1">
                        <a:lnSpc>
                          <a:spcPct val="115000"/>
                        </a:lnSpc>
                        <a:spcAft>
                          <a:spcPts val="0"/>
                        </a:spcAft>
                      </a:pPr>
                      <a:r>
                        <a:rPr lang="ar-SA" sz="2400" dirty="0">
                          <a:effectLst/>
                          <a:latin typeface="Simplified Arabic" pitchFamily="18" charset="-78"/>
                          <a:cs typeface="Simplified Arabic" pitchFamily="18" charset="-78"/>
                        </a:rPr>
                        <a:t>مقياس الإنتاج </a:t>
                      </a:r>
                      <a:endParaRPr lang="en-US" sz="16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1">
                        <a:lnSpc>
                          <a:spcPct val="115000"/>
                        </a:lnSpc>
                        <a:spcAft>
                          <a:spcPts val="0"/>
                        </a:spcAft>
                      </a:pPr>
                      <a:r>
                        <a:rPr lang="ar-IQ" sz="2400" dirty="0">
                          <a:effectLst/>
                          <a:latin typeface="Simplified Arabic" pitchFamily="18" charset="-78"/>
                          <a:cs typeface="Simplified Arabic" pitchFamily="18" charset="-78"/>
                        </a:rPr>
                        <a:t> </a:t>
                      </a:r>
                      <a:endParaRPr lang="en-US" sz="16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80</a:t>
                      </a:r>
                      <a:endParaRPr lang="en-US" sz="16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42</a:t>
                      </a:r>
                      <a:endParaRPr lang="en-US" sz="1600" dirty="0">
                        <a:effectLst/>
                        <a:latin typeface="Simplified Arabic" pitchFamily="18" charset="-78"/>
                        <a:ea typeface="Calibri"/>
                        <a:cs typeface="Simplified Arabic" pitchFamily="18" charset="-78"/>
                      </a:endParaRPr>
                    </a:p>
                  </a:txBody>
                  <a:tcPr marL="68580" marR="68580" marT="0" marB="0" anchor="ctr"/>
                </a:tc>
                <a:tc>
                  <a:txBody>
                    <a:bodyPr/>
                    <a:lstStyle/>
                    <a:p>
                      <a:pPr algn="r" rtl="1">
                        <a:lnSpc>
                          <a:spcPct val="115000"/>
                        </a:lnSpc>
                        <a:spcAft>
                          <a:spcPts val="0"/>
                        </a:spcAft>
                      </a:pPr>
                      <a:r>
                        <a:rPr lang="ar-SA" sz="2000" dirty="0">
                          <a:effectLst/>
                          <a:latin typeface="Simplified Arabic" pitchFamily="18" charset="-78"/>
                          <a:cs typeface="Simplified Arabic" pitchFamily="18" charset="-78"/>
                        </a:rPr>
                        <a:t>تقديرات العامل</a:t>
                      </a:r>
                      <a:endParaRPr lang="en-US" sz="16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60</a:t>
                      </a:r>
                      <a:endParaRPr lang="en-US" sz="16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600">
                        <a:effectLst/>
                        <a:latin typeface="Simplified Arabic" pitchFamily="18" charset="-78"/>
                        <a:ea typeface="Calibri"/>
                        <a:cs typeface="Simplified Arabic" pitchFamily="18" charset="-78"/>
                      </a:endParaRPr>
                    </a:p>
                  </a:txBody>
                  <a:tcPr marL="68580" marR="68580" marT="0" marB="0" anchor="ctr"/>
                </a:tc>
                <a:tc>
                  <a:txBody>
                    <a:bodyPr/>
                    <a:lstStyle/>
                    <a:p>
                      <a:pPr algn="r" rtl="1">
                        <a:lnSpc>
                          <a:spcPct val="115000"/>
                        </a:lnSpc>
                        <a:spcAft>
                          <a:spcPts val="0"/>
                        </a:spcAft>
                      </a:pPr>
                      <a:r>
                        <a:rPr lang="ar-SA" sz="2000">
                          <a:effectLst/>
                          <a:latin typeface="Simplified Arabic" pitchFamily="18" charset="-78"/>
                          <a:cs typeface="Simplified Arabic" pitchFamily="18" charset="-78"/>
                        </a:rPr>
                        <a:t>متوسط التقديرات</a:t>
                      </a:r>
                      <a:endParaRPr lang="en-US" sz="160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12</a:t>
                      </a:r>
                      <a:endParaRPr lang="en-US" sz="16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600">
                        <a:effectLst/>
                        <a:latin typeface="Simplified Arabic" pitchFamily="18" charset="-78"/>
                        <a:ea typeface="Calibri"/>
                        <a:cs typeface="Simplified Arabic" pitchFamily="18" charset="-78"/>
                      </a:endParaRPr>
                    </a:p>
                  </a:txBody>
                  <a:tcPr marL="68580" marR="68580" marT="0" marB="0" anchor="ctr"/>
                </a:tc>
                <a:tc>
                  <a:txBody>
                    <a:bodyPr/>
                    <a:lstStyle/>
                    <a:p>
                      <a:pPr algn="r" rtl="1">
                        <a:lnSpc>
                          <a:spcPct val="115000"/>
                        </a:lnSpc>
                        <a:spcAft>
                          <a:spcPts val="0"/>
                        </a:spcAft>
                      </a:pPr>
                      <a:r>
                        <a:rPr lang="ar-SA" sz="2000" dirty="0">
                          <a:effectLst/>
                          <a:latin typeface="Simplified Arabic" pitchFamily="18" charset="-78"/>
                          <a:cs typeface="Simplified Arabic" pitchFamily="18" charset="-78"/>
                        </a:rPr>
                        <a:t>الانحراف المعياري للمتغيرات</a:t>
                      </a:r>
                      <a:endParaRPr lang="en-US" sz="16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418036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b="1" dirty="0">
                    <a:latin typeface="Simplified Arabic" pitchFamily="18" charset="-78"/>
                    <a:cs typeface="Simplified Arabic" pitchFamily="18" charset="-78"/>
                  </a:rPr>
                  <a:t>مثال</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كانت درجات (</a:t>
                </a:r>
                <a:r>
                  <a:rPr lang="en-US" sz="2000" b="1" dirty="0">
                    <a:latin typeface="Simplified Arabic" pitchFamily="18" charset="-78"/>
                    <a:cs typeface="Simplified Arabic" pitchFamily="18" charset="-78"/>
                  </a:rPr>
                  <a:t>5</a:t>
                </a:r>
                <a:r>
                  <a:rPr lang="ar-SA" sz="2000" b="1" dirty="0">
                    <a:latin typeface="Simplified Arabic" pitchFamily="18" charset="-78"/>
                    <a:cs typeface="Simplified Arabic" pitchFamily="18" charset="-78"/>
                  </a:rPr>
                  <a:t>) طلاب في مادتي الرياضيات والإحصاء هي</a:t>
                </a:r>
                <a:r>
                  <a:rPr lang="ar-SA" sz="2000" b="1" dirty="0" smtClean="0">
                    <a:latin typeface="Simplified Arabic" pitchFamily="18" charset="-78"/>
                    <a:cs typeface="Simplified Arabic" pitchFamily="18" charset="-78"/>
                  </a:rPr>
                  <a:t>:-</a:t>
                </a:r>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يطلب حساب الدرجات المعيارية لكل موضوع.</a:t>
                </a:r>
                <a:endParaRPr lang="en-US" sz="2000" b="1" dirty="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الدرجة المعيارية لكل موضوع هي:-</a:t>
                </a:r>
                <a:endParaRPr lang="en-US"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Z</a:t>
                </a:r>
                <a:r>
                  <a:rPr lang="en-US" sz="2000" baseline="-25000" dirty="0" smtClean="0">
                    <a:latin typeface="Simplified Arabic" pitchFamily="18" charset="-78"/>
                    <a:cs typeface="Simplified Arabic" pitchFamily="18" charset="-78"/>
                  </a:rPr>
                  <a:t>x1</a:t>
                </a:r>
                <a:r>
                  <a:rPr lang="en-US" sz="2000" dirty="0" smtClean="0">
                    <a:latin typeface="Simplified Arabic" pitchFamily="18" charset="-78"/>
                    <a:cs typeface="Simplified Arabic" pitchFamily="18" charset="-78"/>
                  </a:rPr>
                  <a:t> </a:t>
                </a:r>
                <a:r>
                  <a:rPr lang="en-US" sz="2000" dirty="0">
                    <a:latin typeface="Simplified Arabic" pitchFamily="18" charset="-78"/>
                    <a:cs typeface="Simplified Arabic" pitchFamily="18" charset="-78"/>
                  </a:rPr>
                  <a:t>= </a:t>
                </a:r>
                <a14:m>
                  <m:oMath xmlns:m="http://schemas.openxmlformats.org/officeDocument/2006/math">
                    <m:f>
                      <m:fPr>
                        <m:ctrlPr>
                          <a:rPr lang="en-US" sz="2000" i="1"/>
                        </m:ctrlPr>
                      </m:fPr>
                      <m:num>
                        <m:r>
                          <a:rPr lang="en-US" sz="2000" i="1"/>
                          <m:t>50</m:t>
                        </m:r>
                        <m:r>
                          <a:rPr lang="en-US" sz="2000" i="1"/>
                          <m:t>−</m:t>
                        </m:r>
                        <m:r>
                          <a:rPr lang="en-US" sz="2000" i="1"/>
                          <m:t>64</m:t>
                        </m:r>
                        <m:r>
                          <a:rPr lang="en-US" sz="2000" i="1"/>
                          <m:t>.</m:t>
                        </m:r>
                        <m:r>
                          <a:rPr lang="en-US" sz="2000" i="1"/>
                          <m:t>8</m:t>
                        </m:r>
                      </m:num>
                      <m:den>
                        <m:r>
                          <a:rPr lang="en-US" sz="2000" i="1"/>
                          <m:t>11</m:t>
                        </m:r>
                        <m:r>
                          <a:rPr lang="en-US" sz="2000" i="1"/>
                          <m:t>.</m:t>
                        </m:r>
                        <m:r>
                          <a:rPr lang="en-US" sz="2000" i="1"/>
                          <m:t>96</m:t>
                        </m:r>
                      </m:den>
                    </m:f>
                    <m:r>
                      <a:rPr lang="en-US" sz="2000" i="1"/>
                      <m:t>= </m:t>
                    </m:r>
                    <m:f>
                      <m:fPr>
                        <m:ctrlPr>
                          <a:rPr lang="en-US" sz="2000" i="1"/>
                        </m:ctrlPr>
                      </m:fPr>
                      <m:num>
                        <m:r>
                          <a:rPr lang="en-US" sz="2000" i="1"/>
                          <m:t>−</m:t>
                        </m:r>
                        <m:r>
                          <a:rPr lang="en-US" sz="2000" i="1"/>
                          <m:t>14</m:t>
                        </m:r>
                        <m:r>
                          <a:rPr lang="en-US" sz="2000" i="1"/>
                          <m:t>.</m:t>
                        </m:r>
                        <m:r>
                          <a:rPr lang="en-US" sz="2000" i="1"/>
                          <m:t>8</m:t>
                        </m:r>
                      </m:num>
                      <m:den>
                        <m:r>
                          <a:rPr lang="en-US" sz="2000" i="1"/>
                          <m:t>11</m:t>
                        </m:r>
                        <m:r>
                          <a:rPr lang="en-US" sz="2000" i="1"/>
                          <m:t>.</m:t>
                        </m:r>
                        <m:r>
                          <a:rPr lang="en-US" sz="2000" i="1"/>
                          <m:t>96</m:t>
                        </m:r>
                      </m:den>
                    </m:f>
                  </m:oMath>
                </a14:m>
                <a:r>
                  <a:rPr lang="en-US" sz="2000" dirty="0">
                    <a:latin typeface="Simplified Arabic" pitchFamily="18" charset="-78"/>
                    <a:cs typeface="Simplified Arabic" pitchFamily="18" charset="-78"/>
                  </a:rPr>
                  <a:t>  = -1.24</a:t>
                </a: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598" r="-532"/>
                </a:stretch>
              </a:blipFill>
            </p:spPr>
            <p:txBody>
              <a:bodyPr/>
              <a:lstStyle/>
              <a:p>
                <a:r>
                  <a:rPr lang="en-US">
                    <a:noFill/>
                  </a:rPr>
                  <a:t> </a:t>
                </a:r>
              </a:p>
            </p:txBody>
          </p:sp>
        </mc:Fallback>
      </mc:AlternateContent>
      <p:graphicFrame>
        <p:nvGraphicFramePr>
          <p:cNvPr id="9" name="جدول 8"/>
          <p:cNvGraphicFramePr>
            <a:graphicFrameLocks noGrp="1"/>
          </p:cNvGraphicFramePr>
          <p:nvPr>
            <p:extLst>
              <p:ext uri="{D42A27DB-BD31-4B8C-83A1-F6EECF244321}">
                <p14:modId xmlns:p14="http://schemas.microsoft.com/office/powerpoint/2010/main" val="383450932"/>
              </p:ext>
            </p:extLst>
          </p:nvPr>
        </p:nvGraphicFramePr>
        <p:xfrm>
          <a:off x="1547664" y="1412776"/>
          <a:ext cx="6658172" cy="1187719"/>
        </p:xfrm>
        <a:graphic>
          <a:graphicData uri="http://schemas.openxmlformats.org/drawingml/2006/table">
            <a:tbl>
              <a:tblPr rtl="1" firstRow="1" firstCol="1" bandRow="1">
                <a:tableStyleId>{2D5ABB26-0587-4C30-8999-92F81FD0307C}</a:tableStyleId>
              </a:tblPr>
              <a:tblGrid>
                <a:gridCol w="1980545"/>
                <a:gridCol w="342167"/>
                <a:gridCol w="867092"/>
                <a:gridCol w="867092"/>
                <a:gridCol w="867092"/>
                <a:gridCol w="867092"/>
                <a:gridCol w="867092"/>
              </a:tblGrid>
              <a:tr h="0">
                <a:tc>
                  <a:txBody>
                    <a:bodyPr/>
                    <a:lstStyle/>
                    <a:p>
                      <a:pPr algn="justLow" rtl="1">
                        <a:lnSpc>
                          <a:spcPct val="115000"/>
                        </a:lnSpc>
                        <a:spcAft>
                          <a:spcPts val="0"/>
                        </a:spcAft>
                      </a:pPr>
                      <a:r>
                        <a:rPr lang="ar-SA" sz="2000" dirty="0">
                          <a:effectLst/>
                        </a:rPr>
                        <a:t>تسلسل الطالب</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justLow" rtl="1">
                        <a:lnSpc>
                          <a:spcPct val="115000"/>
                        </a:lnSpc>
                        <a:spcAft>
                          <a:spcPts val="0"/>
                        </a:spcAft>
                      </a:pPr>
                      <a:r>
                        <a:rPr lang="ar-SA" sz="2000">
                          <a:effectLst/>
                        </a:rPr>
                        <a:t>:</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rPr>
                        <a:t>1</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3</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5</a:t>
                      </a:r>
                      <a:endParaRPr lang="en-US" sz="1400">
                        <a:effectLst/>
                        <a:latin typeface="Simplified Arabic" pitchFamily="18" charset="-78"/>
                        <a:ea typeface="Calibri"/>
                        <a:cs typeface="Simplified Arabic" pitchFamily="18" charset="-78"/>
                      </a:endParaRPr>
                    </a:p>
                  </a:txBody>
                  <a:tcPr marL="68580" marR="68580" marT="0" marB="0" anchor="ctr"/>
                </a:tc>
              </a:tr>
              <a:tr h="0">
                <a:tc>
                  <a:txBody>
                    <a:bodyPr/>
                    <a:lstStyle/>
                    <a:p>
                      <a:pPr algn="justLow" rtl="1">
                        <a:lnSpc>
                          <a:spcPct val="115000"/>
                        </a:lnSpc>
                        <a:spcAft>
                          <a:spcPts val="0"/>
                        </a:spcAft>
                      </a:pPr>
                      <a:r>
                        <a:rPr lang="ar-SA" sz="2000">
                          <a:effectLst/>
                        </a:rPr>
                        <a:t>درجة الرياضيات  </a:t>
                      </a:r>
                      <a:r>
                        <a:rPr lang="en-US" sz="2000">
                          <a:effectLst/>
                        </a:rPr>
                        <a:t>x</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justLow" rtl="1">
                        <a:lnSpc>
                          <a:spcPct val="115000"/>
                        </a:lnSpc>
                        <a:spcAft>
                          <a:spcPts val="0"/>
                        </a:spcAft>
                      </a:pPr>
                      <a:r>
                        <a:rPr lang="ar-SA" sz="2000">
                          <a:effectLst/>
                        </a:rPr>
                        <a:t>:</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rPr>
                        <a:t>50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rPr>
                        <a:t>52</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rPr>
                        <a:t>69</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rPr>
                        <a:t>72</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81</a:t>
                      </a:r>
                      <a:endParaRPr lang="en-US" sz="1400">
                        <a:effectLst/>
                        <a:latin typeface="Simplified Arabic" pitchFamily="18" charset="-78"/>
                        <a:ea typeface="Calibri"/>
                        <a:cs typeface="Simplified Arabic" pitchFamily="18" charset="-78"/>
                      </a:endParaRPr>
                    </a:p>
                  </a:txBody>
                  <a:tcPr marL="68580" marR="68580" marT="0" marB="0" anchor="ctr"/>
                </a:tc>
              </a:tr>
              <a:tr h="509539">
                <a:tc>
                  <a:txBody>
                    <a:bodyPr/>
                    <a:lstStyle/>
                    <a:p>
                      <a:pPr algn="justLow" rtl="1">
                        <a:lnSpc>
                          <a:spcPct val="115000"/>
                        </a:lnSpc>
                        <a:spcAft>
                          <a:spcPts val="0"/>
                        </a:spcAft>
                      </a:pPr>
                      <a:r>
                        <a:rPr lang="ar-SA" sz="2000" dirty="0">
                          <a:effectLst/>
                        </a:rPr>
                        <a:t>درجة الإحصــــاء  </a:t>
                      </a:r>
                      <a:r>
                        <a:rPr lang="en-US" sz="2000" dirty="0">
                          <a:effectLst/>
                        </a:rPr>
                        <a:t>y</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justLow" rtl="1">
                        <a:lnSpc>
                          <a:spcPct val="115000"/>
                        </a:lnSpc>
                        <a:spcAft>
                          <a:spcPts val="0"/>
                        </a:spcAft>
                      </a:pPr>
                      <a:r>
                        <a:rPr lang="ar-SA" sz="2000">
                          <a:effectLst/>
                        </a:rPr>
                        <a:t>:</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rPr>
                        <a:t>62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rPr>
                        <a:t>77</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82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rPr>
                        <a:t>85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rPr>
                        <a:t>86</a:t>
                      </a:r>
                      <a:endParaRPr lang="en-US" sz="1400" dirty="0">
                        <a:effectLst/>
                        <a:latin typeface="Simplified Arabic" pitchFamily="18" charset="-78"/>
                        <a:ea typeface="Calibri"/>
                        <a:cs typeface="Simplified Arabic" pitchFamily="18" charset="-78"/>
                      </a:endParaRPr>
                    </a:p>
                  </a:txBody>
                  <a:tcPr marL="68580" marR="68580" marT="0" marB="0" anchor="ctr"/>
                </a:tc>
              </a:tr>
            </a:tbl>
          </a:graphicData>
        </a:graphic>
      </p:graphicFrame>
      <mc:AlternateContent xmlns:mc="http://schemas.openxmlformats.org/markup-compatibility/2006">
        <mc:Choice xmlns:a14="http://schemas.microsoft.com/office/drawing/2010/main" Requires="a14">
          <p:graphicFrame>
            <p:nvGraphicFramePr>
              <p:cNvPr id="10" name="جدول 9"/>
              <p:cNvGraphicFramePr>
                <a:graphicFrameLocks noGrp="1"/>
              </p:cNvGraphicFramePr>
              <p:nvPr>
                <p:extLst>
                  <p:ext uri="{D42A27DB-BD31-4B8C-83A1-F6EECF244321}">
                    <p14:modId xmlns:p14="http://schemas.microsoft.com/office/powerpoint/2010/main" val="1895593095"/>
                  </p:ext>
                </p:extLst>
              </p:nvPr>
            </p:nvGraphicFramePr>
            <p:xfrm>
              <a:off x="1399490" y="3520789"/>
              <a:ext cx="6345021" cy="891286"/>
            </p:xfrm>
            <a:graphic>
              <a:graphicData uri="http://schemas.openxmlformats.org/drawingml/2006/table">
                <a:tbl>
                  <a:tblPr rtl="1" firstRow="1" firstCol="1" bandRow="1">
                    <a:tableStyleId>{2D5ABB26-0587-4C30-8999-92F81FD0307C}</a:tableStyleId>
                  </a:tblPr>
                  <a:tblGrid>
                    <a:gridCol w="2376051"/>
                    <a:gridCol w="1505340"/>
                    <a:gridCol w="2463630"/>
                  </a:tblGrid>
                  <a:tr h="0">
                    <a:tc>
                      <a:txBody>
                        <a:bodyPr/>
                        <a:lstStyle/>
                        <a:p>
                          <a:pPr algn="ctr" rtl="0">
                            <a:lnSpc>
                              <a:spcPct val="115000"/>
                            </a:lnSpc>
                            <a:spcAft>
                              <a:spcPts val="0"/>
                            </a:spcAft>
                          </a:pPr>
                          <a:r>
                            <a:rPr lang="en-US" sz="2000" dirty="0">
                              <a:effectLst/>
                            </a:rPr>
                            <a:t>  </a:t>
                          </a:r>
                          <a:r>
                            <a:rPr lang="en-US" sz="2000" dirty="0" err="1">
                              <a:effectLst/>
                            </a:rPr>
                            <a:t>S</a:t>
                          </a:r>
                          <a:r>
                            <a:rPr lang="en-US" sz="2000" baseline="-25000" dirty="0" err="1">
                              <a:effectLst/>
                            </a:rPr>
                            <a:t>x</a:t>
                          </a:r>
                          <a:r>
                            <a:rPr lang="en-US" sz="2000" dirty="0">
                              <a:effectLst/>
                            </a:rPr>
                            <a:t> = 11.96</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14:m>
                            <m:oMath xmlns:m="http://schemas.openxmlformats.org/officeDocument/2006/math">
                              <m:acc>
                                <m:accPr>
                                  <m:chr m:val="̅"/>
                                  <m:ctrlPr>
                                    <a:rPr lang="en-US" sz="2800">
                                      <a:effectLst/>
                                    </a:rPr>
                                  </m:ctrlPr>
                                </m:accPr>
                                <m:e>
                                  <m:r>
                                    <m:rPr>
                                      <m:sty m:val="p"/>
                                    </m:rPr>
                                    <a:rPr lang="en-US" sz="2800">
                                      <a:effectLst/>
                                    </a:rPr>
                                    <m:t>x</m:t>
                                  </m:r>
                                </m:e>
                              </m:acc>
                            </m:oMath>
                          </a14:m>
                          <a:r>
                            <a:rPr lang="en-US" sz="2000">
                              <a:effectLst/>
                            </a:rPr>
                            <a:t> = 64.8</a:t>
                          </a:r>
                          <a:endParaRPr lang="en-US" sz="1400">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15000"/>
                            </a:lnSpc>
                            <a:spcAft>
                              <a:spcPts val="0"/>
                            </a:spcAft>
                          </a:pPr>
                          <a:r>
                            <a:rPr lang="en-US" sz="2000">
                              <a:effectLst/>
                            </a:rPr>
                            <a:t>S</a:t>
                          </a:r>
                          <a:r>
                            <a:rPr lang="en-US" sz="2000" baseline="-25000">
                              <a:effectLst/>
                            </a:rPr>
                            <a:t>y</a:t>
                          </a:r>
                          <a:r>
                            <a:rPr lang="en-US" sz="2000">
                              <a:effectLst/>
                            </a:rPr>
                            <a:t> = 8.78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14:m>
                            <m:oMath xmlns:m="http://schemas.openxmlformats.org/officeDocument/2006/math">
                              <m:acc>
                                <m:accPr>
                                  <m:chr m:val="̅"/>
                                  <m:ctrlPr>
                                    <a:rPr lang="en-US" sz="2800">
                                      <a:effectLst/>
                                    </a:rPr>
                                  </m:ctrlPr>
                                </m:accPr>
                                <m:e>
                                  <m:r>
                                    <m:rPr>
                                      <m:sty m:val="p"/>
                                    </m:rPr>
                                    <a:rPr lang="en-US" sz="2800">
                                      <a:effectLst/>
                                    </a:rPr>
                                    <m:t>y</m:t>
                                  </m:r>
                                </m:e>
                              </m:acc>
                            </m:oMath>
                          </a14:m>
                          <a:r>
                            <a:rPr lang="en-US" sz="2000" dirty="0">
                              <a:effectLst/>
                            </a:rPr>
                            <a:t> = 78.4</a:t>
                          </a:r>
                          <a:endParaRPr lang="en-US" sz="1400" dirty="0">
                            <a:effectLst/>
                            <a:latin typeface="Simplified Arabic" pitchFamily="18" charset="-78"/>
                            <a:ea typeface="Calibri"/>
                            <a:cs typeface="Simplified Arabic" pitchFamily="18" charset="-78"/>
                          </a:endParaRPr>
                        </a:p>
                      </a:txBody>
                      <a:tcPr marL="68580" marR="68580" marT="0" marB="0" anchor="ctr"/>
                    </a:tc>
                  </a:tr>
                </a:tbl>
              </a:graphicData>
            </a:graphic>
          </p:graphicFrame>
        </mc:Choice>
        <mc:Fallback>
          <p:graphicFrame>
            <p:nvGraphicFramePr>
              <p:cNvPr id="10" name="جدول 9"/>
              <p:cNvGraphicFramePr>
                <a:graphicFrameLocks noGrp="1"/>
              </p:cNvGraphicFramePr>
              <p:nvPr>
                <p:extLst>
                  <p:ext uri="{D42A27DB-BD31-4B8C-83A1-F6EECF244321}">
                    <p14:modId xmlns:p14="http://schemas.microsoft.com/office/powerpoint/2010/main" val="1895593095"/>
                  </p:ext>
                </p:extLst>
              </p:nvPr>
            </p:nvGraphicFramePr>
            <p:xfrm>
              <a:off x="1399490" y="3520789"/>
              <a:ext cx="6345021" cy="891286"/>
            </p:xfrm>
            <a:graphic>
              <a:graphicData uri="http://schemas.openxmlformats.org/drawingml/2006/table">
                <a:tbl>
                  <a:tblPr rtl="1" firstRow="1" firstCol="1" bandRow="1">
                    <a:tableStyleId>{2D5ABB26-0587-4C30-8999-92F81FD0307C}</a:tableStyleId>
                  </a:tblPr>
                  <a:tblGrid>
                    <a:gridCol w="2376051"/>
                    <a:gridCol w="1505340"/>
                    <a:gridCol w="2463630"/>
                  </a:tblGrid>
                  <a:tr h="445643">
                    <a:tc>
                      <a:txBody>
                        <a:bodyPr/>
                        <a:lstStyle/>
                        <a:p>
                          <a:pPr algn="ctr" rtl="0">
                            <a:lnSpc>
                              <a:spcPct val="115000"/>
                            </a:lnSpc>
                            <a:spcAft>
                              <a:spcPts val="0"/>
                            </a:spcAft>
                          </a:pPr>
                          <a:r>
                            <a:rPr lang="en-US" sz="2000" dirty="0">
                              <a:effectLst/>
                            </a:rPr>
                            <a:t>  </a:t>
                          </a:r>
                          <a:r>
                            <a:rPr lang="en-US" sz="2000" dirty="0" err="1">
                              <a:effectLst/>
                            </a:rPr>
                            <a:t>S</a:t>
                          </a:r>
                          <a:r>
                            <a:rPr lang="en-US" sz="2000" baseline="-25000" dirty="0" err="1">
                              <a:effectLst/>
                            </a:rPr>
                            <a:t>x</a:t>
                          </a:r>
                          <a:r>
                            <a:rPr lang="en-US" sz="2000" dirty="0">
                              <a:effectLst/>
                            </a:rPr>
                            <a:t> = 11.96</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endParaRPr lang="en-US"/>
                        </a:p>
                      </a:txBody>
                      <a:tcPr marL="68580" marR="68580" marT="0" marB="0" anchor="ctr">
                        <a:blipFill rotWithShape="1">
                          <a:blip r:embed="rId3"/>
                          <a:stretch>
                            <a:fillRect l="-157673" t="-1370" r="-248" b="-130137"/>
                          </a:stretch>
                        </a:blipFill>
                      </a:tcPr>
                    </a:tc>
                  </a:tr>
                  <a:tr h="445643">
                    <a:tc>
                      <a:txBody>
                        <a:bodyPr/>
                        <a:lstStyle/>
                        <a:p>
                          <a:pPr algn="ctr" rtl="0">
                            <a:lnSpc>
                              <a:spcPct val="115000"/>
                            </a:lnSpc>
                            <a:spcAft>
                              <a:spcPts val="0"/>
                            </a:spcAft>
                          </a:pPr>
                          <a:r>
                            <a:rPr lang="en-US" sz="2000">
                              <a:effectLst/>
                            </a:rPr>
                            <a:t>S</a:t>
                          </a:r>
                          <a:r>
                            <a:rPr lang="en-US" sz="2000" baseline="-25000">
                              <a:effectLst/>
                            </a:rPr>
                            <a:t>y</a:t>
                          </a:r>
                          <a:r>
                            <a:rPr lang="en-US" sz="2000">
                              <a:effectLst/>
                            </a:rPr>
                            <a:t> = 8.78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a:effectLst/>
                            </a:rPr>
                            <a:t> </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endParaRPr lang="en-US"/>
                        </a:p>
                      </a:txBody>
                      <a:tcPr marL="68580" marR="68580" marT="0" marB="0" anchor="ctr">
                        <a:blipFill rotWithShape="1">
                          <a:blip r:embed="rId3"/>
                          <a:stretch>
                            <a:fillRect l="-157673" t="-101370" r="-248" b="-30137"/>
                          </a:stretch>
                        </a:blipFill>
                      </a:tcPr>
                    </a:tc>
                  </a:tr>
                </a:tbl>
              </a:graphicData>
            </a:graphic>
          </p:graphicFrame>
        </mc:Fallback>
      </mc:AlternateContent>
      <p:graphicFrame>
        <p:nvGraphicFramePr>
          <p:cNvPr id="11" name="جدول 10"/>
          <p:cNvGraphicFramePr>
            <a:graphicFrameLocks noGrp="1"/>
          </p:cNvGraphicFramePr>
          <p:nvPr>
            <p:extLst>
              <p:ext uri="{D42A27DB-BD31-4B8C-83A1-F6EECF244321}">
                <p14:modId xmlns:p14="http://schemas.microsoft.com/office/powerpoint/2010/main" val="2698524984"/>
              </p:ext>
            </p:extLst>
          </p:nvPr>
        </p:nvGraphicFramePr>
        <p:xfrm>
          <a:off x="683568" y="4725144"/>
          <a:ext cx="8119324" cy="838200"/>
        </p:xfrm>
        <a:graphic>
          <a:graphicData uri="http://schemas.openxmlformats.org/drawingml/2006/table">
            <a:tbl>
              <a:tblPr rtl="1" firstRow="1" firstCol="1" bandRow="1">
                <a:tableStyleId>{2D5ABB26-0587-4C30-8999-92F81FD0307C}</a:tableStyleId>
              </a:tblPr>
              <a:tblGrid>
                <a:gridCol w="1368918"/>
                <a:gridCol w="1368918"/>
                <a:gridCol w="1368918"/>
                <a:gridCol w="1368918"/>
                <a:gridCol w="1368918"/>
                <a:gridCol w="323149"/>
                <a:gridCol w="951585"/>
              </a:tblGrid>
              <a:tr h="0">
                <a:tc>
                  <a:txBody>
                    <a:bodyPr/>
                    <a:lstStyle/>
                    <a:p>
                      <a:pPr algn="ctr" rtl="0">
                        <a:lnSpc>
                          <a:spcPct val="150000"/>
                        </a:lnSpc>
                        <a:spcAft>
                          <a:spcPts val="0"/>
                        </a:spcAft>
                      </a:pPr>
                      <a:r>
                        <a:rPr lang="en-US" sz="2000" dirty="0">
                          <a:effectLst/>
                          <a:latin typeface="Simplified Arabic" pitchFamily="18" charset="-78"/>
                          <a:cs typeface="Simplified Arabic" pitchFamily="18" charset="-78"/>
                        </a:rPr>
                        <a:t>1.36</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0.60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0.35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-1.07</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-1.24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Z</a:t>
                      </a:r>
                      <a:r>
                        <a:rPr lang="en-US" sz="2000" baseline="-25000">
                          <a:effectLst/>
                          <a:latin typeface="Simplified Arabic" pitchFamily="18" charset="-78"/>
                          <a:cs typeface="Simplified Arabic" pitchFamily="18" charset="-78"/>
                        </a:rPr>
                        <a:t>x</a:t>
                      </a:r>
                      <a:endParaRPr lang="en-US" sz="1400">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50000"/>
                        </a:lnSpc>
                        <a:spcAft>
                          <a:spcPts val="0"/>
                        </a:spcAft>
                      </a:pPr>
                      <a:r>
                        <a:rPr lang="en-US" sz="2000">
                          <a:effectLst/>
                          <a:latin typeface="Simplified Arabic" pitchFamily="18" charset="-78"/>
                          <a:cs typeface="Simplified Arabic" pitchFamily="18" charset="-78"/>
                        </a:rPr>
                        <a:t>0.87</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dirty="0">
                          <a:effectLst/>
                          <a:latin typeface="Simplified Arabic" pitchFamily="18" charset="-78"/>
                          <a:cs typeface="Simplified Arabic" pitchFamily="18" charset="-78"/>
                        </a:rPr>
                        <a:t>0.75</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0.41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-0.16</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a:effectLst/>
                          <a:latin typeface="Simplified Arabic" pitchFamily="18" charset="-78"/>
                          <a:cs typeface="Simplified Arabic" pitchFamily="18" charset="-78"/>
                        </a:rPr>
                        <a:t>-1.87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a:effectLst/>
                          <a:latin typeface="Simplified Arabic" pitchFamily="18" charset="-78"/>
                          <a:cs typeface="Simplified Arabic" pitchFamily="18" charset="-78"/>
                        </a:rPr>
                        <a:t>:</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dirty="0" err="1">
                          <a:effectLst/>
                          <a:latin typeface="Simplified Arabic" pitchFamily="18" charset="-78"/>
                          <a:cs typeface="Simplified Arabic" pitchFamily="18" charset="-78"/>
                        </a:rPr>
                        <a:t>Z</a:t>
                      </a:r>
                      <a:r>
                        <a:rPr lang="en-US" sz="2000" baseline="-25000" dirty="0" err="1">
                          <a:effectLst/>
                          <a:latin typeface="Simplified Arabic" pitchFamily="18" charset="-78"/>
                          <a:cs typeface="Simplified Arabic" pitchFamily="18" charset="-78"/>
                        </a:rPr>
                        <a:t>y</a:t>
                      </a:r>
                      <a:endParaRPr lang="en-US" sz="1400" dirty="0">
                        <a:effectLst/>
                        <a:latin typeface="Simplified Arabic" pitchFamily="18" charset="-78"/>
                        <a:ea typeface="Calibri"/>
                        <a:cs typeface="Simplified Arabic" pitchFamily="18" charset="-78"/>
                      </a:endParaRPr>
                    </a:p>
                  </a:txBody>
                  <a:tcPr marL="68580" marR="68580" marT="0" marB="0" anchor="ctr"/>
                </a:tc>
              </a:tr>
            </a:tbl>
          </a:graphicData>
        </a:graphic>
      </p:graphicFrame>
    </p:spTree>
    <p:extLst>
      <p:ext uri="{BB962C8B-B14F-4D97-AF65-F5344CB8AC3E}">
        <p14:creationId xmlns:p14="http://schemas.microsoft.com/office/powerpoint/2010/main" val="428340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17802"/>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r>
                  <a:rPr lang="ar-SA" sz="2000" b="1" dirty="0" smtClean="0">
                    <a:latin typeface="Simplified Arabic" pitchFamily="18" charset="-78"/>
                    <a:cs typeface="Simplified Arabic" pitchFamily="18" charset="-78"/>
                  </a:rPr>
                  <a:t>يطلب </a:t>
                </a:r>
                <a:r>
                  <a:rPr lang="ar-SA" sz="2000" b="1" dirty="0">
                    <a:latin typeface="Simplified Arabic" pitchFamily="18" charset="-78"/>
                    <a:cs typeface="Simplified Arabic" pitchFamily="18" charset="-78"/>
                  </a:rPr>
                  <a:t>حساب الدرجات المعيارية لكل موضوع</a:t>
                </a:r>
                <a:r>
                  <a:rPr lang="ar-SA" sz="2000" b="1" dirty="0" smtClean="0">
                    <a:latin typeface="Simplified Arabic" pitchFamily="18" charset="-78"/>
                    <a:cs typeface="Simplified Arabic" pitchFamily="18" charset="-78"/>
                  </a:rPr>
                  <a:t>.</a:t>
                </a:r>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الدرجة المعيارية لكل موضوع هي</a:t>
                </a:r>
                <a:r>
                  <a:rPr lang="ar-SA" sz="2000" b="1" dirty="0" smtClean="0">
                    <a:latin typeface="Simplified Arabic" pitchFamily="18" charset="-78"/>
                    <a:cs typeface="Simplified Arabic" pitchFamily="18" charset="-78"/>
                  </a:rPr>
                  <a:t>:-</a:t>
                </a:r>
                <a:endParaRPr lang="en-US" sz="2000" b="1" dirty="0">
                  <a:latin typeface="Simplified Arabic" pitchFamily="18" charset="-78"/>
                  <a:cs typeface="Simplified Arabic" pitchFamily="18" charset="-78"/>
                </a:endParaRPr>
              </a:p>
              <a:p>
                <a:pPr algn="just"/>
                <a:endParaRPr lang="ar-IQ" sz="2000" b="1" dirty="0" smtClean="0">
                  <a:latin typeface="Simplified Arabic" pitchFamily="18" charset="-78"/>
                  <a:cs typeface="Simplified Arabic" pitchFamily="18" charset="-78"/>
                </a:endParaRPr>
              </a:p>
              <a:p>
                <a:pPr algn="just"/>
                <a:endParaRPr lang="ar-IQ" sz="2000" b="1" dirty="0">
                  <a:latin typeface="Simplified Arabic" pitchFamily="18" charset="-78"/>
                  <a:cs typeface="Simplified Arabic" pitchFamily="18" charset="-78"/>
                </a:endParaRPr>
              </a:p>
              <a:p>
                <a:pPr algn="just"/>
                <a:endParaRPr lang="ar-IQ" sz="2000" b="1" dirty="0" smtClean="0">
                  <a:latin typeface="Simplified Arabic" pitchFamily="18" charset="-78"/>
                  <a:cs typeface="Simplified Arabic" pitchFamily="18" charset="-78"/>
                </a:endParaRPr>
              </a:p>
              <a:p>
                <a:pPr algn="just"/>
                <a:endParaRPr lang="ar-IQ" sz="2000" b="1" dirty="0">
                  <a:latin typeface="Simplified Arabic" pitchFamily="18" charset="-78"/>
                  <a:cs typeface="Simplified Arabic" pitchFamily="18" charset="-78"/>
                </a:endParaRPr>
              </a:p>
              <a:p>
                <a:pPr algn="just"/>
                <a:endParaRPr lang="ar-IQ" sz="2000" b="1" dirty="0">
                  <a:latin typeface="Simplified Arabic" pitchFamily="18" charset="-78"/>
                  <a:cs typeface="Simplified Arabic" pitchFamily="18" charset="-78"/>
                </a:endParaRPr>
              </a:p>
              <a:p>
                <a:pPr algn="just"/>
                <a:r>
                  <a:rPr lang="en-US" sz="2000" b="1" dirty="0" smtClean="0">
                    <a:latin typeface="Simplified Arabic" pitchFamily="18" charset="-78"/>
                    <a:cs typeface="Simplified Arabic" pitchFamily="18" charset="-78"/>
                  </a:rPr>
                  <a:t>Z</a:t>
                </a:r>
                <a:r>
                  <a:rPr lang="en-US" sz="2000" b="1" baseline="-25000" dirty="0" smtClean="0">
                    <a:latin typeface="Simplified Arabic" pitchFamily="18" charset="-78"/>
                    <a:cs typeface="Simplified Arabic" pitchFamily="18" charset="-78"/>
                  </a:rPr>
                  <a:t>x1</a:t>
                </a:r>
                <a:r>
                  <a:rPr lang="en-US" sz="2000" b="1" dirty="0" smtClean="0">
                    <a:latin typeface="Simplified Arabic" pitchFamily="18" charset="-78"/>
                    <a:cs typeface="Simplified Arabic" pitchFamily="18" charset="-78"/>
                  </a:rPr>
                  <a:t> </a:t>
                </a:r>
                <a:r>
                  <a:rPr lang="en-US" sz="2000" b="1" dirty="0">
                    <a:latin typeface="Simplified Arabic" pitchFamily="18" charset="-78"/>
                    <a:cs typeface="Simplified Arabic" pitchFamily="18" charset="-78"/>
                  </a:rPr>
                  <a:t>= </a:t>
                </a:r>
                <a14:m>
                  <m:oMath xmlns:m="http://schemas.openxmlformats.org/officeDocument/2006/math">
                    <m:f>
                      <m:fPr>
                        <m:ctrlPr>
                          <a:rPr lang="en-US" sz="2000" b="1" i="1"/>
                        </m:ctrlPr>
                      </m:fPr>
                      <m:num>
                        <m:r>
                          <a:rPr lang="en-US" sz="2000" b="1" i="1"/>
                          <m:t>𝟓𝟎</m:t>
                        </m:r>
                        <m:r>
                          <a:rPr lang="en-US" sz="2000" b="1" i="1"/>
                          <m:t>−</m:t>
                        </m:r>
                        <m:r>
                          <a:rPr lang="en-US" sz="2000" b="1" i="1"/>
                          <m:t>𝟔𝟒</m:t>
                        </m:r>
                        <m:r>
                          <a:rPr lang="en-US" sz="2000" b="1" i="1"/>
                          <m:t>.</m:t>
                        </m:r>
                        <m:r>
                          <a:rPr lang="en-US" sz="2000" b="1" i="1"/>
                          <m:t>𝟖</m:t>
                        </m:r>
                      </m:num>
                      <m:den>
                        <m:r>
                          <a:rPr lang="en-US" sz="2000" b="1" i="1"/>
                          <m:t>𝟏𝟏</m:t>
                        </m:r>
                        <m:r>
                          <a:rPr lang="en-US" sz="2000" b="1" i="1"/>
                          <m:t>.</m:t>
                        </m:r>
                        <m:r>
                          <a:rPr lang="en-US" sz="2000" b="1" i="1"/>
                          <m:t>𝟗𝟔</m:t>
                        </m:r>
                      </m:den>
                    </m:f>
                    <m:r>
                      <a:rPr lang="en-US" sz="2000" b="1" i="1"/>
                      <m:t>= </m:t>
                    </m:r>
                    <m:f>
                      <m:fPr>
                        <m:ctrlPr>
                          <a:rPr lang="en-US" sz="2000" b="1" i="1"/>
                        </m:ctrlPr>
                      </m:fPr>
                      <m:num>
                        <m:r>
                          <a:rPr lang="en-US" sz="2000" b="1" i="1"/>
                          <m:t>−</m:t>
                        </m:r>
                        <m:r>
                          <a:rPr lang="en-US" sz="2000" b="1" i="1"/>
                          <m:t>𝟏𝟒</m:t>
                        </m:r>
                        <m:r>
                          <a:rPr lang="en-US" sz="2000" b="1" i="1"/>
                          <m:t>.</m:t>
                        </m:r>
                        <m:r>
                          <a:rPr lang="en-US" sz="2000" b="1" i="1"/>
                          <m:t>𝟖</m:t>
                        </m:r>
                      </m:num>
                      <m:den>
                        <m:r>
                          <a:rPr lang="en-US" sz="2000" b="1" i="1"/>
                          <m:t>𝟏𝟏</m:t>
                        </m:r>
                        <m:r>
                          <a:rPr lang="en-US" sz="2000" b="1" i="1"/>
                          <m:t>.</m:t>
                        </m:r>
                        <m:r>
                          <a:rPr lang="en-US" sz="2000" b="1" i="1"/>
                          <m:t>𝟗𝟔</m:t>
                        </m:r>
                      </m:den>
                    </m:f>
                  </m:oMath>
                </a14:m>
                <a:r>
                  <a:rPr lang="en-US" sz="2000" b="1" dirty="0">
                    <a:latin typeface="Simplified Arabic" pitchFamily="18" charset="-78"/>
                    <a:cs typeface="Simplified Arabic" pitchFamily="18" charset="-78"/>
                  </a:rPr>
                  <a:t>  = -</a:t>
                </a:r>
                <a:r>
                  <a:rPr lang="en-US" sz="2000" b="1" dirty="0" smtClean="0">
                    <a:latin typeface="Simplified Arabic" pitchFamily="18" charset="-78"/>
                    <a:cs typeface="Simplified Arabic" pitchFamily="18" charset="-78"/>
                  </a:rPr>
                  <a:t>1.24</a:t>
                </a:r>
                <a:endParaRPr lang="ar-IQ" sz="2000" b="1" dirty="0" smtClean="0">
                  <a:latin typeface="Simplified Arabic" pitchFamily="18" charset="-78"/>
                  <a:cs typeface="Simplified Arabic" pitchFamily="18" charset="-78"/>
                </a:endParaRPr>
              </a:p>
              <a:p>
                <a:pPr algn="ctr"/>
                <a:r>
                  <a:rPr lang="en-US" sz="2000" b="1" dirty="0">
                    <a:sym typeface="Wingdings 2"/>
                  </a:rPr>
                  <a:t></a:t>
                </a:r>
                <a:endParaRPr lang="en-US" sz="2000" b="1" dirty="0">
                  <a:latin typeface="Simplified Arabic" pitchFamily="18" charset="-78"/>
                  <a:cs typeface="Simplified Arabic" pitchFamily="18" charset="-78"/>
                </a:endParaRPr>
              </a:p>
              <a:p>
                <a:pPr algn="just" rtl="1"/>
                <a:endParaRPr lang="en-US" sz="2000" b="1"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17802"/>
                <a:ext cx="9144000" cy="6858000"/>
              </a:xfrm>
              <a:prstGeom prst="rect">
                <a:avLst/>
              </a:prstGeom>
              <a:blipFill rotWithShape="1">
                <a:blip r:embed="rId2"/>
                <a:stretch>
                  <a:fillRect l="-532" r="-532"/>
                </a:stretch>
              </a:blipFill>
            </p:spPr>
            <p:txBody>
              <a:bodyPr/>
              <a:lstStyle/>
              <a:p>
                <a:r>
                  <a:rPr lang="en-US">
                    <a:noFill/>
                  </a:rPr>
                  <a:t> </a:t>
                </a:r>
              </a:p>
            </p:txBody>
          </p:sp>
        </mc:Fallback>
      </mc:AlternateContent>
      <p:graphicFrame>
        <p:nvGraphicFramePr>
          <p:cNvPr id="5" name="جدول 4"/>
          <p:cNvGraphicFramePr>
            <a:graphicFrameLocks noGrp="1"/>
          </p:cNvGraphicFramePr>
          <p:nvPr>
            <p:extLst>
              <p:ext uri="{D42A27DB-BD31-4B8C-83A1-F6EECF244321}">
                <p14:modId xmlns:p14="http://schemas.microsoft.com/office/powerpoint/2010/main" val="657834575"/>
              </p:ext>
            </p:extLst>
          </p:nvPr>
        </p:nvGraphicFramePr>
        <p:xfrm>
          <a:off x="1314921" y="692696"/>
          <a:ext cx="6514157" cy="1017270"/>
        </p:xfrm>
        <a:graphic>
          <a:graphicData uri="http://schemas.openxmlformats.org/drawingml/2006/table">
            <a:tbl>
              <a:tblPr rtl="1" firstRow="1" firstCol="1" bandRow="1">
                <a:tableStyleId>{2D5ABB26-0587-4C30-8999-92F81FD0307C}</a:tableStyleId>
              </a:tblPr>
              <a:tblGrid>
                <a:gridCol w="1937706"/>
                <a:gridCol w="334766"/>
                <a:gridCol w="848337"/>
                <a:gridCol w="848337"/>
                <a:gridCol w="848337"/>
                <a:gridCol w="848337"/>
                <a:gridCol w="848337"/>
              </a:tblGrid>
              <a:tr h="0">
                <a:tc>
                  <a:txBody>
                    <a:bodyPr/>
                    <a:lstStyle/>
                    <a:p>
                      <a:pPr algn="justLow" rtl="1">
                        <a:lnSpc>
                          <a:spcPct val="115000"/>
                        </a:lnSpc>
                        <a:spcAft>
                          <a:spcPts val="0"/>
                        </a:spcAft>
                      </a:pPr>
                      <a:r>
                        <a:rPr lang="ar-SA" sz="2000" b="1" dirty="0">
                          <a:effectLst/>
                        </a:rPr>
                        <a:t>تسلسل الطالب</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justLow" rtl="1">
                        <a:lnSpc>
                          <a:spcPct val="115000"/>
                        </a:lnSpc>
                        <a:spcAft>
                          <a:spcPts val="0"/>
                        </a:spcAft>
                      </a:pPr>
                      <a:r>
                        <a:rPr lang="ar-SA" sz="2000" b="1">
                          <a:effectLst/>
                        </a:rPr>
                        <a:t>:</a:t>
                      </a:r>
                      <a:endParaRPr lang="en-US" sz="1400" b="1">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b="1">
                          <a:effectLst/>
                        </a:rPr>
                        <a:t>1</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2</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3</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4</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5</a:t>
                      </a:r>
                      <a:endParaRPr lang="en-US" sz="1400" b="1">
                        <a:effectLst/>
                        <a:latin typeface="Simplified Arabic" pitchFamily="18" charset="-78"/>
                        <a:ea typeface="Calibri"/>
                        <a:cs typeface="Simplified Arabic" pitchFamily="18" charset="-78"/>
                      </a:endParaRPr>
                    </a:p>
                  </a:txBody>
                  <a:tcPr marL="68580" marR="68580" marT="0" marB="0" anchor="ctr"/>
                </a:tc>
              </a:tr>
              <a:tr h="0">
                <a:tc>
                  <a:txBody>
                    <a:bodyPr/>
                    <a:lstStyle/>
                    <a:p>
                      <a:pPr algn="justLow" rtl="1">
                        <a:lnSpc>
                          <a:spcPct val="115000"/>
                        </a:lnSpc>
                        <a:spcAft>
                          <a:spcPts val="0"/>
                        </a:spcAft>
                      </a:pPr>
                      <a:r>
                        <a:rPr lang="ar-SA" sz="2000" b="1" dirty="0">
                          <a:effectLst/>
                        </a:rPr>
                        <a:t>درجة الرياضيات  </a:t>
                      </a:r>
                      <a:r>
                        <a:rPr lang="en-US" sz="2000" b="1" dirty="0">
                          <a:effectLst/>
                        </a:rPr>
                        <a:t>x</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justLow" rtl="1">
                        <a:lnSpc>
                          <a:spcPct val="115000"/>
                        </a:lnSpc>
                        <a:spcAft>
                          <a:spcPts val="0"/>
                        </a:spcAft>
                      </a:pPr>
                      <a:r>
                        <a:rPr lang="ar-SA" sz="2000" b="1">
                          <a:effectLst/>
                        </a:rPr>
                        <a:t>:</a:t>
                      </a:r>
                      <a:endParaRPr lang="en-US" sz="1400" b="1">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b="1">
                          <a:effectLst/>
                        </a:rPr>
                        <a:t>50</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52</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69</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72</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81</a:t>
                      </a:r>
                      <a:endParaRPr lang="en-US" sz="1400" b="1">
                        <a:effectLst/>
                        <a:latin typeface="Simplified Arabic" pitchFamily="18" charset="-78"/>
                        <a:ea typeface="Calibri"/>
                        <a:cs typeface="Simplified Arabic" pitchFamily="18" charset="-78"/>
                      </a:endParaRPr>
                    </a:p>
                  </a:txBody>
                  <a:tcPr marL="68580" marR="68580" marT="0" marB="0" anchor="ctr"/>
                </a:tc>
              </a:tr>
              <a:tr h="0">
                <a:tc>
                  <a:txBody>
                    <a:bodyPr/>
                    <a:lstStyle/>
                    <a:p>
                      <a:pPr algn="justLow" rtl="1">
                        <a:lnSpc>
                          <a:spcPct val="115000"/>
                        </a:lnSpc>
                        <a:spcAft>
                          <a:spcPts val="0"/>
                        </a:spcAft>
                      </a:pPr>
                      <a:r>
                        <a:rPr lang="ar-SA" sz="2000" b="1" dirty="0">
                          <a:effectLst/>
                        </a:rPr>
                        <a:t>درجة الإحصــــاء  </a:t>
                      </a:r>
                      <a:r>
                        <a:rPr lang="en-US" sz="2000" b="1" dirty="0">
                          <a:effectLst/>
                        </a:rPr>
                        <a:t>y</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justLow" rtl="1">
                        <a:lnSpc>
                          <a:spcPct val="115000"/>
                        </a:lnSpc>
                        <a:spcAft>
                          <a:spcPts val="0"/>
                        </a:spcAft>
                      </a:pPr>
                      <a:r>
                        <a:rPr lang="ar-SA" sz="2000" b="1">
                          <a:effectLst/>
                        </a:rPr>
                        <a:t>:</a:t>
                      </a:r>
                      <a:endParaRPr lang="en-US" sz="1400" b="1">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b="1">
                          <a:effectLst/>
                        </a:rPr>
                        <a:t>62</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77</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82</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a:effectLst/>
                        </a:rPr>
                        <a:t>85</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b="1" dirty="0">
                          <a:effectLst/>
                        </a:rPr>
                        <a:t>86</a:t>
                      </a:r>
                      <a:endParaRPr lang="en-US" sz="1400" b="1" dirty="0">
                        <a:effectLst/>
                        <a:latin typeface="Simplified Arabic" pitchFamily="18" charset="-78"/>
                        <a:ea typeface="Calibri"/>
                        <a:cs typeface="Simplified Arabic" pitchFamily="18" charset="-78"/>
                      </a:endParaRPr>
                    </a:p>
                  </a:txBody>
                  <a:tcPr marL="68580" marR="68580" marT="0" marB="0" anchor="ctr"/>
                </a:tc>
              </a:tr>
            </a:tbl>
          </a:graphicData>
        </a:graphic>
      </p:graphicFrame>
      <mc:AlternateContent xmlns:mc="http://schemas.openxmlformats.org/markup-compatibility/2006">
        <mc:Choice xmlns:a14="http://schemas.microsoft.com/office/drawing/2010/main" Requires="a14">
          <p:graphicFrame>
            <p:nvGraphicFramePr>
              <p:cNvPr id="6" name="جدول 5"/>
              <p:cNvGraphicFramePr>
                <a:graphicFrameLocks noGrp="1"/>
              </p:cNvGraphicFramePr>
              <p:nvPr>
                <p:extLst>
                  <p:ext uri="{D42A27DB-BD31-4B8C-83A1-F6EECF244321}">
                    <p14:modId xmlns:p14="http://schemas.microsoft.com/office/powerpoint/2010/main" val="3884852198"/>
                  </p:ext>
                </p:extLst>
              </p:nvPr>
            </p:nvGraphicFramePr>
            <p:xfrm>
              <a:off x="971600" y="4437112"/>
              <a:ext cx="6345021" cy="892302"/>
            </p:xfrm>
            <a:graphic>
              <a:graphicData uri="http://schemas.openxmlformats.org/drawingml/2006/table">
                <a:tbl>
                  <a:tblPr rtl="1" firstRow="1" firstCol="1" bandRow="1">
                    <a:tableStyleId>{2D5ABB26-0587-4C30-8999-92F81FD0307C}</a:tableStyleId>
                  </a:tblPr>
                  <a:tblGrid>
                    <a:gridCol w="2376051"/>
                    <a:gridCol w="1505340"/>
                    <a:gridCol w="2463630"/>
                  </a:tblGrid>
                  <a:tr h="0">
                    <a:tc>
                      <a:txBody>
                        <a:bodyPr/>
                        <a:lstStyle/>
                        <a:p>
                          <a:pPr algn="ctr" rtl="0">
                            <a:lnSpc>
                              <a:spcPct val="115000"/>
                            </a:lnSpc>
                            <a:spcAft>
                              <a:spcPts val="0"/>
                            </a:spcAft>
                          </a:pPr>
                          <a:r>
                            <a:rPr lang="en-US" sz="2000" b="1">
                              <a:effectLst/>
                            </a:rPr>
                            <a:t>  S</a:t>
                          </a:r>
                          <a:r>
                            <a:rPr lang="en-US" sz="2000" b="1" baseline="-25000">
                              <a:effectLst/>
                            </a:rPr>
                            <a:t>x</a:t>
                          </a:r>
                          <a:r>
                            <a:rPr lang="en-US" sz="2000" b="1">
                              <a:effectLst/>
                            </a:rPr>
                            <a:t> = 11.96</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b="1">
                              <a:effectLst/>
                            </a:rPr>
                            <a:t> </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14:m>
                            <m:oMath xmlns:m="http://schemas.openxmlformats.org/officeDocument/2006/math">
                              <m:acc>
                                <m:accPr>
                                  <m:chr m:val="̅"/>
                                  <m:ctrlPr>
                                    <a:rPr lang="en-US" sz="2800" b="1">
                                      <a:effectLst/>
                                    </a:rPr>
                                  </m:ctrlPr>
                                </m:accPr>
                                <m:e>
                                  <m:r>
                                    <a:rPr lang="en-US" sz="2800" b="1" i="1">
                                      <a:effectLst/>
                                    </a:rPr>
                                    <m:t>𝐱</m:t>
                                  </m:r>
                                </m:e>
                              </m:acc>
                            </m:oMath>
                          </a14:m>
                          <a:r>
                            <a:rPr lang="en-US" sz="2000" b="1">
                              <a:effectLst/>
                            </a:rPr>
                            <a:t> = 64.8</a:t>
                          </a:r>
                          <a:endParaRPr lang="en-US" sz="1400" b="1">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15000"/>
                            </a:lnSpc>
                            <a:spcAft>
                              <a:spcPts val="0"/>
                            </a:spcAft>
                          </a:pPr>
                          <a:r>
                            <a:rPr lang="en-US" sz="2000" b="1">
                              <a:effectLst/>
                            </a:rPr>
                            <a:t>S</a:t>
                          </a:r>
                          <a:r>
                            <a:rPr lang="en-US" sz="2000" b="1" baseline="-25000">
                              <a:effectLst/>
                            </a:rPr>
                            <a:t>y</a:t>
                          </a:r>
                          <a:r>
                            <a:rPr lang="en-US" sz="2000" b="1">
                              <a:effectLst/>
                            </a:rPr>
                            <a:t> = 8.78</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b="1">
                              <a:effectLst/>
                            </a:rPr>
                            <a:t> </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14:m>
                            <m:oMath xmlns:m="http://schemas.openxmlformats.org/officeDocument/2006/math">
                              <m:acc>
                                <m:accPr>
                                  <m:chr m:val="̅"/>
                                  <m:ctrlPr>
                                    <a:rPr lang="en-US" sz="2800" b="1">
                                      <a:effectLst/>
                                    </a:rPr>
                                  </m:ctrlPr>
                                </m:accPr>
                                <m:e>
                                  <m:r>
                                    <a:rPr lang="en-US" sz="2800" b="1" i="1">
                                      <a:effectLst/>
                                    </a:rPr>
                                    <m:t>𝐲</m:t>
                                  </m:r>
                                </m:e>
                              </m:acc>
                            </m:oMath>
                          </a14:m>
                          <a:r>
                            <a:rPr lang="en-US" sz="2000" b="1" dirty="0">
                              <a:effectLst/>
                            </a:rPr>
                            <a:t> = 78.4</a:t>
                          </a:r>
                          <a:endParaRPr lang="en-US" sz="1400" b="1" dirty="0">
                            <a:effectLst/>
                            <a:latin typeface="Simplified Arabic" pitchFamily="18" charset="-78"/>
                            <a:ea typeface="Calibri"/>
                            <a:cs typeface="Simplified Arabic" pitchFamily="18" charset="-78"/>
                          </a:endParaRPr>
                        </a:p>
                      </a:txBody>
                      <a:tcPr marL="68580" marR="68580" marT="0" marB="0" anchor="ctr"/>
                    </a:tc>
                  </a:tr>
                </a:tbl>
              </a:graphicData>
            </a:graphic>
          </p:graphicFrame>
        </mc:Choice>
        <mc:Fallback>
          <p:graphicFrame>
            <p:nvGraphicFramePr>
              <p:cNvPr id="6" name="جدول 5"/>
              <p:cNvGraphicFramePr>
                <a:graphicFrameLocks noGrp="1"/>
              </p:cNvGraphicFramePr>
              <p:nvPr>
                <p:extLst>
                  <p:ext uri="{D42A27DB-BD31-4B8C-83A1-F6EECF244321}">
                    <p14:modId xmlns:p14="http://schemas.microsoft.com/office/powerpoint/2010/main" val="3884852198"/>
                  </p:ext>
                </p:extLst>
              </p:nvPr>
            </p:nvGraphicFramePr>
            <p:xfrm>
              <a:off x="971600" y="4437112"/>
              <a:ext cx="6345021" cy="892302"/>
            </p:xfrm>
            <a:graphic>
              <a:graphicData uri="http://schemas.openxmlformats.org/drawingml/2006/table">
                <a:tbl>
                  <a:tblPr rtl="1" firstRow="1" firstCol="1" bandRow="1">
                    <a:tableStyleId>{2D5ABB26-0587-4C30-8999-92F81FD0307C}</a:tableStyleId>
                  </a:tblPr>
                  <a:tblGrid>
                    <a:gridCol w="2376051"/>
                    <a:gridCol w="1505340"/>
                    <a:gridCol w="2463630"/>
                  </a:tblGrid>
                  <a:tr h="446151">
                    <a:tc>
                      <a:txBody>
                        <a:bodyPr/>
                        <a:lstStyle/>
                        <a:p>
                          <a:pPr algn="ctr" rtl="0">
                            <a:lnSpc>
                              <a:spcPct val="115000"/>
                            </a:lnSpc>
                            <a:spcAft>
                              <a:spcPts val="0"/>
                            </a:spcAft>
                          </a:pPr>
                          <a:r>
                            <a:rPr lang="en-US" sz="2000" b="1">
                              <a:effectLst/>
                            </a:rPr>
                            <a:t>  S</a:t>
                          </a:r>
                          <a:r>
                            <a:rPr lang="en-US" sz="2000" b="1" baseline="-25000">
                              <a:effectLst/>
                            </a:rPr>
                            <a:t>x</a:t>
                          </a:r>
                          <a:r>
                            <a:rPr lang="en-US" sz="2000" b="1">
                              <a:effectLst/>
                            </a:rPr>
                            <a:t> = 11.96</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b="1">
                              <a:effectLst/>
                            </a:rPr>
                            <a:t> </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endParaRPr lang="en-US"/>
                        </a:p>
                      </a:txBody>
                      <a:tcPr marL="68580" marR="68580" marT="0" marB="0" anchor="ctr">
                        <a:blipFill rotWithShape="1">
                          <a:blip r:embed="rId3"/>
                          <a:stretch>
                            <a:fillRect l="-157673" t="-2740" r="-248" b="-131507"/>
                          </a:stretch>
                        </a:blipFill>
                      </a:tcPr>
                    </a:tc>
                  </a:tr>
                  <a:tr h="446151">
                    <a:tc>
                      <a:txBody>
                        <a:bodyPr/>
                        <a:lstStyle/>
                        <a:p>
                          <a:pPr algn="ctr" rtl="0">
                            <a:lnSpc>
                              <a:spcPct val="115000"/>
                            </a:lnSpc>
                            <a:spcAft>
                              <a:spcPts val="0"/>
                            </a:spcAft>
                          </a:pPr>
                          <a:r>
                            <a:rPr lang="en-US" sz="2000" b="1">
                              <a:effectLst/>
                            </a:rPr>
                            <a:t>S</a:t>
                          </a:r>
                          <a:r>
                            <a:rPr lang="en-US" sz="2000" b="1" baseline="-25000">
                              <a:effectLst/>
                            </a:rPr>
                            <a:t>y</a:t>
                          </a:r>
                          <a:r>
                            <a:rPr lang="en-US" sz="2000" b="1">
                              <a:effectLst/>
                            </a:rPr>
                            <a:t> = 8.78</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ar-SA" sz="2000" b="1">
                              <a:effectLst/>
                            </a:rPr>
                            <a:t> </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endParaRPr lang="en-US"/>
                        </a:p>
                      </a:txBody>
                      <a:tcPr marL="68580" marR="68580" marT="0" marB="0" anchor="ctr">
                        <a:blipFill rotWithShape="1">
                          <a:blip r:embed="rId3"/>
                          <a:stretch>
                            <a:fillRect l="-157673" t="-102740" r="-248" b="-31507"/>
                          </a:stretch>
                        </a:blipFill>
                      </a:tcPr>
                    </a:tc>
                  </a:tr>
                </a:tbl>
              </a:graphicData>
            </a:graphic>
          </p:graphicFrame>
        </mc:Fallback>
      </mc:AlternateContent>
      <p:graphicFrame>
        <p:nvGraphicFramePr>
          <p:cNvPr id="7" name="جدول 6"/>
          <p:cNvGraphicFramePr>
            <a:graphicFrameLocks noGrp="1"/>
          </p:cNvGraphicFramePr>
          <p:nvPr>
            <p:extLst>
              <p:ext uri="{D42A27DB-BD31-4B8C-83A1-F6EECF244321}">
                <p14:modId xmlns:p14="http://schemas.microsoft.com/office/powerpoint/2010/main" val="3113333454"/>
              </p:ext>
            </p:extLst>
          </p:nvPr>
        </p:nvGraphicFramePr>
        <p:xfrm>
          <a:off x="512338" y="2780928"/>
          <a:ext cx="8119324" cy="851148"/>
        </p:xfrm>
        <a:graphic>
          <a:graphicData uri="http://schemas.openxmlformats.org/drawingml/2006/table">
            <a:tbl>
              <a:tblPr rtl="1" firstRow="1" firstCol="1" bandRow="1">
                <a:tableStyleId>{2D5ABB26-0587-4C30-8999-92F81FD0307C}</a:tableStyleId>
              </a:tblPr>
              <a:tblGrid>
                <a:gridCol w="1368918"/>
                <a:gridCol w="1368918"/>
                <a:gridCol w="1368918"/>
                <a:gridCol w="1368918"/>
                <a:gridCol w="1368918"/>
                <a:gridCol w="323149"/>
                <a:gridCol w="951585"/>
              </a:tblGrid>
              <a:tr h="432048">
                <a:tc>
                  <a:txBody>
                    <a:bodyPr/>
                    <a:lstStyle/>
                    <a:p>
                      <a:pPr algn="ctr" rtl="0">
                        <a:lnSpc>
                          <a:spcPct val="150000"/>
                        </a:lnSpc>
                        <a:spcAft>
                          <a:spcPts val="0"/>
                        </a:spcAft>
                      </a:pPr>
                      <a:r>
                        <a:rPr lang="en-US" sz="2000" b="1" dirty="0">
                          <a:effectLst/>
                          <a:latin typeface="Simplified Arabic" pitchFamily="18" charset="-78"/>
                          <a:cs typeface="Simplified Arabic" pitchFamily="18" charset="-78"/>
                        </a:rPr>
                        <a:t>1.36</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a:effectLst/>
                          <a:latin typeface="Simplified Arabic" pitchFamily="18" charset="-78"/>
                          <a:cs typeface="Simplified Arabic" pitchFamily="18" charset="-78"/>
                        </a:rPr>
                        <a:t>0.60</a:t>
                      </a:r>
                      <a:endParaRPr lang="en-US" sz="1400" b="1">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dirty="0">
                          <a:effectLst/>
                          <a:latin typeface="Simplified Arabic" pitchFamily="18" charset="-78"/>
                          <a:cs typeface="Simplified Arabic" pitchFamily="18" charset="-78"/>
                        </a:rPr>
                        <a:t>0.35</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a:effectLst/>
                          <a:latin typeface="Simplified Arabic" pitchFamily="18" charset="-78"/>
                          <a:cs typeface="Simplified Arabic" pitchFamily="18" charset="-78"/>
                        </a:rPr>
                        <a:t>-1.07</a:t>
                      </a:r>
                      <a:endParaRPr lang="en-US" sz="1400" b="1">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a:effectLst/>
                          <a:latin typeface="Simplified Arabic" pitchFamily="18" charset="-78"/>
                          <a:cs typeface="Simplified Arabic" pitchFamily="18" charset="-78"/>
                        </a:rPr>
                        <a:t>-1.24</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b="1">
                          <a:effectLst/>
                          <a:latin typeface="Simplified Arabic" pitchFamily="18" charset="-78"/>
                          <a:cs typeface="Simplified Arabic" pitchFamily="18" charset="-78"/>
                        </a:rPr>
                        <a:t>:</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b="1">
                          <a:effectLst/>
                          <a:latin typeface="Simplified Arabic" pitchFamily="18" charset="-78"/>
                          <a:cs typeface="Simplified Arabic" pitchFamily="18" charset="-78"/>
                        </a:rPr>
                        <a:t>Z</a:t>
                      </a:r>
                      <a:r>
                        <a:rPr lang="en-US" sz="2000" b="1" baseline="-25000">
                          <a:effectLst/>
                          <a:latin typeface="Simplified Arabic" pitchFamily="18" charset="-78"/>
                          <a:cs typeface="Simplified Arabic" pitchFamily="18" charset="-78"/>
                        </a:rPr>
                        <a:t>x</a:t>
                      </a:r>
                      <a:endParaRPr lang="en-US" sz="1400" b="1">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50000"/>
                        </a:lnSpc>
                        <a:spcAft>
                          <a:spcPts val="0"/>
                        </a:spcAft>
                      </a:pPr>
                      <a:r>
                        <a:rPr lang="en-US" sz="2000" b="1" dirty="0">
                          <a:effectLst/>
                          <a:latin typeface="Simplified Arabic" pitchFamily="18" charset="-78"/>
                          <a:cs typeface="Simplified Arabic" pitchFamily="18" charset="-78"/>
                        </a:rPr>
                        <a:t>0.87</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dirty="0">
                          <a:effectLst/>
                          <a:latin typeface="Simplified Arabic" pitchFamily="18" charset="-78"/>
                          <a:cs typeface="Simplified Arabic" pitchFamily="18" charset="-78"/>
                        </a:rPr>
                        <a:t>0.75</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dirty="0">
                          <a:effectLst/>
                          <a:latin typeface="Simplified Arabic" pitchFamily="18" charset="-78"/>
                          <a:cs typeface="Simplified Arabic" pitchFamily="18" charset="-78"/>
                        </a:rPr>
                        <a:t>0.41</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dirty="0">
                          <a:effectLst/>
                          <a:latin typeface="Simplified Arabic" pitchFamily="18" charset="-78"/>
                          <a:cs typeface="Simplified Arabic" pitchFamily="18" charset="-78"/>
                        </a:rPr>
                        <a:t>-0.16</a:t>
                      </a:r>
                      <a:endParaRPr lang="en-US" sz="1400" b="1"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50000"/>
                        </a:lnSpc>
                        <a:spcAft>
                          <a:spcPts val="0"/>
                        </a:spcAft>
                      </a:pPr>
                      <a:r>
                        <a:rPr lang="en-US" sz="2000" b="1">
                          <a:effectLst/>
                          <a:latin typeface="Simplified Arabic" pitchFamily="18" charset="-78"/>
                          <a:cs typeface="Simplified Arabic" pitchFamily="18" charset="-78"/>
                        </a:rPr>
                        <a:t>-1.87</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b="1">
                          <a:effectLst/>
                          <a:latin typeface="Simplified Arabic" pitchFamily="18" charset="-78"/>
                          <a:cs typeface="Simplified Arabic" pitchFamily="18" charset="-78"/>
                        </a:rPr>
                        <a:t>:</a:t>
                      </a:r>
                      <a:endParaRPr lang="en-US" sz="1400" b="1">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50000"/>
                        </a:lnSpc>
                        <a:spcAft>
                          <a:spcPts val="0"/>
                        </a:spcAft>
                      </a:pPr>
                      <a:r>
                        <a:rPr lang="en-US" sz="2000" b="1" dirty="0" err="1">
                          <a:effectLst/>
                          <a:latin typeface="Simplified Arabic" pitchFamily="18" charset="-78"/>
                          <a:cs typeface="Simplified Arabic" pitchFamily="18" charset="-78"/>
                        </a:rPr>
                        <a:t>Z</a:t>
                      </a:r>
                      <a:r>
                        <a:rPr lang="en-US" sz="2000" b="1" baseline="-25000" dirty="0" err="1">
                          <a:effectLst/>
                          <a:latin typeface="Simplified Arabic" pitchFamily="18" charset="-78"/>
                          <a:cs typeface="Simplified Arabic" pitchFamily="18" charset="-78"/>
                        </a:rPr>
                        <a:t>y</a:t>
                      </a:r>
                      <a:endParaRPr lang="en-US" sz="1400" b="1" dirty="0">
                        <a:effectLst/>
                        <a:latin typeface="Simplified Arabic" pitchFamily="18" charset="-78"/>
                        <a:ea typeface="Calibri"/>
                        <a:cs typeface="Simplified Arabic" pitchFamily="18" charset="-78"/>
                      </a:endParaRPr>
                    </a:p>
                  </a:txBody>
                  <a:tcPr marL="68580" marR="68580" marT="0" marB="0" anchor="ctr"/>
                </a:tc>
              </a:tr>
            </a:tbl>
          </a:graphicData>
        </a:graphic>
      </p:graphicFrame>
    </p:spTree>
    <p:extLst>
      <p:ext uri="{BB962C8B-B14F-4D97-AF65-F5344CB8AC3E}">
        <p14:creationId xmlns:p14="http://schemas.microsoft.com/office/powerpoint/2010/main" val="173180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lnSpc>
                <a:spcPct val="150000"/>
              </a:lnSpc>
            </a:pPr>
            <a:endParaRPr lang="en-US" sz="2400" b="1" dirty="0" smtClean="0">
              <a:solidFill>
                <a:srgbClr val="FF0000"/>
              </a:solidFill>
              <a:latin typeface="Simplified Arabic" pitchFamily="18" charset="-78"/>
              <a:cs typeface="Simplified Arabic" pitchFamily="18" charset="-78"/>
            </a:endParaRPr>
          </a:p>
          <a:p>
            <a:pPr algn="just" rtl="1">
              <a:lnSpc>
                <a:spcPct val="150000"/>
              </a:lnSpc>
            </a:pPr>
            <a:endParaRPr lang="en-US" sz="2400" b="1" dirty="0">
              <a:solidFill>
                <a:srgbClr val="FF0000"/>
              </a:solidFill>
              <a:latin typeface="Simplified Arabic" pitchFamily="18" charset="-78"/>
              <a:cs typeface="Simplified Arabic" pitchFamily="18" charset="-78"/>
            </a:endParaRPr>
          </a:p>
          <a:p>
            <a:pPr algn="just" rtl="1">
              <a:lnSpc>
                <a:spcPct val="150000"/>
              </a:lnSpc>
            </a:pPr>
            <a:endParaRPr lang="en-US" sz="2400" b="1" dirty="0" smtClean="0">
              <a:solidFill>
                <a:srgbClr val="FF0000"/>
              </a:solidFill>
              <a:latin typeface="Simplified Arabic" pitchFamily="18" charset="-78"/>
              <a:cs typeface="Simplified Arabic" pitchFamily="18" charset="-78"/>
            </a:endParaRPr>
          </a:p>
          <a:p>
            <a:pPr algn="just" rtl="1">
              <a:lnSpc>
                <a:spcPct val="150000"/>
              </a:lnSpc>
            </a:pPr>
            <a:r>
              <a:rPr lang="ar-SA" sz="2400" b="1" dirty="0" smtClean="0">
                <a:solidFill>
                  <a:srgbClr val="FF0000"/>
                </a:solidFill>
                <a:latin typeface="Simplified Arabic" pitchFamily="18" charset="-78"/>
                <a:cs typeface="Simplified Arabic" pitchFamily="18" charset="-78"/>
              </a:rPr>
              <a:t>المصادر</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lvl="0" algn="just" rtl="1">
              <a:lnSpc>
                <a:spcPct val="150000"/>
              </a:lnSpc>
            </a:pPr>
            <a:r>
              <a:rPr lang="ar-SA" sz="2000" dirty="0">
                <a:latin typeface="Simplified Arabic" pitchFamily="18" charset="-78"/>
                <a:cs typeface="Simplified Arabic" pitchFamily="18" charset="-78"/>
              </a:rPr>
              <a:t>لإحصاء التخصصات الإدارية والمحاسبية</a:t>
            </a:r>
            <a:r>
              <a:rPr lang="ar-SA" sz="2000" dirty="0" smtClean="0">
                <a:latin typeface="Simplified Arabic" pitchFamily="18" charset="-78"/>
                <a:cs typeface="Simplified Arabic" pitchFamily="18" charset="-78"/>
              </a:rPr>
              <a:t>،</a:t>
            </a:r>
            <a:r>
              <a:rPr lang="ar-IQ" sz="2000" dirty="0" smtClean="0">
                <a:latin typeface="Simplified Arabic" pitchFamily="18" charset="-78"/>
                <a:cs typeface="Simplified Arabic" pitchFamily="18" charset="-78"/>
              </a:rPr>
              <a:t> </a:t>
            </a:r>
            <a:r>
              <a:rPr lang="en-US" sz="2000" dirty="0" smtClean="0">
                <a:latin typeface="Simplified Arabic" pitchFamily="18" charset="-78"/>
                <a:cs typeface="Simplified Arabic" pitchFamily="18" charset="-78"/>
              </a:rPr>
              <a:t>2016</a:t>
            </a:r>
            <a:r>
              <a:rPr lang="ar-SA" sz="2000" dirty="0" smtClean="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lnSpc>
                <a:spcPct val="150000"/>
              </a:lnSpc>
            </a:pPr>
            <a:r>
              <a:rPr lang="ar-SA" sz="2000" dirty="0">
                <a:latin typeface="Simplified Arabic" pitchFamily="18" charset="-78"/>
                <a:cs typeface="Simplified Arabic" pitchFamily="18" charset="-78"/>
              </a:rPr>
              <a:t>أ. د. ظافر حسين رشيد       أ. كمال علوان خلف </a:t>
            </a:r>
            <a:r>
              <a:rPr lang="ar-SA" sz="2000" dirty="0" err="1">
                <a:latin typeface="Simplified Arabic" pitchFamily="18" charset="-78"/>
                <a:cs typeface="Simplified Arabic" pitchFamily="18" charset="-78"/>
              </a:rPr>
              <a:t>المشهداني</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lnSpc>
                <a:spcPct val="150000"/>
              </a:lnSpc>
            </a:pPr>
            <a:r>
              <a:rPr lang="ar-SA" sz="2000" dirty="0">
                <a:latin typeface="Simplified Arabic" pitchFamily="18" charset="-78"/>
                <a:cs typeface="Simplified Arabic" pitchFamily="18" charset="-78"/>
              </a:rPr>
              <a:t>قسم الإحصاء، كلية الإدارة والاقتصاد، جامعة بغداد.</a:t>
            </a:r>
            <a:endParaRPr lang="en-US" sz="2000" dirty="0">
              <a:latin typeface="Simplified Arabic" pitchFamily="18" charset="-78"/>
              <a:cs typeface="Simplified Arabic" pitchFamily="18" charset="-78"/>
            </a:endParaRPr>
          </a:p>
          <a:p>
            <a:pPr lvl="0" algn="just" rtl="1">
              <a:lnSpc>
                <a:spcPct val="150000"/>
              </a:lnSpc>
            </a:pPr>
            <a:r>
              <a:rPr lang="ar-SA" sz="2000" dirty="0">
                <a:latin typeface="Simplified Arabic" pitchFamily="18" charset="-78"/>
                <a:cs typeface="Simplified Arabic" pitchFamily="18" charset="-78"/>
              </a:rPr>
              <a:t>إحصاء المال والأعمال، </a:t>
            </a:r>
            <a:r>
              <a:rPr lang="en-US" sz="2000" dirty="0" smtClean="0">
                <a:latin typeface="Simplified Arabic" pitchFamily="18" charset="-78"/>
                <a:cs typeface="Simplified Arabic" pitchFamily="18" charset="-78"/>
              </a:rPr>
              <a:t>2011</a:t>
            </a:r>
            <a:r>
              <a:rPr lang="ar-SA" sz="2000" dirty="0" smtClean="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lnSpc>
                <a:spcPct val="150000"/>
              </a:lnSpc>
            </a:pPr>
            <a:r>
              <a:rPr lang="ar-SA" sz="2000" dirty="0">
                <a:latin typeface="Simplified Arabic" pitchFamily="18" charset="-78"/>
                <a:cs typeface="Simplified Arabic" pitchFamily="18" charset="-78"/>
              </a:rPr>
              <a:t>أ. كمال علوان خلف </a:t>
            </a:r>
            <a:r>
              <a:rPr lang="ar-SA" sz="2000" dirty="0" err="1">
                <a:latin typeface="Simplified Arabic" pitchFamily="18" charset="-78"/>
                <a:cs typeface="Simplified Arabic" pitchFamily="18" charset="-78"/>
              </a:rPr>
              <a:t>المشهداني</a:t>
            </a:r>
            <a:r>
              <a:rPr lang="ar-SA" sz="2000" dirty="0">
                <a:latin typeface="Simplified Arabic" pitchFamily="18" charset="-78"/>
                <a:cs typeface="Simplified Arabic" pitchFamily="18" charset="-78"/>
              </a:rPr>
              <a:t>، قسم الإحصاء، كلية الإدارة والاقتصاد، جامعة بغداد.</a:t>
            </a:r>
            <a:endParaRPr lang="en-US" sz="2000" dirty="0">
              <a:latin typeface="Simplified Arabic" pitchFamily="18" charset="-78"/>
              <a:cs typeface="Simplified Arabic" pitchFamily="18" charset="-78"/>
            </a:endParaRPr>
          </a:p>
          <a:p>
            <a:pPr algn="just" rtl="1">
              <a:lnSpc>
                <a:spcPct val="150000"/>
              </a:lnSpc>
            </a:pPr>
            <a:r>
              <a:rPr lang="ar-SA" sz="2000" dirty="0">
                <a:latin typeface="Simplified Arabic" pitchFamily="18" charset="-78"/>
                <a:cs typeface="Simplified Arabic" pitchFamily="18" charset="-78"/>
              </a:rPr>
              <a:t> د. نذير عباس إبراهيم الشمري، قسم اقتصاديات المصارف، كلية اقتصاديات الأعمال، جامعة النهرين. </a:t>
            </a:r>
            <a:endParaRPr lang="en-US" sz="2000" dirty="0">
              <a:latin typeface="Simplified Arabic" pitchFamily="18" charset="-78"/>
              <a:cs typeface="Simplified Arabic" pitchFamily="18" charset="-78"/>
            </a:endParaRPr>
          </a:p>
          <a:p>
            <a:pPr lvl="0" algn="just" rtl="1">
              <a:lnSpc>
                <a:spcPct val="150000"/>
              </a:lnSpc>
            </a:pPr>
            <a:r>
              <a:rPr lang="ar-SA" sz="2000" dirty="0">
                <a:latin typeface="Simplified Arabic" pitchFamily="18" charset="-78"/>
                <a:cs typeface="Simplified Arabic" pitchFamily="18" charset="-78"/>
              </a:rPr>
              <a:t>الإحصاء، </a:t>
            </a:r>
            <a:r>
              <a:rPr lang="en-US" sz="2000" dirty="0" smtClean="0">
                <a:latin typeface="Simplified Arabic" pitchFamily="18" charset="-78"/>
                <a:cs typeface="Simplified Arabic" pitchFamily="18" charset="-78"/>
              </a:rPr>
              <a:t>1989</a:t>
            </a:r>
            <a:r>
              <a:rPr lang="ar-SA" sz="2000" dirty="0" smtClean="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lnSpc>
                <a:spcPct val="150000"/>
              </a:lnSpc>
            </a:pPr>
            <a:r>
              <a:rPr lang="ar-SA" sz="2000" dirty="0">
                <a:latin typeface="Simplified Arabic" pitchFamily="18" charset="-78"/>
                <a:cs typeface="Simplified Arabic" pitchFamily="18" charset="-78"/>
              </a:rPr>
              <a:t>أ. كمال علوان خلف </a:t>
            </a:r>
            <a:r>
              <a:rPr lang="ar-SA" sz="2000" dirty="0" err="1">
                <a:latin typeface="Simplified Arabic" pitchFamily="18" charset="-78"/>
                <a:cs typeface="Simplified Arabic" pitchFamily="18" charset="-78"/>
              </a:rPr>
              <a:t>المشهداني</a:t>
            </a:r>
            <a:r>
              <a:rPr lang="ar-SA" sz="2000" dirty="0">
                <a:latin typeface="Simplified Arabic" pitchFamily="18" charset="-78"/>
                <a:cs typeface="Simplified Arabic" pitchFamily="18" charset="-78"/>
              </a:rPr>
              <a:t>، قسم الإحصاء، كلية الإدارة والاقتصاد، جامعة بغداد.</a:t>
            </a:r>
            <a:endParaRPr lang="en-US" sz="2000" dirty="0">
              <a:latin typeface="Simplified Arabic" pitchFamily="18" charset="-78"/>
              <a:cs typeface="Simplified Arabic" pitchFamily="18" charset="-78"/>
            </a:endParaRPr>
          </a:p>
          <a:p>
            <a:pPr algn="just" rtl="1">
              <a:lnSpc>
                <a:spcPct val="150000"/>
              </a:lnSpc>
            </a:pPr>
            <a:r>
              <a:rPr lang="ar-SA" sz="2000" dirty="0">
                <a:latin typeface="Simplified Arabic" pitchFamily="18" charset="-78"/>
                <a:cs typeface="Simplified Arabic" pitchFamily="18" charset="-78"/>
              </a:rPr>
              <a:t>أ. م. أمير حنا هرمز، قسم الإحصاء، كلية الإدارة والاقتصاد، جامعة الموصل.  </a:t>
            </a:r>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p:spTree>
    <p:extLst>
      <p:ext uri="{BB962C8B-B14F-4D97-AF65-F5344CB8AC3E}">
        <p14:creationId xmlns:p14="http://schemas.microsoft.com/office/powerpoint/2010/main" val="178116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endParaRPr lang="ar-IQ" sz="2000" dirty="0" smtClean="0">
              <a:latin typeface="Simplified Arabic" pitchFamily="18" charset="-78"/>
              <a:cs typeface="Simplified Arabic" pitchFamily="18" charset="-78"/>
            </a:endParaRPr>
          </a:p>
          <a:p>
            <a:pPr algn="just" rtl="1"/>
            <a:r>
              <a:rPr lang="ar-SA" sz="2000" dirty="0" smtClean="0">
                <a:latin typeface="Simplified Arabic" pitchFamily="18" charset="-78"/>
                <a:cs typeface="Simplified Arabic" pitchFamily="18" charset="-78"/>
              </a:rPr>
              <a:t>من </a:t>
            </a:r>
            <a:r>
              <a:rPr lang="ar-SA" sz="2000" dirty="0">
                <a:latin typeface="Simplified Arabic" pitchFamily="18" charset="-78"/>
                <a:cs typeface="Simplified Arabic" pitchFamily="18" charset="-78"/>
              </a:rPr>
              <a:t>الواضح أن تقارب قيم المجموعة الثانية </a:t>
            </a:r>
            <a:r>
              <a:rPr lang="en-US" sz="2000" dirty="0">
                <a:latin typeface="Simplified Arabic" pitchFamily="18" charset="-78"/>
                <a:cs typeface="Simplified Arabic" pitchFamily="18" charset="-78"/>
              </a:rPr>
              <a:t>y</a:t>
            </a:r>
            <a:r>
              <a:rPr lang="ar-SA" sz="2000" dirty="0">
                <a:latin typeface="Simplified Arabic" pitchFamily="18" charset="-78"/>
                <a:cs typeface="Simplified Arabic" pitchFamily="18" charset="-78"/>
              </a:rPr>
              <a:t> أفضل من تقارب قيم المجموعة الأولى </a:t>
            </a:r>
            <a:r>
              <a:rPr lang="en-US" sz="2000" dirty="0">
                <a:latin typeface="Simplified Arabic" pitchFamily="18" charset="-78"/>
                <a:cs typeface="Simplified Arabic" pitchFamily="18" charset="-78"/>
              </a:rPr>
              <a:t>x</a:t>
            </a:r>
            <a:r>
              <a:rPr lang="ar-SA" sz="2000" dirty="0">
                <a:latin typeface="Simplified Arabic" pitchFamily="18" charset="-78"/>
                <a:cs typeface="Simplified Arabic" pitchFamily="18" charset="-78"/>
              </a:rPr>
              <a:t> ، وعليه يمكن القول بأن المجموعة الثانية أكثر تجانس من المجموعة الأولى مما يعكس وجود دليل قاطع على اختلاف الخبرة بين هاتين المجموعتين.</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ومن هذا يتضح أن دراسة مقاييس التشتت لها أهمية كبيرة وخاصة في دراسة العينات ووصف المجتمعات الإحصائية والمقارنة بين المجموعتين أو أكثر من التجمعات الإحصائية، فالتشتت كما يبدو هو وصف مدى تأثير أو تباعد قيم المجموعة عن بعضها البعض، فإذا كان هذا التشتت قليلاً أخذ ذلك دليلاً على تجانس هذه القيم والعكس بالعكس.</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إن </a:t>
            </a:r>
            <a:r>
              <a:rPr lang="ar-SA" sz="2000" b="1" dirty="0">
                <a:latin typeface="Simplified Arabic" pitchFamily="18" charset="-78"/>
                <a:cs typeface="Simplified Arabic" pitchFamily="18" charset="-78"/>
              </a:rPr>
              <a:t>مقاييس التشتت</a:t>
            </a:r>
            <a:r>
              <a:rPr lang="ar-SA" sz="2000" dirty="0">
                <a:latin typeface="Simplified Arabic" pitchFamily="18" charset="-78"/>
                <a:cs typeface="Simplified Arabic" pitchFamily="18" charset="-78"/>
              </a:rPr>
              <a:t> تقسم إلى قسمين:-</a:t>
            </a:r>
            <a:endParaRPr lang="en-US" sz="2000" dirty="0">
              <a:latin typeface="Simplified Arabic" pitchFamily="18" charset="-78"/>
              <a:cs typeface="Simplified Arabic" pitchFamily="18" charset="-78"/>
            </a:endParaRPr>
          </a:p>
          <a:p>
            <a:pPr lvl="0" algn="just" rtl="1"/>
            <a:r>
              <a:rPr lang="ar-SA" sz="2000" dirty="0">
                <a:latin typeface="Simplified Arabic" pitchFamily="18" charset="-78"/>
                <a:cs typeface="Simplified Arabic" pitchFamily="18" charset="-78"/>
              </a:rPr>
              <a:t>مقاييس التشتت المطلقة </a:t>
            </a:r>
            <a:r>
              <a:rPr lang="en-US" sz="2000" dirty="0">
                <a:latin typeface="Times New Roman" pitchFamily="18" charset="0"/>
                <a:cs typeface="Times New Roman" pitchFamily="18" charset="0"/>
              </a:rPr>
              <a:t>Absolute Dispersion Measures </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lvl="0" algn="just" rtl="1"/>
            <a:r>
              <a:rPr lang="ar-SA" sz="2000" dirty="0">
                <a:latin typeface="Simplified Arabic" pitchFamily="18" charset="-78"/>
                <a:cs typeface="Simplified Arabic" pitchFamily="18" charset="-78"/>
              </a:rPr>
              <a:t>مقاييس التشتت النسبية  </a:t>
            </a:r>
            <a:r>
              <a:rPr lang="en-US" sz="2000" dirty="0">
                <a:latin typeface="Times New Roman" pitchFamily="18" charset="0"/>
                <a:cs typeface="Times New Roman" pitchFamily="18" charset="0"/>
              </a:rPr>
              <a:t>Relative Dispersion Measures</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ctr" rtl="1"/>
            <a:r>
              <a:rPr lang="en-US" sz="2000" b="1" dirty="0">
                <a:latin typeface="Simplified Arabic" pitchFamily="18" charset="-78"/>
                <a:cs typeface="Simplified Arabic" pitchFamily="18" charset="-78"/>
                <a:sym typeface="Wingdings 2"/>
              </a:rPr>
              <a:t></a:t>
            </a:r>
            <a:endParaRPr lang="en-US" sz="2000" b="1" dirty="0">
              <a:latin typeface="Simplified Arabic" pitchFamily="18" charset="-78"/>
              <a:cs typeface="Simplified Arabic" pitchFamily="18" charset="-78"/>
            </a:endParaRPr>
          </a:p>
          <a:p>
            <a:pPr lvl="0" algn="just" rtl="1"/>
            <a:r>
              <a:rPr lang="ar-SA" sz="2000" b="1" dirty="0">
                <a:latin typeface="Simplified Arabic" pitchFamily="18" charset="-78"/>
                <a:cs typeface="Simplified Arabic" pitchFamily="18" charset="-78"/>
              </a:rPr>
              <a:t> مقاييس التشتت المطلقة </a:t>
            </a:r>
            <a:r>
              <a:rPr lang="en-US" sz="2000" b="1" dirty="0">
                <a:latin typeface="Times New Roman" pitchFamily="18" charset="0"/>
                <a:cs typeface="Times New Roman" pitchFamily="18" charset="0"/>
              </a:rPr>
              <a:t>Absolute Dispersion Measures </a:t>
            </a:r>
            <a:endParaRPr lang="en-US" sz="2000" dirty="0">
              <a:latin typeface="Times New Roman" pitchFamily="18" charset="0"/>
              <a:cs typeface="Times New Roman" pitchFamily="18" charset="0"/>
            </a:endParaRPr>
          </a:p>
          <a:p>
            <a:pPr algn="just" rtl="1"/>
            <a:r>
              <a:rPr lang="ar-SA" sz="2000" dirty="0">
                <a:latin typeface="Simplified Arabic" pitchFamily="18" charset="-78"/>
                <a:cs typeface="Simplified Arabic" pitchFamily="18" charset="-78"/>
              </a:rPr>
              <a:t>وهي مقاييس لدرجة انتشار وتباعد البيانات عن بعضها البعض أو عن القيمة المركزية لها، وتكون وحدات قياسها نفس وحدات القياس للبيانات الأصلية، مثل كغم، المتر، السنة، .... الخ. </a:t>
            </a:r>
            <a:endParaRPr lang="ar-IQ" sz="2000" dirty="0" smtClean="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وهناك عدة </a:t>
            </a:r>
            <a:r>
              <a:rPr lang="ar-SA" sz="2000" b="1" dirty="0">
                <a:latin typeface="Simplified Arabic" pitchFamily="18" charset="-78"/>
                <a:cs typeface="Simplified Arabic" pitchFamily="18" charset="-78"/>
              </a:rPr>
              <a:t>مقاييس للتشتت المطلق</a:t>
            </a:r>
            <a:r>
              <a:rPr lang="ar-SA" sz="2000" dirty="0">
                <a:latin typeface="Simplified Arabic" pitchFamily="18" charset="-78"/>
                <a:cs typeface="Simplified Arabic" pitchFamily="18" charset="-78"/>
              </a:rPr>
              <a:t> وهي:-</a:t>
            </a:r>
            <a:endParaRPr lang="en-US" sz="2000" dirty="0">
              <a:latin typeface="Simplified Arabic" pitchFamily="18" charset="-78"/>
              <a:cs typeface="Simplified Arabic" pitchFamily="18" charset="-78"/>
            </a:endParaRPr>
          </a:p>
          <a:p>
            <a:pPr lvl="0" algn="just" rtl="1"/>
            <a:r>
              <a:rPr lang="ar-SA" sz="2000" dirty="0">
                <a:latin typeface="Simplified Arabic" pitchFamily="18" charset="-78"/>
                <a:cs typeface="Simplified Arabic" pitchFamily="18" charset="-78"/>
              </a:rPr>
              <a:t>المدى </a:t>
            </a:r>
            <a:r>
              <a:rPr lang="en-US" sz="2000" dirty="0">
                <a:latin typeface="Simplified Arabic" pitchFamily="18" charset="-78"/>
                <a:cs typeface="Simplified Arabic" pitchFamily="18" charset="-78"/>
              </a:rPr>
              <a:t>Range</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lvl="0" algn="just" rtl="1"/>
            <a:r>
              <a:rPr lang="ar-SA" sz="2000" dirty="0">
                <a:latin typeface="Simplified Arabic" pitchFamily="18" charset="-78"/>
                <a:cs typeface="+mj-cs"/>
              </a:rPr>
              <a:t>الانحراف المتوسط </a:t>
            </a:r>
            <a:r>
              <a:rPr lang="en-US" sz="2000" dirty="0">
                <a:latin typeface="Simplified Arabic" pitchFamily="18" charset="-78"/>
                <a:cs typeface="+mj-cs"/>
              </a:rPr>
              <a:t>Mean Deviation</a:t>
            </a:r>
            <a:r>
              <a:rPr lang="ar-SA" sz="2000" dirty="0">
                <a:latin typeface="Simplified Arabic" pitchFamily="18" charset="-78"/>
                <a:cs typeface="+mj-cs"/>
              </a:rPr>
              <a:t>.</a:t>
            </a:r>
            <a:endParaRPr lang="en-US" sz="2000" dirty="0">
              <a:latin typeface="Simplified Arabic" pitchFamily="18" charset="-78"/>
              <a:cs typeface="+mj-cs"/>
            </a:endParaRPr>
          </a:p>
          <a:p>
            <a:pPr lvl="0" algn="just" rtl="1"/>
            <a:r>
              <a:rPr lang="ar-SA" sz="2000" dirty="0">
                <a:latin typeface="Simplified Arabic" pitchFamily="18" charset="-78"/>
                <a:cs typeface="Simplified Arabic" pitchFamily="18" charset="-78"/>
              </a:rPr>
              <a:t>التباين والانحراف </a:t>
            </a:r>
            <a:r>
              <a:rPr lang="ar-SA" sz="2000" dirty="0" smtClean="0">
                <a:latin typeface="Simplified Arabic" pitchFamily="18" charset="-78"/>
                <a:cs typeface="Simplified Arabic" pitchFamily="18" charset="-78"/>
              </a:rPr>
              <a:t>المعياري</a:t>
            </a:r>
            <a:r>
              <a:rPr lang="ar-IQ" sz="2000" dirty="0">
                <a:latin typeface="Simplified Arabic" pitchFamily="18" charset="-78"/>
                <a:cs typeface="Simplified Arabic" pitchFamily="18" charset="-78"/>
              </a:rPr>
              <a:t> </a:t>
            </a:r>
            <a:r>
              <a:rPr lang="en-US" sz="2000" dirty="0" smtClean="0">
                <a:latin typeface="Times New Roman" pitchFamily="18" charset="0"/>
                <a:cs typeface="Times New Roman" pitchFamily="18" charset="0"/>
              </a:rPr>
              <a:t>Variance </a:t>
            </a:r>
            <a:r>
              <a:rPr lang="en-US" sz="2000" dirty="0">
                <a:latin typeface="Times New Roman" pitchFamily="18" charset="0"/>
                <a:cs typeface="Times New Roman" pitchFamily="18" charset="0"/>
              </a:rPr>
              <a:t>and Standard </a:t>
            </a:r>
            <a:r>
              <a:rPr lang="en-US" sz="2000" dirty="0" smtClean="0">
                <a:latin typeface="Times New Roman" pitchFamily="18" charset="0"/>
                <a:cs typeface="Times New Roman" pitchFamily="18" charset="0"/>
              </a:rPr>
              <a:t>deviation</a:t>
            </a:r>
            <a:endParaRPr lang="en-US" sz="2000" dirty="0">
              <a:latin typeface="Times New Roman" pitchFamily="18" charset="0"/>
              <a:cs typeface="Times New Roman" pitchFamily="18" charset="0"/>
            </a:endParaRPr>
          </a:p>
          <a:p>
            <a:pPr algn="ctr" rtl="1"/>
            <a:r>
              <a:rPr lang="en-US" sz="2000" b="1" dirty="0">
                <a:sym typeface="Wingdings 2"/>
              </a:rPr>
              <a:t></a:t>
            </a:r>
            <a:endParaRPr lang="en-US" sz="2000" b="1" dirty="0"/>
          </a:p>
          <a:p>
            <a:pPr rtl="1"/>
            <a:r>
              <a:rPr lang="ar-SA" sz="2000" dirty="0"/>
              <a:t> </a:t>
            </a:r>
            <a:endParaRPr lang="en-US" sz="2000" dirty="0"/>
          </a:p>
          <a:p>
            <a:pPr algn="just" rtl="1"/>
            <a:endParaRPr lang="en-US" sz="2000" dirty="0">
              <a:latin typeface="Simplified Arabic" pitchFamily="18" charset="-78"/>
              <a:cs typeface="Simplified Arabic" pitchFamily="18" charset="-78"/>
            </a:endParaRPr>
          </a:p>
        </p:txBody>
      </p:sp>
    </p:spTree>
    <p:extLst>
      <p:ext uri="{BB962C8B-B14F-4D97-AF65-F5344CB8AC3E}">
        <p14:creationId xmlns:p14="http://schemas.microsoft.com/office/powerpoint/2010/main" val="108445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rtl="1"/>
            <a:r>
              <a:rPr lang="en-US" sz="2000" dirty="0" smtClean="0">
                <a:latin typeface="Simplified Arabic" pitchFamily="18" charset="-78"/>
                <a:cs typeface="Simplified Arabic" pitchFamily="18" charset="-78"/>
              </a:rPr>
              <a:t>1</a:t>
            </a:r>
            <a:r>
              <a:rPr lang="ar-IQ" sz="2000" b="1" dirty="0" smtClean="0">
                <a:latin typeface="Simplified Arabic" pitchFamily="18" charset="-78"/>
                <a:cs typeface="Simplified Arabic" pitchFamily="18" charset="-78"/>
              </a:rPr>
              <a:t>. </a:t>
            </a:r>
            <a:r>
              <a:rPr lang="ar-SA" sz="2000" b="1" dirty="0" smtClean="0">
                <a:latin typeface="Simplified Arabic" pitchFamily="18" charset="-78"/>
                <a:cs typeface="Simplified Arabic" pitchFamily="18" charset="-78"/>
              </a:rPr>
              <a:t>المدى </a:t>
            </a:r>
            <a:r>
              <a:rPr lang="en-US" sz="2000" b="1" dirty="0">
                <a:latin typeface="Simplified Arabic" pitchFamily="18" charset="-78"/>
                <a:cs typeface="Simplified Arabic" pitchFamily="18" charset="-78"/>
              </a:rPr>
              <a:t>Range</a:t>
            </a:r>
            <a:r>
              <a:rPr lang="ar-SA" sz="2000" b="1"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هو عبارة عن مقدار الفرق بين أكبر وأصغر قيمة من قيم مفردات البيانات، ويرمز له بالرمز </a:t>
            </a:r>
            <a:r>
              <a:rPr lang="en-US" sz="2000" dirty="0">
                <a:latin typeface="Simplified Arabic" pitchFamily="18" charset="-78"/>
                <a:cs typeface="Simplified Arabic" pitchFamily="18" charset="-78"/>
              </a:rPr>
              <a:t>R</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في حالة البيانات غير المبوبة</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تستخدم الصيغة الآتية لحساب المدى :-</a:t>
            </a:r>
            <a:endParaRPr lang="en-US" sz="2000" dirty="0">
              <a:latin typeface="Simplified Arabic" pitchFamily="18" charset="-78"/>
              <a:cs typeface="Simplified Arabic" pitchFamily="18" charset="-78"/>
            </a:endParaRPr>
          </a:p>
          <a:p>
            <a:pPr algn="ctr"/>
            <a:r>
              <a:rPr lang="en-US" sz="2000" b="1" dirty="0">
                <a:latin typeface="Times New Roman" pitchFamily="18" charset="0"/>
                <a:cs typeface="Times New Roman" pitchFamily="18" charset="0"/>
              </a:rPr>
              <a:t>R = X </a:t>
            </a:r>
            <a:r>
              <a:rPr lang="en-US" sz="2000" b="1" baseline="-25000" dirty="0">
                <a:latin typeface="Times New Roman" pitchFamily="18" charset="0"/>
                <a:cs typeface="Times New Roman" pitchFamily="18" charset="0"/>
              </a:rPr>
              <a:t>max </a:t>
            </a:r>
            <a:r>
              <a:rPr lang="en-US" sz="2000" b="1" dirty="0">
                <a:latin typeface="Times New Roman" pitchFamily="18" charset="0"/>
                <a:cs typeface="Times New Roman" pitchFamily="18" charset="0"/>
              </a:rPr>
              <a:t>– X </a:t>
            </a:r>
            <a:r>
              <a:rPr lang="en-US" sz="2000" b="1" baseline="-25000" dirty="0">
                <a:latin typeface="Times New Roman" pitchFamily="18" charset="0"/>
                <a:cs typeface="Times New Roman" pitchFamily="18" charset="0"/>
              </a:rPr>
              <a:t>min</a:t>
            </a:r>
            <a:r>
              <a:rPr lang="en-US" sz="2000" b="1" dirty="0">
                <a:latin typeface="Times New Roman" pitchFamily="18" charset="0"/>
                <a:cs typeface="Times New Roman" pitchFamily="18" charset="0"/>
              </a:rPr>
              <a:t> = Largest x – Smallest x  ……. (1)</a:t>
            </a:r>
          </a:p>
          <a:p>
            <a:pPr algn="just" rtl="1"/>
            <a:r>
              <a:rPr lang="ar-SA" sz="2000" dirty="0">
                <a:latin typeface="Simplified Arabic" pitchFamily="18" charset="-78"/>
                <a:cs typeface="Simplified Arabic" pitchFamily="18" charset="-78"/>
              </a:rPr>
              <a:t>إن وحدة القياس لهذا المقياس هي نفس وحدة القياس لقيم البيانات.</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مثال:-</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أوجد قيمة المدى للمجموعتين الآتيتين </a:t>
            </a:r>
            <a:r>
              <a:rPr lang="ar-SA" sz="2000" dirty="0">
                <a:latin typeface="Simplified Arabic" pitchFamily="18" charset="-78"/>
                <a:cs typeface="Simplified Arabic" pitchFamily="18" charset="-78"/>
              </a:rPr>
              <a:t>:</a:t>
            </a:r>
            <a:r>
              <a:rPr lang="ar-SA" sz="2000" b="1"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a:r>
              <a:rPr lang="ar-IQ"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X </a:t>
            </a:r>
            <a:r>
              <a:rPr lang="en-US" sz="2000" dirty="0">
                <a:latin typeface="Times New Roman" pitchFamily="18" charset="0"/>
                <a:cs typeface="Times New Roman" pitchFamily="18" charset="0"/>
              </a:rPr>
              <a:t>= 8 , 15 , 10 , 20 , 2 , 5 </a:t>
            </a:r>
          </a:p>
          <a:p>
            <a:pPr algn="just"/>
            <a:r>
              <a:rPr lang="ar-IQ"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Y </a:t>
            </a:r>
            <a:r>
              <a:rPr lang="en-US" sz="2000" dirty="0">
                <a:latin typeface="Times New Roman" pitchFamily="18" charset="0"/>
                <a:cs typeface="Times New Roman" pitchFamily="18" charset="0"/>
              </a:rPr>
              <a:t>= 22 , 20 , 17 , 23 , 19</a:t>
            </a:r>
          </a:p>
          <a:p>
            <a:pPr algn="just" rtl="1"/>
            <a:r>
              <a:rPr lang="ar-SA" sz="2000" dirty="0">
                <a:latin typeface="Simplified Arabic" pitchFamily="18" charset="-78"/>
                <a:cs typeface="Simplified Arabic" pitchFamily="18" charset="-78"/>
              </a:rPr>
              <a:t>من خلال تطبيق الصيغة أعلاه في كلا المجموعتين نجد أن :-</a:t>
            </a:r>
            <a:endParaRPr lang="en-US" sz="2000" dirty="0">
              <a:latin typeface="Simplified Arabic" pitchFamily="18" charset="-78"/>
              <a:cs typeface="Simplified Arabic" pitchFamily="18" charset="-78"/>
            </a:endParaRPr>
          </a:p>
          <a:p>
            <a:pPr algn="just"/>
            <a:r>
              <a:rPr lang="ar-IQ"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a:t>
            </a:r>
            <a:r>
              <a:rPr lang="en-US" sz="2000" baseline="-25000" dirty="0" smtClean="0">
                <a:latin typeface="Times New Roman" pitchFamily="18" charset="0"/>
                <a:cs typeface="Times New Roman" pitchFamily="18" charset="0"/>
              </a:rPr>
              <a:t>x</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15 – 2 = 13 </a:t>
            </a:r>
          </a:p>
          <a:p>
            <a:pPr algn="just"/>
            <a:r>
              <a:rPr lang="ar-IQ"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t>
            </a:r>
            <a:r>
              <a:rPr lang="en-US" sz="2000" baseline="-25000" dirty="0" err="1" smtClean="0">
                <a:latin typeface="Times New Roman" pitchFamily="18" charset="0"/>
                <a:cs typeface="Times New Roman" pitchFamily="18" charset="0"/>
              </a:rPr>
              <a:t>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23 – 17 = 6 </a:t>
            </a:r>
          </a:p>
          <a:p>
            <a:pPr algn="just" rtl="1"/>
            <a:r>
              <a:rPr lang="ar-SA" sz="2000" dirty="0">
                <a:latin typeface="Simplified Arabic" pitchFamily="18" charset="-78"/>
                <a:cs typeface="Simplified Arabic" pitchFamily="18" charset="-78"/>
              </a:rPr>
              <a:t>نلاحظ أن تشتت المجموعة الثانية </a:t>
            </a:r>
            <a:r>
              <a:rPr lang="en-US" sz="2000" dirty="0">
                <a:latin typeface="Simplified Arabic" pitchFamily="18" charset="-78"/>
                <a:cs typeface="Simplified Arabic" pitchFamily="18" charset="-78"/>
              </a:rPr>
              <a:t>y</a:t>
            </a:r>
            <a:r>
              <a:rPr lang="ar-SA" sz="2000" dirty="0">
                <a:latin typeface="Simplified Arabic" pitchFamily="18" charset="-78"/>
                <a:cs typeface="Simplified Arabic" pitchFamily="18" charset="-78"/>
              </a:rPr>
              <a:t> أقل من تشتت المجموعة الأولى </a:t>
            </a:r>
            <a:r>
              <a:rPr lang="en-US" sz="2000" dirty="0">
                <a:latin typeface="Simplified Arabic" pitchFamily="18" charset="-78"/>
                <a:cs typeface="Simplified Arabic" pitchFamily="18" charset="-78"/>
              </a:rPr>
              <a:t>x</a:t>
            </a:r>
            <a:r>
              <a:rPr lang="ar-SA" sz="2000" dirty="0">
                <a:latin typeface="Simplified Arabic" pitchFamily="18" charset="-78"/>
                <a:cs typeface="Simplified Arabic" pitchFamily="18" charset="-78"/>
              </a:rPr>
              <a:t> مما يعني أن المجموعة الثانية </a:t>
            </a:r>
            <a:r>
              <a:rPr lang="en-US" sz="2000" dirty="0">
                <a:latin typeface="Simplified Arabic" pitchFamily="18" charset="-78"/>
                <a:cs typeface="Simplified Arabic" pitchFamily="18" charset="-78"/>
              </a:rPr>
              <a:t>y</a:t>
            </a:r>
            <a:r>
              <a:rPr lang="ar-SA" sz="2000" dirty="0">
                <a:latin typeface="Simplified Arabic" pitchFamily="18" charset="-78"/>
                <a:cs typeface="Simplified Arabic" pitchFamily="18" charset="-78"/>
              </a:rPr>
              <a:t> هي الأفضل والأكثر تجانساً.</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أما في حالة البيانات المبوبة</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فاستخداماته محدودة جداً، ويمكن حساب قيمة المدى من طرح الحد الأدنى للفئة الأولى من الحد الأعلى للفئة الأخيرة</a:t>
            </a:r>
            <a:r>
              <a:rPr lang="ar-SA" sz="2000" dirty="0" smtClean="0">
                <a:latin typeface="Simplified Arabic" pitchFamily="18" charset="-78"/>
                <a:cs typeface="Simplified Arabic" pitchFamily="18" charset="-78"/>
              </a:rPr>
              <a:t>.</a:t>
            </a:r>
            <a:r>
              <a:rPr lang="ar-IQ" sz="2000" dirty="0" smtClean="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p:spTree>
    <p:extLst>
      <p:ext uri="{BB962C8B-B14F-4D97-AF65-F5344CB8AC3E}">
        <p14:creationId xmlns:p14="http://schemas.microsoft.com/office/powerpoint/2010/main" val="90086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r>
              <a:rPr lang="ar-IQ" sz="2000" dirty="0" smtClean="0">
                <a:latin typeface="Simplified Arabic" pitchFamily="18" charset="-78"/>
                <a:cs typeface="Simplified Arabic" pitchFamily="18" charset="-78"/>
              </a:rPr>
              <a:t>مثال:-</a:t>
            </a:r>
          </a:p>
          <a:p>
            <a:pPr algn="just" rtl="1"/>
            <a:r>
              <a:rPr lang="ar-IQ" sz="2000" dirty="0" smtClean="0">
                <a:latin typeface="Simplified Arabic" pitchFamily="18" charset="-78"/>
                <a:cs typeface="Simplified Arabic" pitchFamily="18" charset="-78"/>
              </a:rPr>
              <a:t>تدفع شركة الغزل والنسيج الصوفي حوافز شهرية على موظفيها (بآلاف الدنانير) وعلى النحو الآتي:-</a:t>
            </a:r>
          </a:p>
          <a:p>
            <a:pPr algn="just" rtl="1"/>
            <a:endParaRPr lang="ar-IQ" sz="2000" dirty="0" smtClean="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ar-IQ" sz="2000" b="1" dirty="0" smtClean="0"/>
          </a:p>
          <a:p>
            <a:pPr algn="just" rtl="1"/>
            <a:endParaRPr lang="ar-IQ" sz="2000" b="1" dirty="0"/>
          </a:p>
          <a:p>
            <a:pPr algn="just" rtl="1"/>
            <a:endParaRPr lang="ar-IQ" sz="2000" b="1" dirty="0" smtClean="0"/>
          </a:p>
          <a:p>
            <a:pPr algn="just" rtl="1"/>
            <a:endParaRPr lang="ar-IQ" sz="2000" b="1" dirty="0"/>
          </a:p>
          <a:p>
            <a:pPr algn="just" rtl="1"/>
            <a:endParaRPr lang="ar-IQ" sz="2000" b="1" dirty="0" smtClean="0"/>
          </a:p>
          <a:p>
            <a:pPr algn="just" rtl="1"/>
            <a:endParaRPr lang="ar-IQ" sz="2000" b="1" dirty="0"/>
          </a:p>
          <a:p>
            <a:pPr algn="just" rtl="1"/>
            <a:endParaRPr lang="ar-IQ" sz="2000" b="1" dirty="0" smtClean="0"/>
          </a:p>
          <a:p>
            <a:pPr algn="just" rtl="1"/>
            <a:endParaRPr lang="ar-IQ" sz="2000" b="1" dirty="0" smtClean="0"/>
          </a:p>
          <a:p>
            <a:pPr algn="just" rtl="1"/>
            <a:endParaRPr lang="ar-IQ" sz="2000" b="1" dirty="0"/>
          </a:p>
          <a:p>
            <a:pPr algn="just" rtl="1"/>
            <a:r>
              <a:rPr lang="ar-SA" sz="2000" b="1" dirty="0" smtClean="0">
                <a:latin typeface="Simplified Arabic" pitchFamily="18" charset="-78"/>
                <a:cs typeface="Simplified Arabic" pitchFamily="18" charset="-78"/>
              </a:rPr>
              <a:t>والمطلوب</a:t>
            </a:r>
            <a:r>
              <a:rPr lang="ar-SA" sz="2000" dirty="0">
                <a:latin typeface="Simplified Arabic" pitchFamily="18" charset="-78"/>
                <a:cs typeface="Simplified Arabic" pitchFamily="18" charset="-78"/>
              </a:rPr>
              <a:t>: احتساب قيمة المدى لحوافز هذه الشركة.</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الحل</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يتم احتساب قيمة المدى للبيانات المبوبة كما أوضحنا في أعلاه بحسب الصيغة التالية:-</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المدى (</a:t>
            </a:r>
            <a:r>
              <a:rPr lang="en-US" sz="2000" dirty="0">
                <a:latin typeface="Simplified Arabic" pitchFamily="18" charset="-78"/>
                <a:cs typeface="Simplified Arabic" pitchFamily="18" charset="-78"/>
              </a:rPr>
              <a:t>R</a:t>
            </a:r>
            <a:r>
              <a:rPr lang="ar-SA" sz="2000" dirty="0">
                <a:latin typeface="Simplified Arabic" pitchFamily="18" charset="-78"/>
                <a:cs typeface="Simplified Arabic" pitchFamily="18" charset="-78"/>
              </a:rPr>
              <a:t>) = الحد الأعلى للفئة الأخيرة - الحد الأدنى للفئة الأولى</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وعليه فإن:-</a:t>
            </a:r>
            <a:endParaRPr lang="en-US" sz="2000" dirty="0">
              <a:latin typeface="Simplified Arabic" pitchFamily="18" charset="-78"/>
              <a:cs typeface="Simplified Arabic" pitchFamily="18" charset="-78"/>
            </a:endParaRPr>
          </a:p>
          <a:p>
            <a:pPr algn="just"/>
            <a:r>
              <a:rPr lang="ar-IQ" sz="2000" b="1" dirty="0" smtClean="0">
                <a:cs typeface="+mj-cs"/>
              </a:rPr>
              <a:t>                     </a:t>
            </a:r>
            <a:r>
              <a:rPr lang="en-US" sz="2000" b="1" dirty="0" smtClean="0">
                <a:cs typeface="+mj-cs"/>
              </a:rPr>
              <a:t>R </a:t>
            </a:r>
            <a:r>
              <a:rPr lang="en-US" sz="2000" b="1" dirty="0">
                <a:cs typeface="+mj-cs"/>
              </a:rPr>
              <a:t>= 17 – 3 = </a:t>
            </a:r>
            <a:r>
              <a:rPr lang="en-US" sz="2000" b="1" dirty="0" smtClean="0">
                <a:cs typeface="+mj-cs"/>
              </a:rPr>
              <a:t>14</a:t>
            </a:r>
            <a:endParaRPr lang="en-US" sz="2000" b="1" dirty="0">
              <a:cs typeface="+mj-cs"/>
            </a:endParaRPr>
          </a:p>
          <a:p>
            <a:pPr algn="ctr" rtl="1"/>
            <a:r>
              <a:rPr lang="en-US" sz="2000" dirty="0">
                <a:sym typeface="Wingdings 2"/>
              </a:rPr>
              <a:t></a:t>
            </a:r>
            <a:endParaRPr lang="en-US" sz="2000" dirty="0"/>
          </a:p>
          <a:p>
            <a:pPr algn="just" rtl="1"/>
            <a:endParaRPr lang="ar-IQ" sz="2000" dirty="0">
              <a:latin typeface="Simplified Arabic" pitchFamily="18" charset="-78"/>
              <a:cs typeface="Simplified Arabic" pitchFamily="18" charset="-78"/>
            </a:endParaRPr>
          </a:p>
          <a:p>
            <a:pPr algn="just" rtl="1"/>
            <a:endParaRPr lang="ar-IQ" sz="2000"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p:graphicFrame>
        <p:nvGraphicFramePr>
          <p:cNvPr id="7" name="جدول 6"/>
          <p:cNvGraphicFramePr>
            <a:graphicFrameLocks noGrp="1"/>
          </p:cNvGraphicFramePr>
          <p:nvPr>
            <p:extLst>
              <p:ext uri="{D42A27DB-BD31-4B8C-83A1-F6EECF244321}">
                <p14:modId xmlns:p14="http://schemas.microsoft.com/office/powerpoint/2010/main" val="539186156"/>
              </p:ext>
            </p:extLst>
          </p:nvPr>
        </p:nvGraphicFramePr>
        <p:xfrm>
          <a:off x="2591752" y="1556792"/>
          <a:ext cx="3960495" cy="2826830"/>
        </p:xfrm>
        <a:graphic>
          <a:graphicData uri="http://schemas.openxmlformats.org/drawingml/2006/table">
            <a:tbl>
              <a:tblPr firstRow="1" firstCol="1" bandRow="1">
                <a:tableStyleId>{5940675A-B579-460E-94D1-54222C63F5DA}</a:tableStyleId>
              </a:tblPr>
              <a:tblGrid>
                <a:gridCol w="2006600"/>
                <a:gridCol w="1953895"/>
              </a:tblGrid>
              <a:tr h="0">
                <a:tc>
                  <a:txBody>
                    <a:bodyPr/>
                    <a:lstStyle/>
                    <a:p>
                      <a:pPr algn="ctr" rtl="1">
                        <a:lnSpc>
                          <a:spcPct val="115000"/>
                        </a:lnSpc>
                        <a:spcAft>
                          <a:spcPts val="0"/>
                        </a:spcAft>
                      </a:pPr>
                      <a:r>
                        <a:rPr lang="ar-SA" sz="2000" b="1" dirty="0">
                          <a:effectLst/>
                          <a:latin typeface="Simplified Arabic" pitchFamily="18" charset="-78"/>
                          <a:cs typeface="Simplified Arabic" pitchFamily="18" charset="-78"/>
                        </a:rPr>
                        <a:t>فئات </a:t>
                      </a:r>
                      <a:r>
                        <a:rPr lang="ar-SA" sz="2000" b="1" dirty="0" smtClean="0">
                          <a:effectLst/>
                          <a:latin typeface="Simplified Arabic" pitchFamily="18" charset="-78"/>
                          <a:cs typeface="Simplified Arabic" pitchFamily="18" charset="-78"/>
                        </a:rPr>
                        <a:t>الحوافز</a:t>
                      </a:r>
                      <a:r>
                        <a:rPr lang="ar-IQ" sz="2000" b="1" dirty="0" smtClean="0">
                          <a:effectLst/>
                          <a:latin typeface="Simplified Arabic" pitchFamily="18" charset="-78"/>
                          <a:cs typeface="Simplified Arabic" pitchFamily="18" charset="-78"/>
                        </a:rPr>
                        <a:t> </a:t>
                      </a:r>
                      <a:r>
                        <a:rPr lang="en-US" sz="2400" b="1" dirty="0" smtClean="0">
                          <a:effectLst/>
                          <a:latin typeface="Times New Roman" pitchFamily="18" charset="0"/>
                          <a:cs typeface="Times New Roman" pitchFamily="18" charset="0"/>
                        </a:rPr>
                        <a:t>classes</a:t>
                      </a:r>
                      <a:endParaRPr lang="en-US" sz="1400" b="1" dirty="0">
                        <a:effectLst/>
                        <a:latin typeface="Times New Roman" pitchFamily="18" charset="0"/>
                        <a:ea typeface="Calibri"/>
                        <a:cs typeface="Times New Roman" pitchFamily="18" charset="0"/>
                      </a:endParaRPr>
                    </a:p>
                  </a:txBody>
                  <a:tcPr marL="68580" marR="68580" marT="0" marB="0" anchor="ctr">
                    <a:solidFill>
                      <a:schemeClr val="accent6">
                        <a:lumMod val="60000"/>
                        <a:lumOff val="40000"/>
                      </a:schemeClr>
                    </a:solidFill>
                  </a:tcPr>
                </a:tc>
                <a:tc>
                  <a:txBody>
                    <a:bodyPr/>
                    <a:lstStyle/>
                    <a:p>
                      <a:pPr algn="ctr" rtl="1">
                        <a:lnSpc>
                          <a:spcPct val="115000"/>
                        </a:lnSpc>
                        <a:spcAft>
                          <a:spcPts val="0"/>
                        </a:spcAft>
                      </a:pPr>
                      <a:r>
                        <a:rPr lang="ar-SA" sz="2000" b="1" dirty="0">
                          <a:effectLst/>
                          <a:latin typeface="Simplified Arabic" pitchFamily="18" charset="-78"/>
                          <a:cs typeface="Simplified Arabic" pitchFamily="18" charset="-78"/>
                        </a:rPr>
                        <a:t>عدد </a:t>
                      </a:r>
                      <a:r>
                        <a:rPr lang="ar-SA" sz="2000" b="1" dirty="0" smtClean="0">
                          <a:effectLst/>
                          <a:latin typeface="Simplified Arabic" pitchFamily="18" charset="-78"/>
                          <a:cs typeface="Simplified Arabic" pitchFamily="18" charset="-78"/>
                        </a:rPr>
                        <a:t>الموظفين</a:t>
                      </a:r>
                      <a:r>
                        <a:rPr lang="ar-IQ" sz="2000" b="1" dirty="0" smtClean="0">
                          <a:effectLst/>
                          <a:latin typeface="Simplified Arabic" pitchFamily="18" charset="-78"/>
                          <a:cs typeface="Simplified Arabic" pitchFamily="18" charset="-78"/>
                        </a:rPr>
                        <a:t> </a:t>
                      </a:r>
                      <a:r>
                        <a:rPr lang="en-US" sz="2400" b="1" dirty="0" smtClean="0">
                          <a:effectLst/>
                          <a:latin typeface="Times New Roman" pitchFamily="18" charset="0"/>
                          <a:cs typeface="Times New Roman" pitchFamily="18" charset="0"/>
                        </a:rPr>
                        <a:t>fi</a:t>
                      </a:r>
                      <a:endParaRPr lang="en-US" sz="1400" b="1"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0">
                <a:tc>
                  <a:txBody>
                    <a:bodyPr/>
                    <a:lstStyle/>
                    <a:p>
                      <a:pPr algn="ctr" rtl="0">
                        <a:lnSpc>
                          <a:spcPct val="115000"/>
                        </a:lnSpc>
                        <a:spcAft>
                          <a:spcPts val="0"/>
                        </a:spcAft>
                      </a:pPr>
                      <a:endParaRPr lang="en-US" sz="1400" dirty="0">
                        <a:effectLst/>
                        <a:latin typeface="Times New Roman" pitchFamily="18" charset="0"/>
                        <a:ea typeface="Calibri"/>
                        <a:cs typeface="Times New Roman" pitchFamily="18" charset="0"/>
                      </a:endParaRPr>
                    </a:p>
                  </a:txBody>
                  <a:tcPr anchor="ctr"/>
                </a:tc>
                <a:tc>
                  <a:txBody>
                    <a:bodyPr/>
                    <a:lstStyle/>
                    <a:p>
                      <a:pPr algn="ctr" rtl="0">
                        <a:lnSpc>
                          <a:spcPct val="115000"/>
                        </a:lnSpc>
                        <a:spcAft>
                          <a:spcPts val="0"/>
                        </a:spcAft>
                      </a:pPr>
                      <a:endParaRPr lang="en-US" sz="1400" dirty="0">
                        <a:effectLst/>
                        <a:latin typeface="Times New Roman" pitchFamily="18" charset="0"/>
                        <a:ea typeface="Calibri"/>
                        <a:cs typeface="Times New Roman" pitchFamily="18" charset="0"/>
                      </a:endParaRPr>
                    </a:p>
                  </a:txBody>
                  <a:tcPr anchor="ctr"/>
                </a:tc>
              </a:tr>
              <a:tr h="0">
                <a:tc>
                  <a:txBody>
                    <a:bodyPr/>
                    <a:lstStyle/>
                    <a:p>
                      <a:pPr algn="ctr" rtl="0">
                        <a:lnSpc>
                          <a:spcPct val="115000"/>
                        </a:lnSpc>
                        <a:spcAft>
                          <a:spcPts val="0"/>
                        </a:spcAft>
                      </a:pPr>
                      <a:r>
                        <a:rPr lang="en-US" sz="2000" dirty="0">
                          <a:effectLst/>
                          <a:latin typeface="Simplified Arabic" pitchFamily="18" charset="-78"/>
                          <a:cs typeface="Simplified Arabic" pitchFamily="18" charset="-78"/>
                        </a:rPr>
                        <a:t>3-5</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5</a:t>
                      </a:r>
                      <a:endParaRPr lang="en-US" sz="1400" dirty="0">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6-8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12</a:t>
                      </a:r>
                      <a:endParaRPr lang="en-US" sz="1400" dirty="0">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9-11</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22</a:t>
                      </a:r>
                      <a:endParaRPr lang="en-US" sz="1400">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15000"/>
                        </a:lnSpc>
                        <a:spcAft>
                          <a:spcPts val="0"/>
                        </a:spcAft>
                      </a:pPr>
                      <a:r>
                        <a:rPr lang="en-US" sz="2000" dirty="0">
                          <a:effectLst/>
                          <a:latin typeface="Simplified Arabic" pitchFamily="18" charset="-78"/>
                          <a:cs typeface="Simplified Arabic" pitchFamily="18" charset="-78"/>
                        </a:rPr>
                        <a:t>12-14</a:t>
                      </a:r>
                      <a:endParaRPr lang="en-US" sz="1400" dirty="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7</a:t>
                      </a:r>
                      <a:endParaRPr lang="en-US" sz="1400" dirty="0">
                        <a:effectLst/>
                        <a:latin typeface="Simplified Arabic" pitchFamily="18" charset="-78"/>
                        <a:ea typeface="Calibri"/>
                        <a:cs typeface="Simplified Arabic" pitchFamily="18" charset="-78"/>
                      </a:endParaRPr>
                    </a:p>
                  </a:txBody>
                  <a:tcPr marL="68580" marR="68580" marT="0" marB="0" anchor="ct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15-17</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a:t>
                      </a:r>
                      <a:endParaRPr lang="en-US" sz="1400" dirty="0">
                        <a:effectLst/>
                        <a:latin typeface="Simplified Arabic" pitchFamily="18" charset="-78"/>
                        <a:ea typeface="Calibri"/>
                        <a:cs typeface="Simplified Arabic" pitchFamily="18" charset="-78"/>
                      </a:endParaRPr>
                    </a:p>
                  </a:txBody>
                  <a:tcPr marL="68580" marR="68580" marT="0" marB="0" anchor="ctr"/>
                </a:tc>
              </a:tr>
            </a:tbl>
          </a:graphicData>
        </a:graphic>
      </p:graphicFrame>
    </p:spTree>
    <p:extLst>
      <p:ext uri="{BB962C8B-B14F-4D97-AF65-F5344CB8AC3E}">
        <p14:creationId xmlns:p14="http://schemas.microsoft.com/office/powerpoint/2010/main" val="405323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endParaRPr lang="ar-IQ" sz="2800" b="1" dirty="0" smtClean="0">
                  <a:solidFill>
                    <a:srgbClr val="FF0000"/>
                  </a:solidFill>
                  <a:latin typeface="Simplified Arabic" pitchFamily="18" charset="-78"/>
                  <a:cs typeface="PT Bold Heading" pitchFamily="2" charset="-78"/>
                </a:endParaRPr>
              </a:p>
              <a:p>
                <a:pPr algn="ctr" rtl="1"/>
                <a:r>
                  <a:rPr lang="ar-SA" sz="2800" b="1" dirty="0" smtClean="0">
                    <a:solidFill>
                      <a:srgbClr val="FF0000"/>
                    </a:solidFill>
                    <a:latin typeface="Simplified Arabic" pitchFamily="18" charset="-78"/>
                    <a:cs typeface="PT Bold Heading" pitchFamily="2" charset="-78"/>
                  </a:rPr>
                  <a:t>« </a:t>
                </a:r>
                <a:r>
                  <a:rPr lang="ar-SA" sz="2800" b="1" dirty="0">
                    <a:solidFill>
                      <a:srgbClr val="FF0000"/>
                    </a:solidFill>
                    <a:latin typeface="Simplified Arabic" pitchFamily="18" charset="-78"/>
                    <a:cs typeface="PT Bold Heading" pitchFamily="2" charset="-78"/>
                  </a:rPr>
                  <a:t>المحاضرة الثانية »</a:t>
                </a:r>
                <a:endParaRPr lang="en-US" sz="2800" dirty="0">
                  <a:solidFill>
                    <a:srgbClr val="FF0000"/>
                  </a:solidFill>
                  <a:latin typeface="Simplified Arabic" pitchFamily="18" charset="-78"/>
                  <a:cs typeface="PT Bold Heading" pitchFamily="2" charset="-78"/>
                </a:endParaRPr>
              </a:p>
              <a:p>
                <a:pPr lvl="0" algn="just" rtl="1"/>
                <a:r>
                  <a:rPr lang="ar-SA" sz="2000" b="1" dirty="0">
                    <a:latin typeface="Simplified Arabic" pitchFamily="18" charset="-78"/>
                    <a:cs typeface="Simplified Arabic" pitchFamily="18" charset="-78"/>
                  </a:rPr>
                  <a:t>الانحراف المتوسط </a:t>
                </a:r>
                <a:r>
                  <a:rPr lang="en-US" sz="2000" b="1" dirty="0">
                    <a:latin typeface="Times New Roman" pitchFamily="18" charset="0"/>
                    <a:cs typeface="Times New Roman" pitchFamily="18" charset="0"/>
                  </a:rPr>
                  <a:t>Mean Deviation </a:t>
                </a:r>
                <a:r>
                  <a:rPr lang="ar-SA"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rtl="1"/>
                <a:r>
                  <a:rPr lang="ar-SA" sz="2000" dirty="0">
                    <a:latin typeface="Simplified Arabic" pitchFamily="18" charset="-78"/>
                    <a:cs typeface="Simplified Arabic" pitchFamily="18" charset="-78"/>
                  </a:rPr>
                  <a:t>يعتمد هذا المقياس على إشراك جميع القيم في حساب التشتت وتتطلب حساب </a:t>
                </a:r>
                <a:r>
                  <a:rPr lang="ar-SA" sz="2000" dirty="0" err="1">
                    <a:latin typeface="Simplified Arabic" pitchFamily="18" charset="-78"/>
                    <a:cs typeface="Simplified Arabic" pitchFamily="18" charset="-78"/>
                  </a:rPr>
                  <a:t>تباعدات</a:t>
                </a:r>
                <a:r>
                  <a:rPr lang="ar-SA" sz="2000" dirty="0">
                    <a:latin typeface="Simplified Arabic" pitchFamily="18" charset="-78"/>
                    <a:cs typeface="Simplified Arabic" pitchFamily="18" charset="-78"/>
                  </a:rPr>
                  <a:t> القيم عن قيمة معينة ويفضل أن تكون هذه القيمة مساوية لقيمة الوسط الحسابي لبيانات تلك المجموعة. وعليه فإن الانحراف المتوسط هو عبارة عن: متوسط القيم المطلقة لانحرافات القيم عن وسطها الحسابي. أو متوسط </a:t>
                </a:r>
                <a:r>
                  <a:rPr lang="ar-SA" sz="2000" dirty="0" err="1">
                    <a:latin typeface="Simplified Arabic" pitchFamily="18" charset="-78"/>
                    <a:cs typeface="Simplified Arabic" pitchFamily="18" charset="-78"/>
                  </a:rPr>
                  <a:t>التباعدات</a:t>
                </a:r>
                <a:r>
                  <a:rPr lang="ar-SA" sz="2000" dirty="0">
                    <a:latin typeface="Simplified Arabic" pitchFamily="18" charset="-78"/>
                    <a:cs typeface="Simplified Arabic" pitchFamily="18" charset="-78"/>
                  </a:rPr>
                  <a:t> المطلقة عن وسطها الحسابي.</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ففي حالة البيانات غير المبوبة </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نفرض أن </a:t>
                </a:r>
                <a:r>
                  <a:rPr lang="en-US" sz="2000" dirty="0">
                    <a:latin typeface="Simplified Arabic" pitchFamily="18" charset="-78"/>
                    <a:cs typeface="Simplified Arabic" pitchFamily="18" charset="-78"/>
                  </a:rPr>
                  <a:t>x</a:t>
                </a:r>
                <a:r>
                  <a:rPr lang="en-US" sz="2000" baseline="-25000" dirty="0">
                    <a:latin typeface="Simplified Arabic" pitchFamily="18" charset="-78"/>
                    <a:cs typeface="Simplified Arabic" pitchFamily="18" charset="-78"/>
                  </a:rPr>
                  <a:t>1</a:t>
                </a:r>
                <a:r>
                  <a:rPr lang="en-US" sz="2000" dirty="0">
                    <a:latin typeface="Simplified Arabic" pitchFamily="18" charset="-78"/>
                    <a:cs typeface="Simplified Arabic" pitchFamily="18" charset="-78"/>
                  </a:rPr>
                  <a:t>, x</a:t>
                </a:r>
                <a:r>
                  <a:rPr lang="en-US" sz="2000" baseline="-25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r>
                  <a:rPr lang="en-US" sz="2000" dirty="0" err="1">
                    <a:latin typeface="Simplified Arabic" pitchFamily="18" charset="-78"/>
                    <a:cs typeface="Simplified Arabic" pitchFamily="18" charset="-78"/>
                  </a:rPr>
                  <a:t>x</a:t>
                </a:r>
                <a:r>
                  <a:rPr lang="en-US" sz="2000" baseline="-25000" dirty="0" err="1">
                    <a:latin typeface="Simplified Arabic" pitchFamily="18" charset="-78"/>
                    <a:cs typeface="Simplified Arabic" pitchFamily="18" charset="-78"/>
                  </a:rPr>
                  <a:t>n</a:t>
                </a:r>
                <a:r>
                  <a:rPr lang="en-US" sz="2000" dirty="0">
                    <a:latin typeface="Simplified Arabic" pitchFamily="18" charset="-78"/>
                    <a:cs typeface="Simplified Arabic" pitchFamily="18" charset="-78"/>
                  </a:rPr>
                  <a:t>  </a:t>
                </a:r>
                <a:r>
                  <a:rPr lang="ar-IQ" sz="2000" dirty="0">
                    <a:latin typeface="Simplified Arabic" pitchFamily="18" charset="-78"/>
                    <a:cs typeface="Simplified Arabic" pitchFamily="18" charset="-78"/>
                  </a:rPr>
                  <a:t>تمثل قيم مفردات العينة فإن الانحراف المتوسط والذي يرمز له بالرمز </a:t>
                </a:r>
                <a:r>
                  <a:rPr lang="en-US" sz="2000" dirty="0">
                    <a:latin typeface="Simplified Arabic" pitchFamily="18" charset="-78"/>
                    <a:cs typeface="Simplified Arabic" pitchFamily="18" charset="-78"/>
                  </a:rPr>
                  <a:t>M. D</a:t>
                </a:r>
                <a:r>
                  <a:rPr lang="ar-SA" sz="2000" dirty="0">
                    <a:latin typeface="Simplified Arabic" pitchFamily="18" charset="-78"/>
                    <a:cs typeface="Simplified Arabic" pitchFamily="18" charset="-78"/>
                  </a:rPr>
                  <a:t> هو</a:t>
                </a:r>
                <a:r>
                  <a:rPr lang="ar-SA" sz="2000" dirty="0" smtClean="0">
                    <a:latin typeface="Simplified Arabic" pitchFamily="18" charset="-78"/>
                    <a:cs typeface="Simplified Arabic" pitchFamily="18" charset="-78"/>
                  </a:rPr>
                  <a:t>:</a:t>
                </a:r>
                <a:endParaRPr lang="ar-IQ" sz="2000" dirty="0" smtClean="0">
                  <a:latin typeface="Simplified Arabic" pitchFamily="18" charset="-78"/>
                  <a:cs typeface="Simplified Arabic" pitchFamily="18" charset="-78"/>
                </a:endParaRPr>
              </a:p>
              <a:p>
                <a:pPr algn="ctr"/>
                <a:r>
                  <a:rPr lang="en-US" sz="2000" b="1" dirty="0">
                    <a:latin typeface="Times New Roman" pitchFamily="18" charset="0"/>
                    <a:cs typeface="Times New Roman" pitchFamily="18" charset="0"/>
                  </a:rPr>
                  <a:t>MD =  </a:t>
                </a:r>
                <a14:m>
                  <m:oMath xmlns:m="http://schemas.openxmlformats.org/officeDocument/2006/math">
                    <m:f>
                      <m:fPr>
                        <m:ctrlPr>
                          <a:rPr lang="en-US" sz="2000" b="1" i="1"/>
                        </m:ctrlPr>
                      </m:fPr>
                      <m:num>
                        <m:nary>
                          <m:naryPr>
                            <m:chr m:val="∑"/>
                            <m:limLoc m:val="undOvr"/>
                            <m:ctrlPr>
                              <a:rPr lang="en-US" sz="2000" b="1" i="1"/>
                            </m:ctrlPr>
                          </m:naryPr>
                          <m:sub>
                            <m:r>
                              <a:rPr lang="en-US" sz="2000" b="1" i="1"/>
                              <m:t>𝐢</m:t>
                            </m:r>
                            <m:r>
                              <a:rPr lang="en-US" sz="2000" b="1"/>
                              <m:t>=</m:t>
                            </m:r>
                            <m:r>
                              <a:rPr lang="en-US" sz="2000" b="1" i="1"/>
                              <m:t>𝟏</m:t>
                            </m:r>
                          </m:sub>
                          <m:sup>
                            <m:r>
                              <a:rPr lang="en-US" sz="2000" b="1" i="1"/>
                              <m:t>𝒏</m:t>
                            </m:r>
                          </m:sup>
                          <m:e>
                            <m:d>
                              <m:dPr>
                                <m:begChr m:val="|"/>
                                <m:endChr m:val="|"/>
                                <m:ctrlPr>
                                  <a:rPr lang="en-US" sz="2000" b="1" i="1"/>
                                </m:ctrlPr>
                              </m:dPr>
                              <m:e>
                                <m:r>
                                  <a:rPr lang="en-US" sz="2000" b="1" i="1"/>
                                  <m:t>𝒙𝒊</m:t>
                                </m:r>
                                <m:r>
                                  <a:rPr lang="en-US" sz="2000" b="1" i="1"/>
                                  <m:t>−</m:t>
                                </m:r>
                                <m:r>
                                  <a:rPr lang="en-US" sz="2000" b="1" i="1"/>
                                  <m:t>𝒙</m:t>
                                </m:r>
                              </m:e>
                            </m:d>
                          </m:e>
                        </m:nary>
                      </m:num>
                      <m:den>
                        <m:r>
                          <a:rPr lang="en-US" sz="2000" b="1" i="1"/>
                          <m:t>𝒏</m:t>
                        </m:r>
                      </m:den>
                    </m:f>
                  </m:oMath>
                </a14:m>
                <a:r>
                  <a:rPr lang="en-US" sz="2000" b="1" dirty="0">
                    <a:latin typeface="Times New Roman" pitchFamily="18" charset="0"/>
                    <a:cs typeface="Times New Roman" pitchFamily="18" charset="0"/>
                  </a:rPr>
                  <a:t>          ……. (2)</a:t>
                </a:r>
              </a:p>
              <a:p>
                <a:pPr algn="just" rtl="1"/>
                <a:r>
                  <a:rPr lang="ar-SA" sz="2000" dirty="0"/>
                  <a:t>وتكون وحدات قياسه نفس وحدات قياس البيانات الأصلية.</a:t>
                </a:r>
                <a:endParaRPr lang="en-US" sz="2000" dirty="0"/>
              </a:p>
              <a:p>
                <a:pPr algn="just" rtl="1"/>
                <a:r>
                  <a:rPr lang="ar-SA" sz="2000" b="1" dirty="0"/>
                  <a:t>مثال:-</a:t>
                </a:r>
                <a:endParaRPr lang="en-US" sz="2000" dirty="0"/>
              </a:p>
              <a:p>
                <a:pPr algn="just" rtl="1"/>
                <a:r>
                  <a:rPr lang="ar-SA" sz="2000" b="1" dirty="0"/>
                  <a:t>لسبعة عمال في ورشة لتصليح العدد والمكائن، أجرة كل واحد منهم للساعة بمئات الدنانير كالآتي</a:t>
                </a:r>
                <a:r>
                  <a:rPr lang="ar-SA" sz="2000" dirty="0"/>
                  <a:t>:</a:t>
                </a:r>
                <a:r>
                  <a:rPr lang="ar-SA" sz="2000" b="1" dirty="0"/>
                  <a:t>-</a:t>
                </a:r>
                <a:endParaRPr lang="en-US" sz="2000" dirty="0"/>
              </a:p>
              <a:p>
                <a:pPr algn="just" rtl="1"/>
                <a:r>
                  <a:rPr lang="en-US" sz="2000" dirty="0"/>
                  <a:t>3 , 9 , 9 , 8 , 4 , 5 , 11</a:t>
                </a:r>
              </a:p>
              <a:p>
                <a:pPr algn="just" rtl="1"/>
                <a:r>
                  <a:rPr lang="ar-SA" sz="2000" b="1" dirty="0"/>
                  <a:t>والمطلوب</a:t>
                </a:r>
                <a:r>
                  <a:rPr lang="ar-SA" sz="2000" dirty="0"/>
                  <a:t> قياس تشتت هذه الأجور بواسطة الانحراف المتوسط .</a:t>
                </a:r>
                <a:endParaRPr lang="en-US" sz="2000" dirty="0"/>
              </a:p>
              <a:p>
                <a:pPr algn="just"/>
                <a14:m>
                  <m:oMathPara xmlns:m="http://schemas.openxmlformats.org/officeDocument/2006/math">
                    <m:oMathParaPr>
                      <m:jc m:val="centerGroup"/>
                    </m:oMathParaPr>
                    <m:oMath xmlns:m="http://schemas.openxmlformats.org/officeDocument/2006/math">
                      <m:acc>
                        <m:accPr>
                          <m:chr m:val="̅"/>
                          <m:ctrlPr>
                            <a:rPr lang="en-US" sz="2400" i="1"/>
                          </m:ctrlPr>
                        </m:accPr>
                        <m:e>
                          <m:r>
                            <m:rPr>
                              <m:sty m:val="p"/>
                            </m:rPr>
                            <a:rPr lang="en-US" sz="2400"/>
                            <m:t>x</m:t>
                          </m:r>
                        </m:e>
                      </m:acc>
                      <m:r>
                        <a:rPr lang="en-US" sz="2400"/>
                        <m:t>= </m:t>
                      </m:r>
                      <m:f>
                        <m:fPr>
                          <m:ctrlPr>
                            <a:rPr lang="en-US" sz="2400" i="1"/>
                          </m:ctrlPr>
                        </m:fPr>
                        <m:num>
                          <m:nary>
                            <m:naryPr>
                              <m:chr m:val="∑"/>
                              <m:limLoc m:val="undOvr"/>
                              <m:ctrlPr>
                                <a:rPr lang="en-US" sz="2400" i="1"/>
                              </m:ctrlPr>
                            </m:naryPr>
                            <m:sub>
                              <m:r>
                                <m:rPr>
                                  <m:sty m:val="p"/>
                                </m:rPr>
                                <a:rPr lang="en-US" sz="2400"/>
                                <m:t>i</m:t>
                              </m:r>
                              <m:r>
                                <a:rPr lang="en-US" sz="2400" i="1"/>
                                <m:t>−</m:t>
                              </m:r>
                              <m:r>
                                <a:rPr lang="en-US" sz="2400"/>
                                <m:t>1</m:t>
                              </m:r>
                            </m:sub>
                            <m:sup>
                              <m:r>
                                <m:rPr>
                                  <m:sty m:val="p"/>
                                </m:rPr>
                                <a:rPr lang="en-US" sz="2400"/>
                                <m:t>n</m:t>
                              </m:r>
                            </m:sup>
                            <m:e>
                              <m:r>
                                <m:rPr>
                                  <m:sty m:val="p"/>
                                </m:rPr>
                                <a:rPr lang="en-US" sz="2400"/>
                                <m:t>xi</m:t>
                              </m:r>
                            </m:e>
                          </m:nary>
                        </m:num>
                        <m:den>
                          <m:r>
                            <m:rPr>
                              <m:sty m:val="p"/>
                            </m:rPr>
                            <a:rPr lang="en-US" sz="2400"/>
                            <m:t>n</m:t>
                          </m:r>
                        </m:den>
                      </m:f>
                      <m:r>
                        <a:rPr lang="en-US" sz="2400"/>
                        <m:t>= </m:t>
                      </m:r>
                      <m:f>
                        <m:fPr>
                          <m:ctrlPr>
                            <a:rPr lang="en-US" sz="2400" i="1"/>
                          </m:ctrlPr>
                        </m:fPr>
                        <m:num>
                          <m:r>
                            <a:rPr lang="en-US" sz="2400"/>
                            <m:t>3</m:t>
                          </m:r>
                          <m:r>
                            <a:rPr lang="en-US" sz="2400"/>
                            <m:t>+</m:t>
                          </m:r>
                          <m:r>
                            <a:rPr lang="en-US" sz="2400"/>
                            <m:t>9</m:t>
                          </m:r>
                          <m:r>
                            <a:rPr lang="en-US" sz="2400"/>
                            <m:t>+</m:t>
                          </m:r>
                          <m:r>
                            <a:rPr lang="en-US" sz="2400"/>
                            <m:t>9</m:t>
                          </m:r>
                          <m:r>
                            <a:rPr lang="en-US" sz="2400"/>
                            <m:t>+</m:t>
                          </m:r>
                          <m:r>
                            <a:rPr lang="en-US" sz="2400"/>
                            <m:t>8</m:t>
                          </m:r>
                          <m:r>
                            <a:rPr lang="en-US" sz="2400"/>
                            <m:t>+</m:t>
                          </m:r>
                          <m:r>
                            <a:rPr lang="en-US" sz="2400"/>
                            <m:t>4</m:t>
                          </m:r>
                          <m:r>
                            <a:rPr lang="en-US" sz="2400"/>
                            <m:t>+</m:t>
                          </m:r>
                          <m:r>
                            <a:rPr lang="en-US" sz="2400"/>
                            <m:t>5</m:t>
                          </m:r>
                          <m:r>
                            <a:rPr lang="en-US" sz="2400"/>
                            <m:t>+</m:t>
                          </m:r>
                          <m:r>
                            <a:rPr lang="en-US" sz="2400"/>
                            <m:t>11</m:t>
                          </m:r>
                        </m:num>
                        <m:den>
                          <m:r>
                            <a:rPr lang="en-US" sz="2400"/>
                            <m:t>7</m:t>
                          </m:r>
                        </m:den>
                      </m:f>
                      <m:r>
                        <a:rPr lang="en-US" sz="2400"/>
                        <m:t>=</m:t>
                      </m:r>
                      <m:r>
                        <a:rPr lang="en-US" sz="2400"/>
                        <m:t>7</m:t>
                      </m:r>
                    </m:oMath>
                  </m:oMathPara>
                </a14:m>
                <a:endParaRPr lang="en-US" sz="2400" dirty="0">
                  <a:latin typeface="Times New Roman" pitchFamily="18" charset="0"/>
                  <a:cs typeface="Times New Roman" pitchFamily="18" charset="0"/>
                </a:endParaRPr>
              </a:p>
              <a:p>
                <a:pPr algn="just"/>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MD </a:t>
                </a:r>
                <a:r>
                  <a:rPr lang="en-US" sz="2400" dirty="0">
                    <a:latin typeface="Times New Roman" pitchFamily="18" charset="0"/>
                    <a:cs typeface="Times New Roman" pitchFamily="18" charset="0"/>
                  </a:rPr>
                  <a:t>= </a:t>
                </a:r>
                <a14:m>
                  <m:oMath xmlns:m="http://schemas.openxmlformats.org/officeDocument/2006/math">
                    <m:f>
                      <m:fPr>
                        <m:ctrlPr>
                          <a:rPr lang="en-US" sz="2400" i="1">
                            <a:cs typeface="+mj-cs"/>
                          </a:rPr>
                        </m:ctrlPr>
                      </m:fPr>
                      <m:num>
                        <m:nary>
                          <m:naryPr>
                            <m:chr m:val="∑"/>
                            <m:limLoc m:val="undOvr"/>
                            <m:ctrlPr>
                              <a:rPr lang="en-US" sz="2400" i="1">
                                <a:cs typeface="+mj-cs"/>
                              </a:rPr>
                            </m:ctrlPr>
                          </m:naryPr>
                          <m:sub>
                            <m:r>
                              <m:rPr>
                                <m:sty m:val="p"/>
                              </m:rPr>
                              <a:rPr lang="en-US" sz="2400">
                                <a:cs typeface="+mj-cs"/>
                              </a:rPr>
                              <m:t>i</m:t>
                            </m:r>
                            <m:r>
                              <a:rPr lang="en-US" sz="2400">
                                <a:cs typeface="+mj-cs"/>
                              </a:rPr>
                              <m:t>=</m:t>
                            </m:r>
                            <m:r>
                              <a:rPr lang="en-US" sz="2400">
                                <a:cs typeface="+mj-cs"/>
                              </a:rPr>
                              <m:t>1</m:t>
                            </m:r>
                          </m:sub>
                          <m:sup>
                            <m:r>
                              <m:rPr>
                                <m:sty m:val="p"/>
                              </m:rPr>
                              <a:rPr lang="en-US" sz="2400">
                                <a:cs typeface="+mj-cs"/>
                              </a:rPr>
                              <m:t>n</m:t>
                            </m:r>
                          </m:sup>
                          <m:e>
                            <m:d>
                              <m:dPr>
                                <m:begChr m:val="|"/>
                                <m:endChr m:val="|"/>
                                <m:ctrlPr>
                                  <a:rPr lang="en-US" sz="2400" i="1">
                                    <a:cs typeface="+mj-cs"/>
                                  </a:rPr>
                                </m:ctrlPr>
                              </m:dPr>
                              <m:e>
                                <m:r>
                                  <m:rPr>
                                    <m:sty m:val="p"/>
                                  </m:rPr>
                                  <a:rPr lang="en-US" sz="2400">
                                    <a:cs typeface="+mj-cs"/>
                                  </a:rPr>
                                  <m:t>xi</m:t>
                                </m:r>
                                <m:r>
                                  <a:rPr lang="en-US" sz="2400" i="1">
                                    <a:cs typeface="+mj-cs"/>
                                  </a:rPr>
                                  <m:t>−</m:t>
                                </m:r>
                                <m:r>
                                  <m:rPr>
                                    <m:sty m:val="p"/>
                                  </m:rPr>
                                  <a:rPr lang="en-US" sz="2400">
                                    <a:cs typeface="+mj-cs"/>
                                  </a:rPr>
                                  <m:t>x</m:t>
                                </m:r>
                              </m:e>
                            </m:d>
                          </m:e>
                        </m:nary>
                      </m:num>
                      <m:den>
                        <m:r>
                          <m:rPr>
                            <m:sty m:val="p"/>
                          </m:rPr>
                          <a:rPr lang="en-US" sz="2400">
                            <a:cs typeface="+mj-cs"/>
                          </a:rPr>
                          <m:t>n</m:t>
                        </m:r>
                      </m:den>
                    </m:f>
                    <m:r>
                      <a:rPr lang="en-US" sz="2400" i="1">
                        <a:cs typeface="+mj-cs"/>
                      </a:rPr>
                      <m:t>= </m:t>
                    </m:r>
                    <m:f>
                      <m:fPr>
                        <m:ctrlPr>
                          <a:rPr lang="en-US" sz="2400" i="1">
                            <a:cs typeface="+mj-cs"/>
                          </a:rPr>
                        </m:ctrlPr>
                      </m:fPr>
                      <m:num>
                        <m:d>
                          <m:dPr>
                            <m:begChr m:val="|"/>
                            <m:endChr m:val="|"/>
                            <m:ctrlPr>
                              <a:rPr lang="en-US" sz="2400" i="1">
                                <a:cs typeface="+mj-cs"/>
                              </a:rPr>
                            </m:ctrlPr>
                          </m:dPr>
                          <m:e>
                            <m:r>
                              <a:rPr lang="en-US" sz="2400" i="1">
                                <a:cs typeface="+mj-cs"/>
                              </a:rPr>
                              <m:t>3</m:t>
                            </m:r>
                            <m:r>
                              <a:rPr lang="en-US" sz="2400" i="1">
                                <a:cs typeface="+mj-cs"/>
                              </a:rPr>
                              <m:t>−</m:t>
                            </m:r>
                            <m:r>
                              <a:rPr lang="en-US" sz="2400" i="1">
                                <a:cs typeface="+mj-cs"/>
                              </a:rPr>
                              <m:t>7</m:t>
                            </m:r>
                          </m:e>
                        </m:d>
                        <m:r>
                          <a:rPr lang="en-US" sz="2400" i="1">
                            <a:cs typeface="+mj-cs"/>
                          </a:rPr>
                          <m:t>+</m:t>
                        </m:r>
                        <m:d>
                          <m:dPr>
                            <m:begChr m:val="|"/>
                            <m:endChr m:val="|"/>
                            <m:ctrlPr>
                              <a:rPr lang="en-US" sz="2400" i="1">
                                <a:cs typeface="+mj-cs"/>
                              </a:rPr>
                            </m:ctrlPr>
                          </m:dPr>
                          <m:e>
                            <m:r>
                              <a:rPr lang="en-US" sz="2400" i="1">
                                <a:cs typeface="+mj-cs"/>
                              </a:rPr>
                              <m:t>9</m:t>
                            </m:r>
                            <m:r>
                              <a:rPr lang="en-US" sz="2400" i="1">
                                <a:cs typeface="+mj-cs"/>
                              </a:rPr>
                              <m:t>−</m:t>
                            </m:r>
                            <m:r>
                              <a:rPr lang="en-US" sz="2400" i="1">
                                <a:cs typeface="+mj-cs"/>
                              </a:rPr>
                              <m:t>7</m:t>
                            </m:r>
                          </m:e>
                        </m:d>
                        <m:r>
                          <a:rPr lang="en-US" sz="2400" i="1">
                            <a:cs typeface="+mj-cs"/>
                          </a:rPr>
                          <m:t>+</m:t>
                        </m:r>
                        <m:d>
                          <m:dPr>
                            <m:begChr m:val="|"/>
                            <m:endChr m:val="|"/>
                            <m:ctrlPr>
                              <a:rPr lang="en-US" sz="2400" i="1">
                                <a:cs typeface="+mj-cs"/>
                              </a:rPr>
                            </m:ctrlPr>
                          </m:dPr>
                          <m:e>
                            <m:r>
                              <a:rPr lang="en-US" sz="2400" i="1">
                                <a:cs typeface="+mj-cs"/>
                              </a:rPr>
                              <m:t>9</m:t>
                            </m:r>
                            <m:r>
                              <a:rPr lang="en-US" sz="2400" i="1">
                                <a:cs typeface="+mj-cs"/>
                              </a:rPr>
                              <m:t>−</m:t>
                            </m:r>
                            <m:r>
                              <a:rPr lang="en-US" sz="2400" i="1">
                                <a:cs typeface="+mj-cs"/>
                              </a:rPr>
                              <m:t>7</m:t>
                            </m:r>
                          </m:e>
                        </m:d>
                        <m:r>
                          <a:rPr lang="en-US" sz="2400" i="1">
                            <a:cs typeface="+mj-cs"/>
                          </a:rPr>
                          <m:t>+</m:t>
                        </m:r>
                        <m:d>
                          <m:dPr>
                            <m:begChr m:val="|"/>
                            <m:endChr m:val="|"/>
                            <m:ctrlPr>
                              <a:rPr lang="en-US" sz="2400" i="1">
                                <a:cs typeface="+mj-cs"/>
                              </a:rPr>
                            </m:ctrlPr>
                          </m:dPr>
                          <m:e>
                            <m:r>
                              <a:rPr lang="en-US" sz="2400" i="1">
                                <a:cs typeface="+mj-cs"/>
                              </a:rPr>
                              <m:t>8</m:t>
                            </m:r>
                            <m:r>
                              <a:rPr lang="en-US" sz="2400" i="1">
                                <a:cs typeface="+mj-cs"/>
                              </a:rPr>
                              <m:t>−</m:t>
                            </m:r>
                            <m:r>
                              <a:rPr lang="en-US" sz="2400" i="1">
                                <a:cs typeface="+mj-cs"/>
                              </a:rPr>
                              <m:t>7</m:t>
                            </m:r>
                          </m:e>
                        </m:d>
                        <m:r>
                          <a:rPr lang="en-US" sz="2400" i="1">
                            <a:cs typeface="+mj-cs"/>
                          </a:rPr>
                          <m:t>+</m:t>
                        </m:r>
                        <m:d>
                          <m:dPr>
                            <m:begChr m:val="|"/>
                            <m:endChr m:val="|"/>
                            <m:ctrlPr>
                              <a:rPr lang="en-US" sz="2400" i="1">
                                <a:cs typeface="+mj-cs"/>
                              </a:rPr>
                            </m:ctrlPr>
                          </m:dPr>
                          <m:e>
                            <m:r>
                              <a:rPr lang="en-US" sz="2400" i="1">
                                <a:cs typeface="+mj-cs"/>
                              </a:rPr>
                              <m:t>4</m:t>
                            </m:r>
                            <m:r>
                              <a:rPr lang="en-US" sz="2400" i="1">
                                <a:cs typeface="+mj-cs"/>
                              </a:rPr>
                              <m:t>−</m:t>
                            </m:r>
                            <m:r>
                              <a:rPr lang="en-US" sz="2400" i="1">
                                <a:cs typeface="+mj-cs"/>
                              </a:rPr>
                              <m:t>7</m:t>
                            </m:r>
                          </m:e>
                        </m:d>
                        <m:r>
                          <a:rPr lang="en-US" sz="2400" i="1">
                            <a:cs typeface="+mj-cs"/>
                          </a:rPr>
                          <m:t>+</m:t>
                        </m:r>
                        <m:d>
                          <m:dPr>
                            <m:begChr m:val="|"/>
                            <m:endChr m:val="|"/>
                            <m:ctrlPr>
                              <a:rPr lang="en-US" sz="2400" i="1">
                                <a:cs typeface="+mj-cs"/>
                              </a:rPr>
                            </m:ctrlPr>
                          </m:dPr>
                          <m:e>
                            <m:r>
                              <a:rPr lang="en-US" sz="2400" i="1">
                                <a:cs typeface="+mj-cs"/>
                              </a:rPr>
                              <m:t>7</m:t>
                            </m:r>
                            <m:r>
                              <a:rPr lang="en-US" sz="2400" i="1">
                                <a:cs typeface="+mj-cs"/>
                              </a:rPr>
                              <m:t>−</m:t>
                            </m:r>
                            <m:r>
                              <a:rPr lang="en-US" sz="2400" i="1">
                                <a:cs typeface="+mj-cs"/>
                              </a:rPr>
                              <m:t>7</m:t>
                            </m:r>
                          </m:e>
                        </m:d>
                        <m:r>
                          <a:rPr lang="en-US" sz="2400" i="1">
                            <a:cs typeface="+mj-cs"/>
                          </a:rPr>
                          <m:t>+</m:t>
                        </m:r>
                        <m:d>
                          <m:dPr>
                            <m:begChr m:val="|"/>
                            <m:endChr m:val="|"/>
                            <m:ctrlPr>
                              <a:rPr lang="en-US" sz="2400" i="1">
                                <a:cs typeface="+mj-cs"/>
                              </a:rPr>
                            </m:ctrlPr>
                          </m:dPr>
                          <m:e>
                            <m:r>
                              <a:rPr lang="en-US" sz="2400" i="1">
                                <a:cs typeface="+mj-cs"/>
                              </a:rPr>
                              <m:t>11</m:t>
                            </m:r>
                            <m:r>
                              <a:rPr lang="en-US" sz="2400" i="1">
                                <a:cs typeface="+mj-cs"/>
                              </a:rPr>
                              <m:t>−</m:t>
                            </m:r>
                            <m:r>
                              <a:rPr lang="en-US" sz="2400" i="1">
                                <a:cs typeface="+mj-cs"/>
                              </a:rPr>
                              <m:t>7</m:t>
                            </m:r>
                          </m:e>
                        </m:d>
                      </m:num>
                      <m:den>
                        <m:r>
                          <a:rPr lang="en-US" sz="2400" i="1">
                            <a:cs typeface="+mj-cs"/>
                          </a:rPr>
                          <m:t>7</m:t>
                        </m:r>
                      </m:den>
                    </m:f>
                  </m:oMath>
                </a14:m>
                <a:endParaRPr lang="en-US" sz="2400" dirty="0">
                  <a:latin typeface="Times New Roman" pitchFamily="18" charset="0"/>
                  <a:cs typeface="Times New Roman" pitchFamily="18" charset="0"/>
                </a:endParaRPr>
              </a:p>
              <a:p>
                <a:pPr algn="just"/>
                <a:r>
                  <a:rPr lang="ar-IQ"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14:m>
                  <m:oMath xmlns:m="http://schemas.openxmlformats.org/officeDocument/2006/math">
                    <m:r>
                      <a:rPr lang="en-US" sz="2400" i="1">
                        <a:cs typeface="+mj-cs"/>
                      </a:rPr>
                      <m:t> </m:t>
                    </m:r>
                    <m:f>
                      <m:fPr>
                        <m:ctrlPr>
                          <a:rPr lang="en-US" sz="2400" i="1">
                            <a:cs typeface="+mj-cs"/>
                          </a:rPr>
                        </m:ctrlPr>
                      </m:fPr>
                      <m:num>
                        <m:r>
                          <a:rPr lang="en-US" sz="2400">
                            <a:cs typeface="+mj-cs"/>
                          </a:rPr>
                          <m:t>18</m:t>
                        </m:r>
                      </m:num>
                      <m:den>
                        <m:r>
                          <a:rPr lang="en-US" sz="2400">
                            <a:cs typeface="+mj-cs"/>
                          </a:rPr>
                          <m:t>7</m:t>
                        </m:r>
                      </m:den>
                    </m:f>
                    <m:r>
                      <a:rPr lang="en-US" sz="2400" i="1">
                        <a:cs typeface="+mj-cs"/>
                      </a:rPr>
                      <m:t> </m:t>
                    </m:r>
                  </m:oMath>
                </a14:m>
                <a:r>
                  <a:rPr lang="en-US" sz="2400" dirty="0">
                    <a:latin typeface="Times New Roman" pitchFamily="18" charset="0"/>
                    <a:cs typeface="Times New Roman" pitchFamily="18" charset="0"/>
                  </a:rPr>
                  <a:t>= 2.57 </a:t>
                </a:r>
                <a:endParaRPr lang="ar-IQ" sz="2400" dirty="0" smtClean="0">
                  <a:latin typeface="Times New Roman" pitchFamily="18" charset="0"/>
                  <a:cs typeface="Times New Roman" pitchFamily="18" charset="0"/>
                </a:endParaRPr>
              </a:p>
              <a:p>
                <a:pPr algn="just" rtl="1"/>
                <a:r>
                  <a:rPr lang="ar-SA" sz="2000" dirty="0" smtClean="0">
                    <a:latin typeface="Simplified Arabic" pitchFamily="18" charset="-78"/>
                    <a:cs typeface="Simplified Arabic" pitchFamily="18" charset="-78"/>
                  </a:rPr>
                  <a:t>وحدة </a:t>
                </a:r>
                <a:r>
                  <a:rPr lang="ar-SA" sz="2000" dirty="0">
                    <a:latin typeface="Simplified Arabic" pitchFamily="18" charset="-78"/>
                    <a:cs typeface="Simplified Arabic" pitchFamily="18" charset="-78"/>
                  </a:rPr>
                  <a:t>القياس هي مئات الدنانير</a:t>
                </a:r>
                <a:endParaRPr lang="en-US" sz="2000"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l="-1396" t="-5403" r="-598" b="-1506"/>
                </a:stretch>
              </a:blipFill>
            </p:spPr>
            <p:txBody>
              <a:bodyPr/>
              <a:lstStyle/>
              <a:p>
                <a:r>
                  <a:rPr lang="en-US">
                    <a:noFill/>
                  </a:rPr>
                  <a:t> </a:t>
                </a:r>
              </a:p>
            </p:txBody>
          </p:sp>
        </mc:Fallback>
      </mc:AlternateContent>
    </p:spTree>
    <p:extLst>
      <p:ext uri="{BB962C8B-B14F-4D97-AF65-F5344CB8AC3E}">
        <p14:creationId xmlns:p14="http://schemas.microsoft.com/office/powerpoint/2010/main" val="20926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b="1" dirty="0">
                    <a:latin typeface="Simplified Arabic" pitchFamily="18" charset="-78"/>
                    <a:cs typeface="Simplified Arabic" pitchFamily="18" charset="-78"/>
                  </a:rPr>
                  <a:t>أما في حالة البيانات غير المبوبة</a:t>
                </a:r>
                <a:r>
                  <a:rPr lang="ar-SA" sz="2000" dirty="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a:p>
                <a:pPr algn="just" rtl="1"/>
                <a:r>
                  <a:rPr lang="ar-SA" sz="2000" dirty="0">
                    <a:latin typeface="Simplified Arabic" pitchFamily="18" charset="-78"/>
                    <a:cs typeface="Simplified Arabic" pitchFamily="18" charset="-78"/>
                  </a:rPr>
                  <a:t>لتكن </a:t>
                </a:r>
                <a:r>
                  <a:rPr lang="en-US" sz="2000" dirty="0">
                    <a:latin typeface="Simplified Arabic" pitchFamily="18" charset="-78"/>
                    <a:cs typeface="Simplified Arabic" pitchFamily="18" charset="-78"/>
                  </a:rPr>
                  <a:t>x</a:t>
                </a:r>
                <a:r>
                  <a:rPr lang="en-US" sz="2000" baseline="-25000" dirty="0">
                    <a:latin typeface="Simplified Arabic" pitchFamily="18" charset="-78"/>
                    <a:cs typeface="Simplified Arabic" pitchFamily="18" charset="-78"/>
                  </a:rPr>
                  <a:t>1</a:t>
                </a:r>
                <a:r>
                  <a:rPr lang="en-US" sz="2000" dirty="0">
                    <a:latin typeface="Simplified Arabic" pitchFamily="18" charset="-78"/>
                    <a:cs typeface="Simplified Arabic" pitchFamily="18" charset="-78"/>
                  </a:rPr>
                  <a:t>, x</a:t>
                </a:r>
                <a:r>
                  <a:rPr lang="en-US" sz="2000" baseline="-25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r>
                  <a:rPr lang="en-US" sz="2000" dirty="0" err="1">
                    <a:latin typeface="Simplified Arabic" pitchFamily="18" charset="-78"/>
                    <a:cs typeface="Simplified Arabic" pitchFamily="18" charset="-78"/>
                  </a:rPr>
                  <a:t>x</a:t>
                </a:r>
                <a:r>
                  <a:rPr lang="en-US" sz="2000" baseline="-25000" dirty="0" err="1">
                    <a:latin typeface="Simplified Arabic" pitchFamily="18" charset="-78"/>
                    <a:cs typeface="Simplified Arabic" pitchFamily="18" charset="-78"/>
                  </a:rPr>
                  <a:t>n</a:t>
                </a:r>
                <a:r>
                  <a:rPr lang="ar-IQ" sz="2000" dirty="0">
                    <a:latin typeface="Simplified Arabic" pitchFamily="18" charset="-78"/>
                    <a:cs typeface="Simplified Arabic" pitchFamily="18" charset="-78"/>
                  </a:rPr>
                  <a:t>  تمثل مركز الفئات، وأن </a:t>
                </a:r>
                <a:r>
                  <a:rPr lang="en-US" sz="2000" dirty="0">
                    <a:latin typeface="Simplified Arabic" pitchFamily="18" charset="-78"/>
                    <a:cs typeface="Simplified Arabic" pitchFamily="18" charset="-78"/>
                  </a:rPr>
                  <a:t>f</a:t>
                </a:r>
                <a:r>
                  <a:rPr lang="en-US" sz="2000" baseline="-25000" dirty="0">
                    <a:latin typeface="Simplified Arabic" pitchFamily="18" charset="-78"/>
                    <a:cs typeface="Simplified Arabic" pitchFamily="18" charset="-78"/>
                  </a:rPr>
                  <a:t>1</a:t>
                </a:r>
                <a:r>
                  <a:rPr lang="en-US" sz="2000" dirty="0">
                    <a:latin typeface="Simplified Arabic" pitchFamily="18" charset="-78"/>
                    <a:cs typeface="Simplified Arabic" pitchFamily="18" charset="-78"/>
                  </a:rPr>
                  <a:t>, f</a:t>
                </a:r>
                <a:r>
                  <a:rPr lang="en-US" sz="2000" baseline="-25000" dirty="0">
                    <a:latin typeface="Simplified Arabic" pitchFamily="18" charset="-78"/>
                    <a:cs typeface="Simplified Arabic" pitchFamily="18" charset="-78"/>
                  </a:rPr>
                  <a:t>2</a:t>
                </a:r>
                <a:r>
                  <a:rPr lang="en-US" sz="2000" dirty="0">
                    <a:latin typeface="Simplified Arabic" pitchFamily="18" charset="-78"/>
                    <a:cs typeface="Simplified Arabic" pitchFamily="18" charset="-78"/>
                  </a:rPr>
                  <a:t>, …., </a:t>
                </a:r>
                <a:r>
                  <a:rPr lang="en-US" sz="2000" dirty="0" err="1">
                    <a:latin typeface="Simplified Arabic" pitchFamily="18" charset="-78"/>
                    <a:cs typeface="Simplified Arabic" pitchFamily="18" charset="-78"/>
                  </a:rPr>
                  <a:t>f</a:t>
                </a:r>
                <a:r>
                  <a:rPr lang="en-US" sz="2000" baseline="-25000" dirty="0" err="1">
                    <a:latin typeface="Simplified Arabic" pitchFamily="18" charset="-78"/>
                    <a:cs typeface="Simplified Arabic" pitchFamily="18" charset="-78"/>
                  </a:rPr>
                  <a:t>k</a:t>
                </a:r>
                <a:r>
                  <a:rPr lang="ar-IQ" sz="2000" dirty="0">
                    <a:latin typeface="Simplified Arabic" pitchFamily="18" charset="-78"/>
                    <a:cs typeface="Simplified Arabic" pitchFamily="18" charset="-78"/>
                  </a:rPr>
                  <a:t> تمثل تكراراتها على التوالي فإن الانحراف المتوسط يكون كالآتي</a:t>
                </a:r>
                <a:r>
                  <a:rPr lang="ar-SA" sz="2000"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en-US" sz="2000" dirty="0">
                    <a:latin typeface="Simplified Arabic" pitchFamily="18" charset="-78"/>
                    <a:cs typeface="Simplified Arabic" pitchFamily="18" charset="-78"/>
                  </a:rPr>
                  <a:t>MD =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a:rPr lang="en-US" sz="2000"/>
                              <m:t> </m:t>
                            </m:r>
                            <m:r>
                              <m:rPr>
                                <m:sty m:val="p"/>
                              </m:rPr>
                              <a:rPr lang="en-US" sz="2000"/>
                              <m:t>fi</m:t>
                            </m:r>
                            <m:d>
                              <m:dPr>
                                <m:begChr m:val="|"/>
                                <m:endChr m:val="|"/>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oMath>
                </a14:m>
                <a:r>
                  <a:rPr lang="en-US" sz="2000" dirty="0">
                    <a:latin typeface="Simplified Arabic" pitchFamily="18" charset="-78"/>
                    <a:cs typeface="Simplified Arabic" pitchFamily="18" charset="-78"/>
                  </a:rPr>
                  <a:t>             ……. (3)</a:t>
                </a:r>
              </a:p>
              <a:p>
                <a:pPr algn="just" rtl="1"/>
                <a:r>
                  <a:rPr lang="ar-SA" sz="2000" b="1" dirty="0">
                    <a:latin typeface="Simplified Arabic" pitchFamily="18" charset="-78"/>
                    <a:cs typeface="Simplified Arabic" pitchFamily="18" charset="-78"/>
                  </a:rPr>
                  <a:t>مثال:-</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تدفع شركة الغزل والنسيج الصوفي حوافز شهرية على موظفيها (بآلاف الدنانير) وعلى النحو الآتي</a:t>
                </a:r>
                <a:r>
                  <a:rPr lang="ar-SA" sz="2000" b="1" dirty="0" smtClean="0">
                    <a:latin typeface="Simplified Arabic" pitchFamily="18" charset="-78"/>
                    <a:cs typeface="Simplified Arabic" pitchFamily="18" charset="-78"/>
                  </a:rPr>
                  <a:t>:-</a:t>
                </a:r>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المطلوب</a:t>
                </a:r>
                <a:r>
                  <a:rPr lang="ar-SA" sz="2000" dirty="0">
                    <a:latin typeface="Simplified Arabic" pitchFamily="18" charset="-78"/>
                    <a:cs typeface="Simplified Arabic" pitchFamily="18" charset="-78"/>
                  </a:rPr>
                  <a:t>: حساب قيمة الانحراف المتوسط لقيم الحوافز.</a:t>
                </a:r>
                <a:endParaRPr lang="en-US" sz="2000"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3"/>
                <a:stretch>
                  <a:fillRect l="-1330" r="-598"/>
                </a:stretch>
              </a:blipFill>
            </p:spPr>
            <p:txBody>
              <a:bodyPr/>
              <a:lstStyle/>
              <a:p>
                <a:r>
                  <a:rPr lang="en-US">
                    <a:noFill/>
                  </a:rPr>
                  <a:t> </a:t>
                </a:r>
              </a:p>
            </p:txBody>
          </p:sp>
        </mc:Fallback>
      </mc:AlternateContent>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492896"/>
            <a:ext cx="396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7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036496"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IQ" sz="2000" b="1" dirty="0" smtClean="0">
                    <a:latin typeface="Simplified Arabic" pitchFamily="18" charset="-78"/>
                    <a:cs typeface="Simplified Arabic" pitchFamily="18" charset="-78"/>
                  </a:rPr>
                  <a:t>الحل :-</a:t>
                </a: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r>
                  <a:rPr lang="ar-IQ" sz="2000" b="1" dirty="0" smtClean="0">
                    <a:latin typeface="Simplified Arabic" pitchFamily="18" charset="-78"/>
                    <a:cs typeface="Simplified Arabic" pitchFamily="18" charset="-78"/>
                  </a:rPr>
                  <a:t>الحل :-</a:t>
                </a: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endParaRPr lang="ar-IQ" sz="2000" i="1" dirty="0" smtClean="0"/>
              </a:p>
              <a:p>
                <a:endParaRPr lang="ar-IQ" sz="2000" i="1" dirty="0"/>
              </a:p>
              <a:p>
                <a:endParaRPr lang="ar-IQ" sz="2000" i="1" dirty="0" smtClean="0"/>
              </a:p>
              <a:p>
                <a:endParaRPr lang="ar-IQ" sz="2000" i="1" dirty="0"/>
              </a:p>
              <a:p>
                <a:endParaRPr lang="ar-IQ" sz="2000" i="1" dirty="0" smtClean="0"/>
              </a:p>
              <a:p>
                <a:endParaRPr lang="ar-IQ" sz="2000" i="1" dirty="0"/>
              </a:p>
              <a:p>
                <a:endParaRPr lang="ar-IQ" sz="2000" i="1" dirty="0" smtClean="0"/>
              </a:p>
              <a:p>
                <a:endParaRPr lang="ar-IQ" sz="2000" i="1" dirty="0"/>
              </a:p>
              <a:p>
                <a:pPr algn="ctr"/>
                <a14:m>
                  <m:oMathPara xmlns:m="http://schemas.openxmlformats.org/officeDocument/2006/math">
                    <m:oMathParaPr>
                      <m:jc m:val="centerGroup"/>
                    </m:oMathParaPr>
                    <m:oMath xmlns:m="http://schemas.openxmlformats.org/officeDocument/2006/math">
                      <m:acc>
                        <m:accPr>
                          <m:chr m:val="̅"/>
                          <m:ctrlPr>
                            <a:rPr lang="en-US" sz="2000" i="1"/>
                          </m:ctrlPr>
                        </m:accPr>
                        <m:e>
                          <m:r>
                            <m:rPr>
                              <m:sty m:val="p"/>
                            </m:rPr>
                            <a:rPr lang="en-US" sz="2000"/>
                            <m:t>x</m:t>
                          </m:r>
                        </m:e>
                      </m:acc>
                      <m:r>
                        <a:rPr lang="en-US" sz="2000"/>
                        <m:t>= </m:t>
                      </m:r>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r>
                        <a:rPr lang="en-US" sz="2000"/>
                        <m:t>= </m:t>
                      </m:r>
                      <m:f>
                        <m:fPr>
                          <m:ctrlPr>
                            <a:rPr lang="en-US" sz="2000" i="1"/>
                          </m:ctrlPr>
                        </m:fPr>
                        <m:num>
                          <m:r>
                            <a:rPr lang="en-US" sz="2000"/>
                            <m:t>479</m:t>
                          </m:r>
                        </m:num>
                        <m:den>
                          <m:r>
                            <a:rPr lang="en-US" sz="2000"/>
                            <m:t>50</m:t>
                          </m:r>
                        </m:den>
                      </m:f>
                      <m:r>
                        <a:rPr lang="en-US" sz="2000" i="1"/>
                        <m:t>= </m:t>
                      </m:r>
                      <m:r>
                        <a:rPr lang="en-US" sz="2000"/>
                        <m:t>9</m:t>
                      </m:r>
                      <m:r>
                        <a:rPr lang="en-US" sz="2000"/>
                        <m:t>.</m:t>
                      </m:r>
                      <m:r>
                        <a:rPr lang="en-US" sz="2000"/>
                        <m:t>58</m:t>
                      </m:r>
                    </m:oMath>
                  </m:oMathPara>
                </a14:m>
                <a:endParaRPr lang="en-US" sz="2000" dirty="0"/>
              </a:p>
              <a:p>
                <a:pPr algn="ctr"/>
                <a:r>
                  <a:rPr lang="en-US" sz="2000" dirty="0"/>
                  <a:t>MD =  </a:t>
                </a:r>
                <a14:m>
                  <m:oMath xmlns:m="http://schemas.openxmlformats.org/officeDocument/2006/math">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d>
                              <m:dPr>
                                <m:begChr m:val="|"/>
                                <m:endChr m:val="|"/>
                                <m:ctrlPr>
                                  <a:rPr lang="en-US" sz="2000" i="1"/>
                                </m:ctrlPr>
                              </m:dPr>
                              <m:e>
                                <m:r>
                                  <m:rPr>
                                    <m:sty m:val="p"/>
                                  </m:rPr>
                                  <a:rPr lang="en-US" sz="2000"/>
                                  <m:t>xi</m:t>
                                </m:r>
                                <m:r>
                                  <a:rPr lang="en-US" sz="2000" i="1"/>
                                  <m:t>−</m:t>
                                </m:r>
                                <m:acc>
                                  <m:accPr>
                                    <m:chr m:val="̅"/>
                                    <m:ctrlPr>
                                      <a:rPr lang="en-US" sz="2000" i="1"/>
                                    </m:ctrlPr>
                                  </m:accPr>
                                  <m:e>
                                    <m:r>
                                      <m:rPr>
                                        <m:sty m:val="p"/>
                                      </m:rPr>
                                      <a:rPr lang="en-US" sz="2000"/>
                                      <m:t>x</m:t>
                                    </m:r>
                                  </m:e>
                                </m:acc>
                              </m:e>
                            </m:d>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r>
                      <a:rPr lang="en-US" sz="2000" i="1"/>
                      <m:t>= </m:t>
                    </m:r>
                    <m:f>
                      <m:fPr>
                        <m:ctrlPr>
                          <a:rPr lang="en-US" sz="2000" i="1"/>
                        </m:ctrlPr>
                      </m:fPr>
                      <m:num>
                        <m:r>
                          <a:rPr lang="en-US" sz="2000"/>
                          <m:t>117</m:t>
                        </m:r>
                        <m:r>
                          <a:rPr lang="en-US" sz="2000"/>
                          <m:t>.</m:t>
                        </m:r>
                        <m:r>
                          <a:rPr lang="en-US" sz="2000"/>
                          <m:t>72</m:t>
                        </m:r>
                      </m:num>
                      <m:den>
                        <m:r>
                          <a:rPr lang="en-US" sz="2000"/>
                          <m:t>50</m:t>
                        </m:r>
                      </m:den>
                    </m:f>
                  </m:oMath>
                </a14:m>
                <a:r>
                  <a:rPr lang="en-US" sz="2000" dirty="0"/>
                  <a:t>  </a:t>
                </a:r>
                <a14:m>
                  <m:oMath xmlns:m="http://schemas.openxmlformats.org/officeDocument/2006/math">
                    <m:r>
                      <a:rPr lang="en-US" sz="2000" i="1"/>
                      <m:t>=</m:t>
                    </m:r>
                    <m:r>
                      <a:rPr lang="en-US" sz="2000" i="1"/>
                      <m:t>2</m:t>
                    </m:r>
                    <m:r>
                      <a:rPr lang="en-US" sz="2000" i="1"/>
                      <m:t>.</m:t>
                    </m:r>
                    <m:r>
                      <a:rPr lang="en-US" sz="2000" i="1"/>
                      <m:t>35</m:t>
                    </m:r>
                  </m:oMath>
                </a14:m>
                <a:endParaRPr lang="en-US" sz="2000" dirty="0"/>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a:p>
                <a:pPr algn="just" rtl="1"/>
                <a:endParaRPr lang="ar-IQ" sz="2000" b="1" dirty="0" smtClean="0">
                  <a:latin typeface="Simplified Arabic" pitchFamily="18" charset="-78"/>
                  <a:cs typeface="Simplified Arabic" pitchFamily="18" charset="-78"/>
                </a:endParaRPr>
              </a:p>
              <a:p>
                <a:pPr algn="just" rtl="1"/>
                <a:endParaRPr lang="ar-IQ" sz="2000" b="1"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036496" cy="6858000"/>
              </a:xfrm>
              <a:prstGeom prst="rect">
                <a:avLst/>
              </a:prstGeom>
              <a:blipFill rotWithShape="1">
                <a:blip r:embed="rId2"/>
                <a:stretch>
                  <a:fillRect t="-21966" r="-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جدول 4"/>
              <p:cNvGraphicFramePr>
                <a:graphicFrameLocks noGrp="1"/>
              </p:cNvGraphicFramePr>
              <p:nvPr>
                <p:extLst>
                  <p:ext uri="{D42A27DB-BD31-4B8C-83A1-F6EECF244321}">
                    <p14:modId xmlns:p14="http://schemas.microsoft.com/office/powerpoint/2010/main" val="2645769008"/>
                  </p:ext>
                </p:extLst>
              </p:nvPr>
            </p:nvGraphicFramePr>
            <p:xfrm>
              <a:off x="403448" y="1556792"/>
              <a:ext cx="8229600" cy="2804160"/>
            </p:xfrm>
            <a:graphic>
              <a:graphicData uri="http://schemas.openxmlformats.org/drawingml/2006/table">
                <a:tbl>
                  <a:tblPr firstRow="1" firstCol="1" bandRow="1">
                    <a:tableStyleId>{5940675A-B579-460E-94D1-54222C63F5DA}</a:tableStyleId>
                  </a:tblPr>
                  <a:tblGrid>
                    <a:gridCol w="1603126"/>
                    <a:gridCol w="1583375"/>
                    <a:gridCol w="1377635"/>
                    <a:gridCol w="880567"/>
                    <a:gridCol w="1203167"/>
                    <a:gridCol w="1581730"/>
                  </a:tblGrid>
                  <a:tr h="273523">
                    <a:tc>
                      <a:txBody>
                        <a:bodyPr/>
                        <a:lstStyle/>
                        <a:p>
                          <a:pPr algn="ctr" rtl="1">
                            <a:lnSpc>
                              <a:spcPct val="115000"/>
                            </a:lnSpc>
                            <a:spcAft>
                              <a:spcPts val="0"/>
                            </a:spcAft>
                          </a:pPr>
                          <a:r>
                            <a:rPr lang="ar-SA" sz="2000" dirty="0">
                              <a:effectLst/>
                              <a:latin typeface="Simplified Arabic" pitchFamily="18" charset="-78"/>
                              <a:cs typeface="Simplified Arabic" pitchFamily="18" charset="-78"/>
                            </a:rPr>
                            <a:t>فئات الحوافز</a:t>
                          </a:r>
                          <a:endParaRPr lang="en-US" sz="1400" dirty="0">
                            <a:effectLst/>
                            <a:latin typeface="Simplified Arabic" pitchFamily="18" charset="-78"/>
                            <a:ea typeface="Calibri"/>
                            <a:cs typeface="Simplified Arabic" pitchFamily="18" charset="-78"/>
                          </a:endParaRPr>
                        </a:p>
                      </a:txBody>
                      <a:tcPr marL="66894" marR="66894"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عدد الموظفين</a:t>
                          </a:r>
                          <a:endParaRPr lang="en-US" sz="1400" dirty="0">
                            <a:effectLst/>
                            <a:latin typeface="Simplified Arabic" pitchFamily="18" charset="-78"/>
                            <a:ea typeface="Calibri"/>
                            <a:cs typeface="Simplified Arabic" pitchFamily="18" charset="-78"/>
                          </a:endParaRPr>
                        </a:p>
                      </a:txBody>
                      <a:tcPr marL="66894" marR="668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مركز الفئة</a:t>
                          </a:r>
                          <a:endParaRPr lang="en-US" sz="1400" dirty="0">
                            <a:effectLst/>
                            <a:latin typeface="Simplified Arabic" pitchFamily="18" charset="-78"/>
                            <a:ea typeface="Calibri"/>
                            <a:cs typeface="Simplified Arabic" pitchFamily="18" charset="-78"/>
                          </a:endParaRPr>
                        </a:p>
                      </a:txBody>
                      <a:tcPr marL="66894" marR="66894"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6">
                            <a:lumMod val="60000"/>
                            <a:lumOff val="40000"/>
                          </a:schemeClr>
                        </a:solidFill>
                      </a:tcPr>
                    </a:tc>
                    <a:tc rowSpan="2">
                      <a:txBody>
                        <a:bodyPr/>
                        <a:lstStyle/>
                        <a:p>
                          <a:pPr algn="ctr" rtl="0">
                            <a:lnSpc>
                              <a:spcPct val="115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6894" marR="66894" marT="0" marB="0" anchor="b">
                        <a:solidFill>
                          <a:schemeClr val="accent6">
                            <a:lumMod val="60000"/>
                            <a:lumOff val="40000"/>
                          </a:schemeClr>
                        </a:solidFill>
                      </a:tcPr>
                    </a:tc>
                    <a:tc rowSpan="2">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oMath>
                            </m:oMathPara>
                          </a14:m>
                          <a:endParaRPr lang="en-US" sz="1400" dirty="0">
                            <a:effectLst/>
                            <a:latin typeface="Simplified Arabic" pitchFamily="18" charset="-78"/>
                            <a:ea typeface="Calibri"/>
                            <a:cs typeface="Simplified Arabic" pitchFamily="18" charset="-78"/>
                          </a:endParaRPr>
                        </a:p>
                      </a:txBody>
                      <a:tcPr marL="66894" marR="66894" marT="0" marB="0" anchor="b">
                        <a:solidFill>
                          <a:schemeClr val="accent6">
                            <a:lumMod val="60000"/>
                            <a:lumOff val="40000"/>
                          </a:schemeClr>
                        </a:solidFill>
                      </a:tcPr>
                    </a:tc>
                    <a:tc rowSpan="2">
                      <a:txBody>
                        <a:bodyPr/>
                        <a:lstStyle/>
                        <a:p>
                          <a:pPr algn="ctr" rtl="0">
                            <a:lnSpc>
                              <a:spcPct val="115000"/>
                            </a:lnSpc>
                            <a:spcAft>
                              <a:spcPts val="0"/>
                            </a:spcAft>
                          </a:pPr>
                          <a:r>
                            <a:rPr lang="en-US" sz="2000" dirty="0">
                              <a:effectLst/>
                              <a:latin typeface="Simplified Arabic" pitchFamily="18" charset="-78"/>
                              <a:cs typeface="Simplified Arabic" pitchFamily="18" charset="-78"/>
                            </a:rPr>
                            <a:t>fi </a:t>
                          </a:r>
                          <a14:m>
                            <m:oMath xmlns:m="http://schemas.openxmlformats.org/officeDocument/2006/math">
                              <m:d>
                                <m:dPr>
                                  <m:begChr m:val="|"/>
                                  <m:endChr m:val="|"/>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oMath>
                          </a14:m>
                          <a:endParaRPr lang="en-US" sz="1400" dirty="0">
                            <a:effectLst/>
                            <a:latin typeface="Simplified Arabic" pitchFamily="18" charset="-78"/>
                            <a:ea typeface="Calibri"/>
                            <a:cs typeface="Simplified Arabic" pitchFamily="18" charset="-78"/>
                          </a:endParaRPr>
                        </a:p>
                      </a:txBody>
                      <a:tcPr marL="66894" marR="66894" marT="0" marB="0" anchor="b">
                        <a:solidFill>
                          <a:schemeClr val="accent6">
                            <a:lumMod val="60000"/>
                            <a:lumOff val="40000"/>
                          </a:schemeClr>
                        </a:solidFill>
                      </a:tcPr>
                    </a:tc>
                  </a:tr>
                  <a:tr h="273523">
                    <a:tc>
                      <a:txBody>
                        <a:bodyPr/>
                        <a:lstStyle/>
                        <a:p>
                          <a:pPr algn="ctr" rtl="0">
                            <a:lnSpc>
                              <a:spcPct val="115000"/>
                            </a:lnSpc>
                            <a:spcAft>
                              <a:spcPts val="0"/>
                            </a:spcAft>
                          </a:pPr>
                          <a:r>
                            <a:rPr lang="en-US" sz="2000" dirty="0">
                              <a:effectLst/>
                              <a:latin typeface="Simplified Arabic" pitchFamily="18" charset="-78"/>
                              <a:cs typeface="Simplified Arabic" pitchFamily="18" charset="-78"/>
                            </a:rPr>
                            <a:t>classes</a:t>
                          </a:r>
                          <a:endParaRPr lang="en-US" sz="1400" dirty="0">
                            <a:effectLst/>
                            <a:latin typeface="Simplified Arabic" pitchFamily="18" charset="-78"/>
                            <a:ea typeface="Calibri"/>
                            <a:cs typeface="Simplified Arabic" pitchFamily="18" charset="-78"/>
                          </a:endParaRPr>
                        </a:p>
                      </a:txBody>
                      <a:tcPr marL="66894" marR="6689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fi</a:t>
                          </a:r>
                          <a:endParaRPr lang="en-US" sz="1400" dirty="0">
                            <a:effectLst/>
                            <a:latin typeface="Simplified Arabic" pitchFamily="18" charset="-78"/>
                            <a:ea typeface="Calibri"/>
                            <a:cs typeface="Simplified Arabic" pitchFamily="18" charset="-78"/>
                          </a:endParaRPr>
                        </a:p>
                      </a:txBody>
                      <a:tcPr marL="66894" marR="668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6894" marR="66894"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73523">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20</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5.58</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27.9</a:t>
                          </a:r>
                          <a:endParaRPr lang="en-US" sz="1400">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a:effectLst/>
                              <a:latin typeface="Simplified Arabic" pitchFamily="18" charset="-78"/>
                              <a:cs typeface="Simplified Arabic" pitchFamily="18" charset="-78"/>
                            </a:rPr>
                            <a:t>6-8</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12</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7</a:t>
                          </a:r>
                          <a:endParaRPr lang="en-US" sz="1400" dirty="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84</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2.58</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30.96</a:t>
                          </a:r>
                          <a:endParaRPr lang="en-US" sz="1400">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a:effectLst/>
                              <a:latin typeface="Simplified Arabic" pitchFamily="18" charset="-78"/>
                              <a:cs typeface="Simplified Arabic" pitchFamily="18" charset="-78"/>
                            </a:rPr>
                            <a:t>9-11</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22</a:t>
                          </a:r>
                          <a:endParaRPr lang="en-US" sz="1400" dirty="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220</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0.42</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9.24</a:t>
                          </a:r>
                          <a:endParaRPr lang="en-US" sz="1400">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a:effectLst/>
                              <a:latin typeface="Simplified Arabic" pitchFamily="18" charset="-78"/>
                              <a:cs typeface="Simplified Arabic" pitchFamily="18" charset="-78"/>
                            </a:rPr>
                            <a:t>12-14</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13</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91</a:t>
                          </a:r>
                          <a:endParaRPr lang="en-US" sz="1400" dirty="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3.42</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23.94</a:t>
                          </a:r>
                          <a:endParaRPr lang="en-US" sz="1400">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a:effectLst/>
                              <a:latin typeface="Simplified Arabic" pitchFamily="18" charset="-78"/>
                              <a:cs typeface="Simplified Arabic" pitchFamily="18" charset="-78"/>
                            </a:rPr>
                            <a:t>15-17</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16</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6.42</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25.68</a:t>
                          </a:r>
                          <a:endParaRPr lang="en-US" sz="1400">
                            <a:effectLst/>
                            <a:latin typeface="Simplified Arabic" pitchFamily="18" charset="-78"/>
                            <a:ea typeface="Calibri"/>
                            <a:cs typeface="Simplified Arabic" pitchFamily="18" charset="-78"/>
                          </a:endParaRPr>
                        </a:p>
                      </a:txBody>
                      <a:tcPr marL="66894" marR="66894" marT="0" marB="0"/>
                    </a:tc>
                  </a:tr>
                  <a:tr h="273523">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6894" marR="66894"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50</a:t>
                          </a:r>
                          <a:endParaRPr lang="en-US" sz="1400" dirty="0">
                            <a:effectLst/>
                            <a:latin typeface="Simplified Arabic" pitchFamily="18" charset="-78"/>
                            <a:ea typeface="Calibri"/>
                            <a:cs typeface="Simplified Arabic" pitchFamily="18" charset="-78"/>
                          </a:endParaRPr>
                        </a:p>
                      </a:txBody>
                      <a:tcPr marL="66894" marR="66894"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479</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117.72</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r>
                </a:tbl>
              </a:graphicData>
            </a:graphic>
          </p:graphicFrame>
        </mc:Choice>
        <mc:Fallback>
          <p:graphicFrame>
            <p:nvGraphicFramePr>
              <p:cNvPr id="5" name="جدول 4"/>
              <p:cNvGraphicFramePr>
                <a:graphicFrameLocks noGrp="1"/>
              </p:cNvGraphicFramePr>
              <p:nvPr>
                <p:extLst>
                  <p:ext uri="{D42A27DB-BD31-4B8C-83A1-F6EECF244321}">
                    <p14:modId xmlns:p14="http://schemas.microsoft.com/office/powerpoint/2010/main" val="2645769008"/>
                  </p:ext>
                </p:extLst>
              </p:nvPr>
            </p:nvGraphicFramePr>
            <p:xfrm>
              <a:off x="403448" y="1556792"/>
              <a:ext cx="8229600" cy="2804160"/>
            </p:xfrm>
            <a:graphic>
              <a:graphicData uri="http://schemas.openxmlformats.org/drawingml/2006/table">
                <a:tbl>
                  <a:tblPr firstRow="1" firstCol="1" bandRow="1">
                    <a:tableStyleId>{5940675A-B579-460E-94D1-54222C63F5DA}</a:tableStyleId>
                  </a:tblPr>
                  <a:tblGrid>
                    <a:gridCol w="1603126"/>
                    <a:gridCol w="1583375"/>
                    <a:gridCol w="1377635"/>
                    <a:gridCol w="880567"/>
                    <a:gridCol w="1203167"/>
                    <a:gridCol w="1581730"/>
                  </a:tblGrid>
                  <a:tr h="350520">
                    <a:tc>
                      <a:txBody>
                        <a:bodyPr/>
                        <a:lstStyle/>
                        <a:p>
                          <a:pPr algn="ctr" rtl="1">
                            <a:lnSpc>
                              <a:spcPct val="115000"/>
                            </a:lnSpc>
                            <a:spcAft>
                              <a:spcPts val="0"/>
                            </a:spcAft>
                          </a:pPr>
                          <a:r>
                            <a:rPr lang="ar-SA" sz="2000" dirty="0">
                              <a:effectLst/>
                              <a:latin typeface="Simplified Arabic" pitchFamily="18" charset="-78"/>
                              <a:cs typeface="Simplified Arabic" pitchFamily="18" charset="-78"/>
                            </a:rPr>
                            <a:t>فئات الحوافز</a:t>
                          </a:r>
                          <a:endParaRPr lang="en-US" sz="1400" dirty="0">
                            <a:effectLst/>
                            <a:latin typeface="Simplified Arabic" pitchFamily="18" charset="-78"/>
                            <a:ea typeface="Calibri"/>
                            <a:cs typeface="Simplified Arabic" pitchFamily="18" charset="-78"/>
                          </a:endParaRPr>
                        </a:p>
                      </a:txBody>
                      <a:tcPr marL="66894" marR="66894"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عدد الموظفين</a:t>
                          </a:r>
                          <a:endParaRPr lang="en-US" sz="1400" dirty="0">
                            <a:effectLst/>
                            <a:latin typeface="Simplified Arabic" pitchFamily="18" charset="-78"/>
                            <a:ea typeface="Calibri"/>
                            <a:cs typeface="Simplified Arabic" pitchFamily="18" charset="-78"/>
                          </a:endParaRPr>
                        </a:p>
                      </a:txBody>
                      <a:tcPr marL="66894" marR="668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rtl="1">
                            <a:lnSpc>
                              <a:spcPct val="115000"/>
                            </a:lnSpc>
                            <a:spcAft>
                              <a:spcPts val="0"/>
                            </a:spcAft>
                          </a:pPr>
                          <a:r>
                            <a:rPr lang="ar-SA" sz="2000" dirty="0">
                              <a:effectLst/>
                              <a:latin typeface="Simplified Arabic" pitchFamily="18" charset="-78"/>
                              <a:cs typeface="Simplified Arabic" pitchFamily="18" charset="-78"/>
                            </a:rPr>
                            <a:t>مركز الفئة</a:t>
                          </a:r>
                          <a:endParaRPr lang="en-US" sz="1400" dirty="0">
                            <a:effectLst/>
                            <a:latin typeface="Simplified Arabic" pitchFamily="18" charset="-78"/>
                            <a:ea typeface="Calibri"/>
                            <a:cs typeface="Simplified Arabic" pitchFamily="18" charset="-78"/>
                          </a:endParaRPr>
                        </a:p>
                      </a:txBody>
                      <a:tcPr marL="66894" marR="66894"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6">
                            <a:lumMod val="60000"/>
                            <a:lumOff val="40000"/>
                          </a:schemeClr>
                        </a:solidFill>
                      </a:tcPr>
                    </a:tc>
                    <a:tc rowSpan="2">
                      <a:txBody>
                        <a:bodyPr/>
                        <a:lstStyle/>
                        <a:p>
                          <a:pPr algn="ctr" rtl="0">
                            <a:lnSpc>
                              <a:spcPct val="115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6894" marR="66894" marT="0" marB="0" anchor="b">
                        <a:solidFill>
                          <a:schemeClr val="accent6">
                            <a:lumMod val="60000"/>
                            <a:lumOff val="40000"/>
                          </a:schemeClr>
                        </a:solidFill>
                      </a:tcPr>
                    </a:tc>
                    <a:tc rowSpan="2">
                      <a:txBody>
                        <a:bodyPr/>
                        <a:lstStyle/>
                        <a:p>
                          <a:endParaRPr lang="en-US"/>
                        </a:p>
                      </a:txBody>
                      <a:tcPr marL="66894" marR="66894" marT="0" marB="0" anchor="b">
                        <a:blipFill rotWithShape="1">
                          <a:blip r:embed="rId3"/>
                          <a:stretch>
                            <a:fillRect l="-451010" t="-4348" r="-131313" b="-321739"/>
                          </a:stretch>
                        </a:blipFill>
                      </a:tcPr>
                    </a:tc>
                    <a:tc rowSpan="2">
                      <a:txBody>
                        <a:bodyPr/>
                        <a:lstStyle/>
                        <a:p>
                          <a:endParaRPr lang="en-US"/>
                        </a:p>
                      </a:txBody>
                      <a:tcPr marL="66894" marR="66894" marT="0" marB="0" anchor="b">
                        <a:blipFill rotWithShape="1">
                          <a:blip r:embed="rId3"/>
                          <a:stretch>
                            <a:fillRect l="-421236" t="-4348" r="-386" b="-321739"/>
                          </a:stretch>
                        </a:blipFill>
                      </a:tcPr>
                    </a:tc>
                  </a:tr>
                  <a:tr h="350520">
                    <a:tc>
                      <a:txBody>
                        <a:bodyPr/>
                        <a:lstStyle/>
                        <a:p>
                          <a:pPr algn="ctr" rtl="0">
                            <a:lnSpc>
                              <a:spcPct val="115000"/>
                            </a:lnSpc>
                            <a:spcAft>
                              <a:spcPts val="0"/>
                            </a:spcAft>
                          </a:pPr>
                          <a:r>
                            <a:rPr lang="en-US" sz="2000" dirty="0">
                              <a:effectLst/>
                              <a:latin typeface="Simplified Arabic" pitchFamily="18" charset="-78"/>
                              <a:cs typeface="Simplified Arabic" pitchFamily="18" charset="-78"/>
                            </a:rPr>
                            <a:t>classes</a:t>
                          </a:r>
                          <a:endParaRPr lang="en-US" sz="1400" dirty="0">
                            <a:effectLst/>
                            <a:latin typeface="Simplified Arabic" pitchFamily="18" charset="-78"/>
                            <a:ea typeface="Calibri"/>
                            <a:cs typeface="Simplified Arabic" pitchFamily="18" charset="-78"/>
                          </a:endParaRPr>
                        </a:p>
                      </a:txBody>
                      <a:tcPr marL="66894" marR="66894"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fi</a:t>
                          </a:r>
                          <a:endParaRPr lang="en-US" sz="1400" dirty="0">
                            <a:effectLst/>
                            <a:latin typeface="Simplified Arabic" pitchFamily="18" charset="-78"/>
                            <a:ea typeface="Calibri"/>
                            <a:cs typeface="Simplified Arabic" pitchFamily="18" charset="-78"/>
                          </a:endParaRPr>
                        </a:p>
                      </a:txBody>
                      <a:tcPr marL="66894" marR="6689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6894" marR="66894"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20</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5.58</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27.9</a:t>
                          </a:r>
                          <a:endParaRPr lang="en-US" sz="1400">
                            <a:effectLst/>
                            <a:latin typeface="Simplified Arabic" pitchFamily="18" charset="-78"/>
                            <a:ea typeface="Calibri"/>
                            <a:cs typeface="Simplified Arabic" pitchFamily="18" charset="-78"/>
                          </a:endParaRPr>
                        </a:p>
                      </a:txBody>
                      <a:tcPr marL="66894" marR="66894"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6-8</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12</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7</a:t>
                          </a:r>
                          <a:endParaRPr lang="en-US" sz="1400" dirty="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84</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2.58</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30.96</a:t>
                          </a:r>
                          <a:endParaRPr lang="en-US" sz="1400">
                            <a:effectLst/>
                            <a:latin typeface="Simplified Arabic" pitchFamily="18" charset="-78"/>
                            <a:ea typeface="Calibri"/>
                            <a:cs typeface="Simplified Arabic" pitchFamily="18" charset="-78"/>
                          </a:endParaRPr>
                        </a:p>
                      </a:txBody>
                      <a:tcPr marL="66894" marR="66894"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9-11</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22</a:t>
                          </a:r>
                          <a:endParaRPr lang="en-US" sz="1400" dirty="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220</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0.42</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9.24</a:t>
                          </a:r>
                          <a:endParaRPr lang="en-US" sz="1400">
                            <a:effectLst/>
                            <a:latin typeface="Simplified Arabic" pitchFamily="18" charset="-78"/>
                            <a:ea typeface="Calibri"/>
                            <a:cs typeface="Simplified Arabic" pitchFamily="18" charset="-78"/>
                          </a:endParaRPr>
                        </a:p>
                      </a:txBody>
                      <a:tcPr marL="66894" marR="66894"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12-14</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13</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91</a:t>
                          </a:r>
                          <a:endParaRPr lang="en-US" sz="1400" dirty="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3.42</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23.94</a:t>
                          </a:r>
                          <a:endParaRPr lang="en-US" sz="1400">
                            <a:effectLst/>
                            <a:latin typeface="Simplified Arabic" pitchFamily="18" charset="-78"/>
                            <a:ea typeface="Calibri"/>
                            <a:cs typeface="Simplified Arabic" pitchFamily="18" charset="-78"/>
                          </a:endParaRPr>
                        </a:p>
                      </a:txBody>
                      <a:tcPr marL="66894" marR="66894"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15-17</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6894" marR="66894"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16</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6.42</a:t>
                          </a:r>
                          <a:endParaRPr lang="en-US" sz="1400">
                            <a:effectLst/>
                            <a:latin typeface="Simplified Arabic" pitchFamily="18" charset="-78"/>
                            <a:ea typeface="Calibri"/>
                            <a:cs typeface="Simplified Arabic" pitchFamily="18" charset="-78"/>
                          </a:endParaRPr>
                        </a:p>
                      </a:txBody>
                      <a:tcPr marL="66894" marR="66894"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25.68</a:t>
                          </a:r>
                          <a:endParaRPr lang="en-US" sz="1400">
                            <a:effectLst/>
                            <a:latin typeface="Simplified Arabic" pitchFamily="18" charset="-78"/>
                            <a:ea typeface="Calibri"/>
                            <a:cs typeface="Simplified Arabic" pitchFamily="18" charset="-78"/>
                          </a:endParaRPr>
                        </a:p>
                      </a:txBody>
                      <a:tcPr marL="66894" marR="66894" marT="0" marB="0"/>
                    </a:tc>
                  </a:tr>
                  <a:tr h="350520">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6894" marR="66894"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50</a:t>
                          </a:r>
                          <a:endParaRPr lang="en-US" sz="1400" dirty="0">
                            <a:effectLst/>
                            <a:latin typeface="Simplified Arabic" pitchFamily="18" charset="-78"/>
                            <a:ea typeface="Calibri"/>
                            <a:cs typeface="Simplified Arabic" pitchFamily="18" charset="-78"/>
                          </a:endParaRPr>
                        </a:p>
                      </a:txBody>
                      <a:tcPr marL="66894" marR="66894"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479</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 </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117.72</a:t>
                          </a:r>
                          <a:endParaRPr lang="en-US" sz="1400" dirty="0">
                            <a:effectLst/>
                            <a:latin typeface="Simplified Arabic" pitchFamily="18" charset="-78"/>
                            <a:ea typeface="Calibri"/>
                            <a:cs typeface="Simplified Arabic" pitchFamily="18" charset="-78"/>
                          </a:endParaRPr>
                        </a:p>
                      </a:txBody>
                      <a:tcPr marL="66894" marR="66894" marT="0" marB="0">
                        <a:solidFill>
                          <a:schemeClr val="accent6">
                            <a:lumMod val="60000"/>
                            <a:lumOff val="40000"/>
                          </a:schemeClr>
                        </a:solidFill>
                      </a:tcPr>
                    </a:tc>
                  </a:tr>
                </a:tbl>
              </a:graphicData>
            </a:graphic>
          </p:graphicFrame>
        </mc:Fallback>
      </mc:AlternateContent>
    </p:spTree>
    <p:extLst>
      <p:ext uri="{BB962C8B-B14F-4D97-AF65-F5344CB8AC3E}">
        <p14:creationId xmlns:p14="http://schemas.microsoft.com/office/powerpoint/2010/main" val="226681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مستطيل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SA" sz="2000" b="1" dirty="0" smtClean="0">
                    <a:latin typeface="Simplified Arabic" pitchFamily="18" charset="-78"/>
                    <a:cs typeface="Simplified Arabic" pitchFamily="18" charset="-78"/>
                  </a:rPr>
                  <a:t>مثال</a:t>
                </a:r>
                <a:r>
                  <a:rPr lang="ar-SA" sz="2000" b="1" dirty="0">
                    <a:latin typeface="Simplified Arabic" pitchFamily="18" charset="-78"/>
                    <a:cs typeface="Simplified Arabic" pitchFamily="18" charset="-78"/>
                  </a:rPr>
                  <a:t>:-</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الآتي توزيع تكراري لدرجات مجموعة من الطلبة في امتحان معين. </a:t>
                </a:r>
                <a:endParaRPr lang="en-US" sz="2000" dirty="0">
                  <a:latin typeface="Simplified Arabic" pitchFamily="18" charset="-78"/>
                  <a:cs typeface="Simplified Arabic" pitchFamily="18" charset="-78"/>
                </a:endParaRPr>
              </a:p>
              <a:p>
                <a:pPr algn="just" rtl="1"/>
                <a:r>
                  <a:rPr lang="ar-SA" sz="2000" b="1" dirty="0">
                    <a:latin typeface="Simplified Arabic" pitchFamily="18" charset="-78"/>
                    <a:cs typeface="Simplified Arabic" pitchFamily="18" charset="-78"/>
                  </a:rPr>
                  <a:t>المطلوب: </a:t>
                </a:r>
                <a:endParaRPr lang="en-US" sz="2000" dirty="0">
                  <a:latin typeface="Simplified Arabic" pitchFamily="18" charset="-78"/>
                  <a:cs typeface="Simplified Arabic" pitchFamily="18" charset="-78"/>
                </a:endParaRPr>
              </a:p>
              <a:p>
                <a:pPr algn="ctr" rtl="1"/>
                <a:r>
                  <a:rPr lang="ar-SA" sz="2000" b="1" dirty="0">
                    <a:latin typeface="Simplified Arabic" pitchFamily="18" charset="-78"/>
                    <a:cs typeface="Simplified Arabic" pitchFamily="18" charset="-78"/>
                  </a:rPr>
                  <a:t>قياس تشتت هذه الدرجات باستخدام الانحراف المتوسط </a:t>
                </a:r>
                <a:r>
                  <a:rPr lang="ar-SA" sz="2000" b="1" dirty="0" smtClean="0">
                    <a:latin typeface="Simplified Arabic" pitchFamily="18" charset="-78"/>
                    <a:cs typeface="Simplified Arabic" pitchFamily="18" charset="-78"/>
                  </a:rPr>
                  <a:t>.</a:t>
                </a:r>
                <a:endParaRPr lang="ar-IQ" sz="2000" b="1" dirty="0" smtClean="0">
                  <a:latin typeface="Simplified Arabic" pitchFamily="18" charset="-78"/>
                  <a:cs typeface="Simplified Arabic" pitchFamily="18" charset="-78"/>
                </a:endParaRPr>
              </a:p>
              <a:p>
                <a:pPr algn="ctr" rtl="1"/>
                <a:endParaRPr lang="ar-IQ" sz="2000" b="1" dirty="0">
                  <a:latin typeface="Simplified Arabic" pitchFamily="18" charset="-78"/>
                  <a:cs typeface="Simplified Arabic" pitchFamily="18" charset="-78"/>
                </a:endParaRPr>
              </a:p>
              <a:p>
                <a:pPr algn="ctr" rtl="1"/>
                <a:endParaRPr lang="ar-IQ" sz="2000" b="1" dirty="0" smtClean="0">
                  <a:latin typeface="Simplified Arabic" pitchFamily="18" charset="-78"/>
                  <a:cs typeface="Simplified Arabic" pitchFamily="18" charset="-78"/>
                </a:endParaRPr>
              </a:p>
              <a:p>
                <a:pPr algn="ctr" rtl="1"/>
                <a:endParaRPr lang="ar-IQ" sz="2000" b="1" dirty="0">
                  <a:latin typeface="Simplified Arabic" pitchFamily="18" charset="-78"/>
                  <a:cs typeface="Simplified Arabic" pitchFamily="18" charset="-78"/>
                </a:endParaRPr>
              </a:p>
              <a:p>
                <a:pPr algn="ctr" rtl="1"/>
                <a:endParaRPr lang="ar-IQ" sz="2000" b="1" dirty="0" smtClean="0">
                  <a:latin typeface="Simplified Arabic" pitchFamily="18" charset="-78"/>
                  <a:cs typeface="Simplified Arabic" pitchFamily="18" charset="-78"/>
                </a:endParaRPr>
              </a:p>
              <a:p>
                <a:pPr algn="ctr" rtl="1"/>
                <a:endParaRPr lang="ar-IQ" sz="2000" b="1" dirty="0">
                  <a:latin typeface="Simplified Arabic" pitchFamily="18" charset="-78"/>
                  <a:cs typeface="Simplified Arabic" pitchFamily="18" charset="-78"/>
                </a:endParaRPr>
              </a:p>
              <a:p>
                <a:pPr algn="ctr" rtl="1"/>
                <a:endParaRPr lang="ar-IQ" sz="2000" b="1" dirty="0" smtClean="0">
                  <a:latin typeface="Simplified Arabic" pitchFamily="18" charset="-78"/>
                  <a:cs typeface="Simplified Arabic" pitchFamily="18" charset="-78"/>
                </a:endParaRPr>
              </a:p>
              <a:p>
                <a:pPr algn="ctr" rtl="1"/>
                <a:endParaRPr lang="ar-IQ" sz="2000" b="1" dirty="0">
                  <a:latin typeface="Simplified Arabic" pitchFamily="18" charset="-78"/>
                  <a:cs typeface="Simplified Arabic" pitchFamily="18" charset="-78"/>
                </a:endParaRPr>
              </a:p>
              <a:p>
                <a:pPr algn="ctr" rtl="1"/>
                <a:endParaRPr lang="ar-IQ" sz="2000" b="1" dirty="0" smtClean="0">
                  <a:latin typeface="Simplified Arabic" pitchFamily="18" charset="-78"/>
                  <a:cs typeface="Simplified Arabic" pitchFamily="18" charset="-78"/>
                </a:endParaRPr>
              </a:p>
              <a:p>
                <a:pPr algn="ctr" rtl="1"/>
                <a:endParaRPr lang="ar-IQ" sz="2000" b="1" dirty="0">
                  <a:latin typeface="Simplified Arabic" pitchFamily="18" charset="-78"/>
                  <a:cs typeface="Simplified Arabic" pitchFamily="18" charset="-78"/>
                </a:endParaRPr>
              </a:p>
              <a:p>
                <a:pPr algn="ctr" rtl="1"/>
                <a:endParaRPr lang="ar-IQ" sz="2000" b="1" dirty="0" smtClean="0">
                  <a:latin typeface="Simplified Arabic" pitchFamily="18" charset="-78"/>
                  <a:cs typeface="Simplified Arabic" pitchFamily="18" charset="-78"/>
                </a:endParaRPr>
              </a:p>
              <a:p>
                <a:pPr algn="ctr" rtl="1"/>
                <a:endParaRPr lang="ar-IQ" sz="2000" b="1" dirty="0">
                  <a:latin typeface="Simplified Arabic" pitchFamily="18" charset="-78"/>
                  <a:cs typeface="Simplified Arabic" pitchFamily="18" charset="-78"/>
                </a:endParaRPr>
              </a:p>
              <a:p>
                <a:pPr algn="just" rtl="1"/>
                <a:endParaRPr lang="en-US" sz="2000" dirty="0">
                  <a:latin typeface="Simplified Arabic" pitchFamily="18" charset="-78"/>
                  <a:cs typeface="Simplified Arabic" pitchFamily="18" charset="-78"/>
                </a:endParaRPr>
              </a:p>
              <a:p>
                <a:endParaRPr lang="ar-IQ" sz="2000" i="1" dirty="0" smtClean="0"/>
              </a:p>
              <a:p>
                <a:endParaRPr lang="ar-IQ" sz="2000" i="1" dirty="0"/>
              </a:p>
              <a:p>
                <a:pPr algn="ctr" rtl="1"/>
                <a14:m>
                  <m:oMathPara xmlns:m="http://schemas.openxmlformats.org/officeDocument/2006/math">
                    <m:oMathParaPr>
                      <m:jc m:val="centerGroup"/>
                    </m:oMathParaPr>
                    <m:oMath xmlns:m="http://schemas.openxmlformats.org/officeDocument/2006/math">
                      <m:acc>
                        <m:accPr>
                          <m:chr m:val="̅"/>
                          <m:ctrlPr>
                            <a:rPr lang="en-US" sz="2000" i="1"/>
                          </m:ctrlPr>
                        </m:accPr>
                        <m:e>
                          <m:r>
                            <m:rPr>
                              <m:sty m:val="p"/>
                            </m:rPr>
                            <a:rPr lang="en-US" sz="2000"/>
                            <m:t>x</m:t>
                          </m:r>
                        </m:e>
                      </m:acc>
                      <m:r>
                        <a:rPr lang="en-US" sz="2000"/>
                        <m:t>=</m:t>
                      </m:r>
                      <m:f>
                        <m:fPr>
                          <m:ctrlPr>
                            <a:rPr lang="en-US" sz="2000" i="1"/>
                          </m:ctrlPr>
                        </m:fPr>
                        <m:num>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fixi</m:t>
                              </m:r>
                            </m:e>
                          </m:nary>
                        </m:num>
                        <m:den>
                          <m:nary>
                            <m:naryPr>
                              <m:chr m:val="∑"/>
                              <m:limLoc m:val="undOvr"/>
                              <m:ctrlPr>
                                <a:rPr lang="en-US" sz="2000" i="1"/>
                              </m:ctrlPr>
                            </m:naryPr>
                            <m:sub>
                              <m:r>
                                <m:rPr>
                                  <m:sty m:val="p"/>
                                </m:rPr>
                                <a:rPr lang="en-US" sz="2000"/>
                                <m:t>i</m:t>
                              </m:r>
                              <m:r>
                                <a:rPr lang="en-US" sz="2000"/>
                                <m:t>=</m:t>
                              </m:r>
                              <m:r>
                                <a:rPr lang="en-US" sz="2000"/>
                                <m:t>1</m:t>
                              </m:r>
                            </m:sub>
                            <m:sup>
                              <m:r>
                                <m:rPr>
                                  <m:sty m:val="p"/>
                                </m:rPr>
                                <a:rPr lang="en-US" sz="2000"/>
                                <m:t>n</m:t>
                              </m:r>
                            </m:sup>
                            <m:e>
                              <m:r>
                                <m:rPr>
                                  <m:sty m:val="p"/>
                                </m:rPr>
                                <a:rPr lang="en-US" sz="2000"/>
                                <m:t>fi</m:t>
                              </m:r>
                            </m:e>
                          </m:nary>
                        </m:den>
                      </m:f>
                      <m:r>
                        <a:rPr lang="en-US" sz="2000"/>
                        <m:t>= </m:t>
                      </m:r>
                      <m:f>
                        <m:fPr>
                          <m:ctrlPr>
                            <a:rPr lang="en-US" sz="2000" i="1"/>
                          </m:ctrlPr>
                        </m:fPr>
                        <m:num>
                          <m:r>
                            <a:rPr lang="en-US" sz="2000"/>
                            <m:t>13090</m:t>
                          </m:r>
                        </m:num>
                        <m:den>
                          <m:r>
                            <a:rPr lang="en-US" sz="2000"/>
                            <m:t>220</m:t>
                          </m:r>
                        </m:den>
                      </m:f>
                      <m:r>
                        <a:rPr lang="en-US" sz="2000" i="1"/>
                        <m:t>=</m:t>
                      </m:r>
                      <m:r>
                        <a:rPr lang="en-US" sz="2000"/>
                        <m:t>5</m:t>
                      </m:r>
                      <m:r>
                        <a:rPr lang="en-US" sz="2000" i="1"/>
                        <m:t>9</m:t>
                      </m:r>
                      <m:r>
                        <a:rPr lang="en-US" sz="2000" i="1"/>
                        <m:t>.</m:t>
                      </m:r>
                      <m:r>
                        <a:rPr lang="en-US" sz="2000" i="1"/>
                        <m:t>5</m:t>
                      </m:r>
                    </m:oMath>
                  </m:oMathPara>
                </a14:m>
                <a:endParaRPr lang="en-US" sz="2000" dirty="0"/>
              </a:p>
              <a:p>
                <a:pPr algn="ctr" rtl="1"/>
                <a:r>
                  <a:rPr lang="en-US" sz="2000" dirty="0"/>
                  <a:t>MD (</a:t>
                </a:r>
                <a14:m>
                  <m:oMath xmlns:m="http://schemas.openxmlformats.org/officeDocument/2006/math">
                    <m:acc>
                      <m:accPr>
                        <m:chr m:val="̅"/>
                        <m:ctrlPr>
                          <a:rPr lang="en-US" sz="2000" i="1"/>
                        </m:ctrlPr>
                      </m:accPr>
                      <m:e>
                        <m:r>
                          <m:rPr>
                            <m:sty m:val="p"/>
                          </m:rPr>
                          <a:rPr lang="en-US" sz="2000"/>
                          <m:t>x</m:t>
                        </m:r>
                      </m:e>
                    </m:acc>
                  </m:oMath>
                </a14:m>
                <a:r>
                  <a:rPr lang="en-US" sz="2000" dirty="0"/>
                  <a:t>) = </a:t>
                </a:r>
                <a14:m>
                  <m:oMath xmlns:m="http://schemas.openxmlformats.org/officeDocument/2006/math">
                    <m:f>
                      <m:fPr>
                        <m:ctrlPr>
                          <a:rPr lang="en-US" sz="2000" i="1"/>
                        </m:ctrlPr>
                      </m:fPr>
                      <m:num>
                        <m:r>
                          <a:rPr lang="en-US" sz="2000"/>
                          <m:t>3175</m:t>
                        </m:r>
                      </m:num>
                      <m:den>
                        <m:r>
                          <a:rPr lang="en-US" sz="2000"/>
                          <m:t>220</m:t>
                        </m:r>
                      </m:den>
                    </m:f>
                    <m:r>
                      <a:rPr lang="en-US" sz="2000" i="1"/>
                      <m:t>=</m:t>
                    </m:r>
                    <m:r>
                      <a:rPr lang="en-US" sz="2000" i="1"/>
                      <m:t>14</m:t>
                    </m:r>
                    <m:r>
                      <a:rPr lang="en-US" sz="2000" i="1"/>
                      <m:t>.</m:t>
                    </m:r>
                    <m:r>
                      <a:rPr lang="en-US" sz="2000" i="1"/>
                      <m:t>432</m:t>
                    </m:r>
                  </m:oMath>
                </a14:m>
                <a:endParaRPr lang="en-US" sz="2000" dirty="0"/>
              </a:p>
              <a:p>
                <a:pPr algn="just"/>
                <a:endParaRPr lang="en-US" sz="2000" dirty="0">
                  <a:latin typeface="Simplified Arabic" pitchFamily="18" charset="-78"/>
                  <a:cs typeface="Simplified Arabic" pitchFamily="18" charset="-78"/>
                </a:endParaRPr>
              </a:p>
            </p:txBody>
          </p:sp>
        </mc:Choice>
        <mc:Fallback>
          <p:sp>
            <p:nvSpPr>
              <p:cNvPr id="4" name="مستطيل 3"/>
              <p:cNvSpPr>
                <a:spLocks noRot="1" noChangeAspect="1" noMove="1" noResize="1" noEditPoints="1" noAdjustHandles="1" noChangeArrowheads="1" noChangeShapeType="1" noTextEdit="1"/>
              </p:cNvSpPr>
              <p:nvPr/>
            </p:nvSpPr>
            <p:spPr>
              <a:xfrm>
                <a:off x="0" y="0"/>
                <a:ext cx="9144000" cy="6858000"/>
              </a:xfrm>
              <a:prstGeom prst="rect">
                <a:avLst/>
              </a:prstGeom>
              <a:blipFill rotWithShape="1">
                <a:blip r:embed="rId2"/>
                <a:stretch>
                  <a:fillRect t="-1151" r="-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جدول 4"/>
              <p:cNvGraphicFramePr>
                <a:graphicFrameLocks noGrp="1"/>
              </p:cNvGraphicFramePr>
              <p:nvPr>
                <p:extLst>
                  <p:ext uri="{D42A27DB-BD31-4B8C-83A1-F6EECF244321}">
                    <p14:modId xmlns:p14="http://schemas.microsoft.com/office/powerpoint/2010/main" val="4016892033"/>
                  </p:ext>
                </p:extLst>
              </p:nvPr>
            </p:nvGraphicFramePr>
            <p:xfrm>
              <a:off x="457200" y="1196752"/>
              <a:ext cx="8229600" cy="4207510"/>
            </p:xfrm>
            <a:graphic>
              <a:graphicData uri="http://schemas.openxmlformats.org/drawingml/2006/table">
                <a:tbl>
                  <a:tblPr firstRow="1" firstCol="1" bandRow="1">
                    <a:tableStyleId>{5940675A-B579-460E-94D1-54222C63F5DA}</a:tableStyleId>
                  </a:tblPr>
                  <a:tblGrid>
                    <a:gridCol w="1422075"/>
                    <a:gridCol w="1130747"/>
                    <a:gridCol w="1115934"/>
                    <a:gridCol w="1352946"/>
                    <a:gridCol w="1543873"/>
                    <a:gridCol w="1664025"/>
                  </a:tblGrid>
                  <a:tr h="351790">
                    <a:tc>
                      <a:txBody>
                        <a:bodyPr/>
                        <a:lstStyle/>
                        <a:p>
                          <a:pPr algn="ctr" rtl="0">
                            <a:lnSpc>
                              <a:spcPct val="115000"/>
                            </a:lnSpc>
                            <a:spcAft>
                              <a:spcPts val="0"/>
                            </a:spcAft>
                          </a:pPr>
                          <a:r>
                            <a:rPr lang="en-US" sz="2000" dirty="0">
                              <a:effectLst/>
                              <a:latin typeface="Simplified Arabic" pitchFamily="18" charset="-78"/>
                              <a:cs typeface="Simplified Arabic" pitchFamily="18" charset="-78"/>
                            </a:rPr>
                            <a:t>classes</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Fi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oMath>
                            </m:oMathPara>
                          </a14:m>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fi </a:t>
                          </a:r>
                          <a14:m>
                            <m:oMath xmlns:m="http://schemas.openxmlformats.org/officeDocument/2006/math">
                              <m:d>
                                <m:dPr>
                                  <m:begChr m:val="|"/>
                                  <m:endChr m:val="|"/>
                                  <m:ctrlPr>
                                    <a:rPr lang="en-US" sz="2000">
                                      <a:effectLst/>
                                    </a:rPr>
                                  </m:ctrlPr>
                                </m:dPr>
                                <m:e>
                                  <m:r>
                                    <a:rPr lang="en-US" sz="2000">
                                      <a:effectLst/>
                                    </a:rPr>
                                    <m:t>𝐱𝐢</m:t>
                                  </m:r>
                                  <m:r>
                                    <a:rPr lang="en-US" sz="2000">
                                      <a:effectLst/>
                                    </a:rPr>
                                    <m:t>−</m:t>
                                  </m:r>
                                  <m:acc>
                                    <m:accPr>
                                      <m:chr m:val="̅"/>
                                      <m:ctrlPr>
                                        <a:rPr lang="en-US" sz="2000">
                                          <a:effectLst/>
                                        </a:rPr>
                                      </m:ctrlPr>
                                    </m:accPr>
                                    <m:e>
                                      <m:r>
                                        <a:rPr lang="en-US" sz="2000">
                                          <a:effectLst/>
                                        </a:rPr>
                                        <m:t>𝐱</m:t>
                                      </m:r>
                                    </m:e>
                                  </m:acc>
                                </m:e>
                              </m:d>
                            </m:oMath>
                          </a14:m>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109</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-54.4</a:t>
                          </a:r>
                          <a:endParaRPr lang="en-US" sz="1400" dirty="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60</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178</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-44.5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20-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200</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276</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-34.5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30-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16</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560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392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-24.5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40-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1125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362.5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-14.5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50-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60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3300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60-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65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2730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231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70-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2625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542.5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15.5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80-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85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1530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459</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a:effectLst/>
                              <a:latin typeface="Simplified Arabic" pitchFamily="18" charset="-78"/>
                              <a:cs typeface="Simplified Arabic" pitchFamily="18" charset="-78"/>
                            </a:rPr>
                            <a:t>90-100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95</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950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355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35.5</a:t>
                          </a:r>
                          <a:endParaRPr lang="en-US" sz="1400">
                            <a:effectLst/>
                            <a:latin typeface="Simplified Arabic" pitchFamily="18" charset="-78"/>
                            <a:ea typeface="Calibri"/>
                            <a:cs typeface="Simplified Arabic" pitchFamily="18" charset="-78"/>
                          </a:endParaRPr>
                        </a:p>
                      </a:txBody>
                      <a:tcPr marL="68580" marR="68580" marT="0" marB="0"/>
                    </a:tc>
                  </a:tr>
                  <a:tr h="0">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13090</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3175</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mc:Choice>
        <mc:Fallback>
          <p:graphicFrame>
            <p:nvGraphicFramePr>
              <p:cNvPr id="5" name="جدول 4"/>
              <p:cNvGraphicFramePr>
                <a:graphicFrameLocks noGrp="1"/>
              </p:cNvGraphicFramePr>
              <p:nvPr>
                <p:extLst>
                  <p:ext uri="{D42A27DB-BD31-4B8C-83A1-F6EECF244321}">
                    <p14:modId xmlns:p14="http://schemas.microsoft.com/office/powerpoint/2010/main" val="4016892033"/>
                  </p:ext>
                </p:extLst>
              </p:nvPr>
            </p:nvGraphicFramePr>
            <p:xfrm>
              <a:off x="457200" y="1196752"/>
              <a:ext cx="8229600" cy="4207510"/>
            </p:xfrm>
            <a:graphic>
              <a:graphicData uri="http://schemas.openxmlformats.org/drawingml/2006/table">
                <a:tbl>
                  <a:tblPr firstRow="1" firstCol="1" bandRow="1">
                    <a:tableStyleId>{5940675A-B579-460E-94D1-54222C63F5DA}</a:tableStyleId>
                  </a:tblPr>
                  <a:tblGrid>
                    <a:gridCol w="1422075"/>
                    <a:gridCol w="1130747"/>
                    <a:gridCol w="1115934"/>
                    <a:gridCol w="1352946"/>
                    <a:gridCol w="1543873"/>
                    <a:gridCol w="1664025"/>
                  </a:tblGrid>
                  <a:tr h="351790">
                    <a:tc>
                      <a:txBody>
                        <a:bodyPr/>
                        <a:lstStyle/>
                        <a:p>
                          <a:pPr algn="ctr" rtl="0">
                            <a:lnSpc>
                              <a:spcPct val="115000"/>
                            </a:lnSpc>
                            <a:spcAft>
                              <a:spcPts val="0"/>
                            </a:spcAft>
                          </a:pPr>
                          <a:r>
                            <a:rPr lang="en-US" sz="2000" dirty="0">
                              <a:effectLst/>
                              <a:latin typeface="Simplified Arabic" pitchFamily="18" charset="-78"/>
                              <a:cs typeface="Simplified Arabic" pitchFamily="18" charset="-78"/>
                            </a:rPr>
                            <a:t>classes</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Fi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fi xi</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endParaRPr lang="en-US"/>
                        </a:p>
                      </a:txBody>
                      <a:tcPr marL="68580" marR="68580" marT="0" marB="0" anchor="ctr">
                        <a:blipFill rotWithShape="1">
                          <a:blip r:embed="rId3"/>
                          <a:stretch>
                            <a:fillRect l="-325692" t="-8621" r="-107905" b="-1134483"/>
                          </a:stretch>
                        </a:blipFill>
                      </a:tcPr>
                    </a:tc>
                    <a:tc>
                      <a:txBody>
                        <a:bodyPr/>
                        <a:lstStyle/>
                        <a:p>
                          <a:endParaRPr lang="en-US"/>
                        </a:p>
                      </a:txBody>
                      <a:tcPr marL="68580" marR="68580" marT="0" marB="0" anchor="ctr">
                        <a:blipFill rotWithShape="1">
                          <a:blip r:embed="rId3"/>
                          <a:stretch>
                            <a:fillRect l="-394505" t="-8621" b="-1134483"/>
                          </a:stretch>
                        </a:blipFill>
                      </a:tcPr>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109</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-54.4</a:t>
                          </a:r>
                          <a:endParaRPr lang="en-US" sz="1400" dirty="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60</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178</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-44.5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20-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200</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276</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-34.5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30-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16</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560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392</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-24.5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40-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25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1125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362.5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-14.5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50-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60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55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3300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60-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42</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65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2730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231</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70-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35</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75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2625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542.5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15.5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80-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18</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85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1530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459</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25.5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a:effectLst/>
                              <a:latin typeface="Simplified Arabic" pitchFamily="18" charset="-78"/>
                              <a:cs typeface="Simplified Arabic" pitchFamily="18" charset="-78"/>
                            </a:rPr>
                            <a:t>90-100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a:effectLst/>
                              <a:latin typeface="Simplified Arabic" pitchFamily="18" charset="-78"/>
                              <a:cs typeface="Simplified Arabic" pitchFamily="18" charset="-78"/>
                            </a:rPr>
                            <a:t>10</a:t>
                          </a:r>
                          <a:endParaRPr lang="en-US" sz="1400">
                            <a:effectLst/>
                            <a:latin typeface="Simplified Arabic" pitchFamily="18" charset="-78"/>
                            <a:ea typeface="Calibri"/>
                            <a:cs typeface="Simplified Arabic" pitchFamily="18" charset="-78"/>
                          </a:endParaRPr>
                        </a:p>
                      </a:txBody>
                      <a:tcPr marL="68580" marR="68580" marT="0" marB="0" anchor="ct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95</a:t>
                          </a:r>
                          <a:endParaRPr lang="en-US" sz="1400" dirty="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950</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355</a:t>
                          </a:r>
                          <a:endParaRPr lang="en-US" sz="1400">
                            <a:effectLst/>
                            <a:latin typeface="Simplified Arabic" pitchFamily="18" charset="-78"/>
                            <a:ea typeface="Calibri"/>
                            <a:cs typeface="Simplified Arabic" pitchFamily="18" charset="-78"/>
                          </a:endParaRPr>
                        </a:p>
                      </a:txBody>
                      <a:tcPr marL="68580" marR="68580" marT="0" marB="0"/>
                    </a:tc>
                    <a:tc>
                      <a:txBody>
                        <a:bodyPr/>
                        <a:lstStyle/>
                        <a:p>
                          <a:pPr algn="ctr" rtl="0">
                            <a:lnSpc>
                              <a:spcPct val="115000"/>
                            </a:lnSpc>
                            <a:spcAft>
                              <a:spcPts val="0"/>
                            </a:spcAft>
                          </a:pPr>
                          <a:r>
                            <a:rPr lang="en-US" sz="2000">
                              <a:effectLst/>
                              <a:latin typeface="Simplified Arabic" pitchFamily="18" charset="-78"/>
                              <a:cs typeface="Simplified Arabic" pitchFamily="18" charset="-78"/>
                            </a:rPr>
                            <a:t>35.5</a:t>
                          </a:r>
                          <a:endParaRPr lang="en-US" sz="1400">
                            <a:effectLst/>
                            <a:latin typeface="Simplified Arabic" pitchFamily="18" charset="-78"/>
                            <a:ea typeface="Calibri"/>
                            <a:cs typeface="Simplified Arabic" pitchFamily="18" charset="-78"/>
                          </a:endParaRPr>
                        </a:p>
                      </a:txBody>
                      <a:tcPr marL="68580" marR="68580" marT="0" marB="0"/>
                    </a:tc>
                  </a:tr>
                  <a:tr h="350520">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nchor="ctr">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13090</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3175</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c>
                      <a:txBody>
                        <a:bodyPr/>
                        <a:lstStyle/>
                        <a:p>
                          <a:pPr algn="ctr" rtl="0">
                            <a:lnSpc>
                              <a:spcPct val="115000"/>
                            </a:lnSpc>
                            <a:spcAft>
                              <a:spcPts val="0"/>
                            </a:spcAft>
                          </a:pPr>
                          <a:r>
                            <a:rPr lang="en-US" sz="2000" dirty="0">
                              <a:effectLst/>
                              <a:latin typeface="Simplified Arabic" pitchFamily="18" charset="-78"/>
                              <a:cs typeface="Simplified Arabic" pitchFamily="18" charset="-78"/>
                            </a:rPr>
                            <a:t>-</a:t>
                          </a:r>
                          <a:endParaRPr lang="en-US" sz="1400" dirty="0">
                            <a:effectLst/>
                            <a:latin typeface="Simplified Arabic" pitchFamily="18" charset="-78"/>
                            <a:ea typeface="Calibri"/>
                            <a:cs typeface="Simplified Arabic" pitchFamily="18" charset="-78"/>
                          </a:endParaRPr>
                        </a:p>
                      </a:txBody>
                      <a:tcPr marL="68580" marR="68580" marT="0" marB="0">
                        <a:solidFill>
                          <a:schemeClr val="accent6">
                            <a:lumMod val="60000"/>
                            <a:lumOff val="40000"/>
                          </a:schemeClr>
                        </a:solidFill>
                      </a:tcPr>
                    </a:tc>
                  </a:tr>
                </a:tbl>
              </a:graphicData>
            </a:graphic>
          </p:graphicFrame>
        </mc:Fallback>
      </mc:AlternateContent>
    </p:spTree>
    <p:extLst>
      <p:ext uri="{BB962C8B-B14F-4D97-AF65-F5344CB8AC3E}">
        <p14:creationId xmlns:p14="http://schemas.microsoft.com/office/powerpoint/2010/main" val="236253317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4076</Words>
  <Application>Microsoft Office PowerPoint</Application>
  <PresentationFormat>عرض على الشاشة (3:4)‏</PresentationFormat>
  <Paragraphs>880</Paragraphs>
  <Slides>27</Slides>
  <Notes>1</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DR.Ahmed Saker 2O11</cp:lastModifiedBy>
  <cp:revision>18</cp:revision>
  <dcterms:created xsi:type="dcterms:W3CDTF">2019-04-29T20:28:08Z</dcterms:created>
  <dcterms:modified xsi:type="dcterms:W3CDTF">2019-04-29T23:35:02Z</dcterms:modified>
</cp:coreProperties>
</file>