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sldIdLst>
    <p:sldId id="268" r:id="rId2"/>
    <p:sldId id="262" r:id="rId3"/>
    <p:sldId id="269" r:id="rId4"/>
    <p:sldId id="263" r:id="rId5"/>
    <p:sldId id="270" r:id="rId6"/>
    <p:sldId id="271" r:id="rId7"/>
    <p:sldId id="272" r:id="rId8"/>
    <p:sldId id="273" r:id="rId9"/>
    <p:sldId id="264" r:id="rId10"/>
    <p:sldId id="265" r:id="rId11"/>
    <p:sldId id="266" r:id="rId12"/>
    <p:sldId id="274" r:id="rId13"/>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p:scale>
          <a:sx n="74" d="100"/>
          <a:sy n="74" d="100"/>
        </p:scale>
        <p:origin x="-558" y="21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E9BAB0D-424A-4F0C-9D1E-908D6E7E9C26}" type="slidenum">
              <a:rPr lang="ar-IQ" smtClean="0"/>
              <a:pPr/>
              <a:t>‹#›</a:t>
            </a:fld>
            <a:endParaRPr lang="ar-IQ"/>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19321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Date Placeholder 2"/>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E9BAB0D-424A-4F0C-9D1E-908D6E7E9C26}" type="slidenum">
              <a:rPr lang="ar-IQ" smtClean="0"/>
              <a:pPr/>
              <a:t>‹#›</a:t>
            </a:fld>
            <a:endParaRPr lang="ar-IQ"/>
          </a:p>
        </p:txBody>
      </p:sp>
    </p:spTree>
    <p:extLst>
      <p:ext uri="{BB962C8B-B14F-4D97-AF65-F5344CB8AC3E}">
        <p14:creationId xmlns:p14="http://schemas.microsoft.com/office/powerpoint/2010/main" val="2344733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E9BAB0D-424A-4F0C-9D1E-908D6E7E9C26}" type="slidenum">
              <a:rPr lang="ar-IQ" smtClean="0"/>
              <a:pPr/>
              <a:t>‹#›</a:t>
            </a:fld>
            <a:endParaRPr lang="ar-IQ"/>
          </a:p>
        </p:txBody>
      </p:sp>
    </p:spTree>
    <p:extLst>
      <p:ext uri="{BB962C8B-B14F-4D97-AF65-F5344CB8AC3E}">
        <p14:creationId xmlns:p14="http://schemas.microsoft.com/office/powerpoint/2010/main" val="2338579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E9BAB0D-424A-4F0C-9D1E-908D6E7E9C26}" type="slidenum">
              <a:rPr lang="ar-IQ" smtClean="0"/>
              <a:pPr/>
              <a:t>‹#›</a:t>
            </a:fld>
            <a:endParaRPr lang="ar-IQ"/>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6969847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E9BAB0D-424A-4F0C-9D1E-908D6E7E9C26}" type="slidenum">
              <a:rPr lang="ar-IQ" smtClean="0"/>
              <a:pPr/>
              <a:t>‹#›</a:t>
            </a:fld>
            <a:endParaRPr lang="ar-IQ"/>
          </a:p>
        </p:txBody>
      </p:sp>
    </p:spTree>
    <p:extLst>
      <p:ext uri="{BB962C8B-B14F-4D97-AF65-F5344CB8AC3E}">
        <p14:creationId xmlns:p14="http://schemas.microsoft.com/office/powerpoint/2010/main" val="2807885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E9BAB0D-424A-4F0C-9D1E-908D6E7E9C26}" type="slidenum">
              <a:rPr lang="ar-IQ" smtClean="0"/>
              <a:pPr/>
              <a:t>‹#›</a:t>
            </a:fld>
            <a:endParaRPr lang="ar-IQ"/>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020391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E9BAB0D-424A-4F0C-9D1E-908D6E7E9C26}" type="slidenum">
              <a:rPr lang="ar-IQ" smtClean="0"/>
              <a:pPr/>
              <a:t>‹#›</a:t>
            </a:fld>
            <a:endParaRPr lang="ar-IQ"/>
          </a:p>
        </p:txBody>
      </p:sp>
    </p:spTree>
    <p:extLst>
      <p:ext uri="{BB962C8B-B14F-4D97-AF65-F5344CB8AC3E}">
        <p14:creationId xmlns:p14="http://schemas.microsoft.com/office/powerpoint/2010/main" val="18681360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E9BAB0D-424A-4F0C-9D1E-908D6E7E9C26}" type="slidenum">
              <a:rPr lang="ar-IQ" smtClean="0"/>
              <a:pPr/>
              <a:t>‹#›</a:t>
            </a:fld>
            <a:endParaRPr lang="ar-IQ"/>
          </a:p>
        </p:txBody>
      </p:sp>
    </p:spTree>
    <p:extLst>
      <p:ext uri="{BB962C8B-B14F-4D97-AF65-F5344CB8AC3E}">
        <p14:creationId xmlns:p14="http://schemas.microsoft.com/office/powerpoint/2010/main" val="40283266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E9BAB0D-424A-4F0C-9D1E-908D6E7E9C26}" type="slidenum">
              <a:rPr lang="ar-IQ" smtClean="0"/>
              <a:pPr/>
              <a:t>‹#›</a:t>
            </a:fld>
            <a:endParaRPr lang="ar-IQ"/>
          </a:p>
        </p:txBody>
      </p:sp>
    </p:spTree>
    <p:extLst>
      <p:ext uri="{BB962C8B-B14F-4D97-AF65-F5344CB8AC3E}">
        <p14:creationId xmlns:p14="http://schemas.microsoft.com/office/powerpoint/2010/main" val="2229103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E9BAB0D-424A-4F0C-9D1E-908D6E7E9C26}" type="slidenum">
              <a:rPr lang="ar-IQ" smtClean="0"/>
              <a:pPr/>
              <a:t>‹#›</a:t>
            </a:fld>
            <a:endParaRPr lang="ar-IQ"/>
          </a:p>
        </p:txBody>
      </p:sp>
    </p:spTree>
    <p:extLst>
      <p:ext uri="{BB962C8B-B14F-4D97-AF65-F5344CB8AC3E}">
        <p14:creationId xmlns:p14="http://schemas.microsoft.com/office/powerpoint/2010/main" val="2435464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E9BAB0D-424A-4F0C-9D1E-908D6E7E9C26}" type="slidenum">
              <a:rPr lang="ar-IQ" smtClean="0"/>
              <a:pPr/>
              <a:t>‹#›</a:t>
            </a:fld>
            <a:endParaRPr lang="ar-IQ"/>
          </a:p>
        </p:txBody>
      </p:sp>
    </p:spTree>
    <p:extLst>
      <p:ext uri="{BB962C8B-B14F-4D97-AF65-F5344CB8AC3E}">
        <p14:creationId xmlns:p14="http://schemas.microsoft.com/office/powerpoint/2010/main" val="1308248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E9BAB0D-424A-4F0C-9D1E-908D6E7E9C26}" type="slidenum">
              <a:rPr lang="ar-IQ" smtClean="0"/>
              <a:pPr/>
              <a:t>‹#›</a:t>
            </a:fld>
            <a:endParaRPr lang="ar-IQ"/>
          </a:p>
        </p:txBody>
      </p:sp>
    </p:spTree>
    <p:extLst>
      <p:ext uri="{BB962C8B-B14F-4D97-AF65-F5344CB8AC3E}">
        <p14:creationId xmlns:p14="http://schemas.microsoft.com/office/powerpoint/2010/main" val="3593028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E9BAB0D-424A-4F0C-9D1E-908D6E7E9C26}" type="slidenum">
              <a:rPr lang="ar-IQ" smtClean="0"/>
              <a:pPr/>
              <a:t>‹#›</a:t>
            </a:fld>
            <a:endParaRPr lang="ar-IQ"/>
          </a:p>
        </p:txBody>
      </p:sp>
    </p:spTree>
    <p:extLst>
      <p:ext uri="{BB962C8B-B14F-4D97-AF65-F5344CB8AC3E}">
        <p14:creationId xmlns:p14="http://schemas.microsoft.com/office/powerpoint/2010/main" val="3965020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E9BAB0D-424A-4F0C-9D1E-908D6E7E9C26}" type="slidenum">
              <a:rPr lang="ar-IQ" smtClean="0"/>
              <a:pPr/>
              <a:t>‹#›</a:t>
            </a:fld>
            <a:endParaRPr lang="ar-IQ"/>
          </a:p>
        </p:txBody>
      </p:sp>
    </p:spTree>
    <p:extLst>
      <p:ext uri="{BB962C8B-B14F-4D97-AF65-F5344CB8AC3E}">
        <p14:creationId xmlns:p14="http://schemas.microsoft.com/office/powerpoint/2010/main" val="3186785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E9BAB0D-424A-4F0C-9D1E-908D6E7E9C26}" type="slidenum">
              <a:rPr lang="ar-IQ" smtClean="0"/>
              <a:pPr/>
              <a:t>‹#›</a:t>
            </a:fld>
            <a:endParaRPr lang="ar-IQ"/>
          </a:p>
        </p:txBody>
      </p:sp>
    </p:spTree>
    <p:extLst>
      <p:ext uri="{BB962C8B-B14F-4D97-AF65-F5344CB8AC3E}">
        <p14:creationId xmlns:p14="http://schemas.microsoft.com/office/powerpoint/2010/main" val="3641625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E9BAB0D-424A-4F0C-9D1E-908D6E7E9C26}" type="slidenum">
              <a:rPr lang="ar-IQ" smtClean="0"/>
              <a:pPr/>
              <a:t>‹#›</a:t>
            </a:fld>
            <a:endParaRPr lang="ar-IQ"/>
          </a:p>
        </p:txBody>
      </p:sp>
    </p:spTree>
    <p:extLst>
      <p:ext uri="{BB962C8B-B14F-4D97-AF65-F5344CB8AC3E}">
        <p14:creationId xmlns:p14="http://schemas.microsoft.com/office/powerpoint/2010/main" val="2251703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96652390-7B3F-48B2-8F88-56DA6625A8A0}" type="datetimeFigureOut">
              <a:rPr lang="ar-IQ" smtClean="0"/>
              <a:pPr/>
              <a:t>17/09/1440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E9BAB0D-424A-4F0C-9D1E-908D6E7E9C26}" type="slidenum">
              <a:rPr lang="ar-IQ" smtClean="0"/>
              <a:pPr/>
              <a:t>‹#›</a:t>
            </a:fld>
            <a:endParaRPr lang="ar-IQ"/>
          </a:p>
        </p:txBody>
      </p:sp>
    </p:spTree>
    <p:extLst>
      <p:ext uri="{BB962C8B-B14F-4D97-AF65-F5344CB8AC3E}">
        <p14:creationId xmlns:p14="http://schemas.microsoft.com/office/powerpoint/2010/main" val="4200368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96652390-7B3F-48B2-8F88-56DA6625A8A0}" type="datetimeFigureOut">
              <a:rPr lang="ar-IQ" smtClean="0"/>
              <a:pPr/>
              <a:t>17/09/1440</a:t>
            </a:fld>
            <a:endParaRPr lang="ar-IQ"/>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IQ"/>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9E9BAB0D-424A-4F0C-9D1E-908D6E7E9C26}" type="slidenum">
              <a:rPr lang="ar-IQ" smtClean="0"/>
              <a:pPr/>
              <a:t>‹#›</a:t>
            </a:fld>
            <a:endParaRPr lang="ar-IQ"/>
          </a:p>
        </p:txBody>
      </p:sp>
    </p:spTree>
    <p:extLst>
      <p:ext uri="{BB962C8B-B14F-4D97-AF65-F5344CB8AC3E}">
        <p14:creationId xmlns:p14="http://schemas.microsoft.com/office/powerpoint/2010/main" val="57064911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32724" y="1725765"/>
            <a:ext cx="8001000" cy="1571223"/>
          </a:xfrm>
        </p:spPr>
        <p:txBody>
          <a:bodyPr>
            <a:normAutofit/>
          </a:bodyPr>
          <a:lstStyle/>
          <a:p>
            <a:pPr algn="ctr"/>
            <a:r>
              <a:rPr lang="ar-SA" sz="7200" dirty="0" smtClean="0">
                <a:latin typeface="Times New Roman" panose="02020603050405020304" pitchFamily="18" charset="0"/>
                <a:cs typeface="Times New Roman" panose="02020603050405020304" pitchFamily="18" charset="0"/>
              </a:rPr>
              <a:t>عناصر الهندسة المستدامة</a:t>
            </a:r>
            <a:endParaRPr lang="ar-SA" sz="7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9115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84211" y="685800"/>
            <a:ext cx="10941732" cy="5032829"/>
          </a:xfrm>
        </p:spPr>
        <p:txBody>
          <a:bodyPr>
            <a:noAutofit/>
          </a:bodyPr>
          <a:lstStyle/>
          <a:p>
            <a:r>
              <a:rPr lang="ar-SA" sz="2800" dirty="0" smtClean="0">
                <a:solidFill>
                  <a:schemeClr val="bg1"/>
                </a:solidFill>
                <a:latin typeface="Times New Roman" panose="02020603050405020304" pitchFamily="18" charset="0"/>
                <a:cs typeface="Times New Roman" panose="02020603050405020304" pitchFamily="18" charset="0"/>
              </a:rPr>
              <a:t>استخدام مواد البناء المعاصرة التي تكون محلية ولها صفة الاستدامة حيث تكون هذه المواد مناسبة للظروف المناخية والتي تكون اقل تلوث للبيئة الداخلية.</a:t>
            </a:r>
          </a:p>
          <a:p>
            <a:r>
              <a:rPr lang="ar-SA" sz="2800" dirty="0" smtClean="0">
                <a:solidFill>
                  <a:schemeClr val="bg1"/>
                </a:solidFill>
                <a:latin typeface="Times New Roman" panose="02020603050405020304" pitchFamily="18" charset="0"/>
                <a:cs typeface="Times New Roman" panose="02020603050405020304" pitchFamily="18" charset="0"/>
              </a:rPr>
              <a:t>الاقتصاد بطاقة النقل فيما يخص تسليم المواد والخامات وانتقالها الى موقع العمل.</a:t>
            </a:r>
          </a:p>
          <a:p>
            <a:r>
              <a:rPr lang="ar-SA" sz="2800" dirty="0" smtClean="0">
                <a:solidFill>
                  <a:schemeClr val="bg1"/>
                </a:solidFill>
                <a:latin typeface="Times New Roman" panose="02020603050405020304" pitchFamily="18" charset="0"/>
                <a:cs typeface="Times New Roman" panose="02020603050405020304" pitchFamily="18" charset="0"/>
              </a:rPr>
              <a:t>تعظيم عمليات التصنيع في الموقع لغرض تقليل كلفة الانشاء ومن المعروف ان كلفة المباني المستدامة في مرحلة الانشاء كبيرة ولكنها اقتصادية في مرحلة التشغيل ولا تكون اكثر تعقيدا من المباني التقليدية.</a:t>
            </a:r>
          </a:p>
          <a:p>
            <a:r>
              <a:rPr lang="ar-SA" sz="2800" dirty="0" smtClean="0">
                <a:solidFill>
                  <a:schemeClr val="bg1"/>
                </a:solidFill>
                <a:latin typeface="Times New Roman" panose="02020603050405020304" pitchFamily="18" charset="0"/>
                <a:cs typeface="Times New Roman" panose="02020603050405020304" pitchFamily="18" charset="0"/>
              </a:rPr>
              <a:t>استخدام نظم تكنلوجيا الانشاء المتقدمة والتي تشمل الخلايا الشمسية والالواح الشمسية والزجاج الحراري وكل التقنيات الحديثة لترشيد استهلاك الطاقةوكذلك استخدام طاقة الرياح.</a:t>
            </a:r>
          </a:p>
          <a:p>
            <a:r>
              <a:rPr lang="ar-SA" sz="2800" dirty="0" smtClean="0">
                <a:solidFill>
                  <a:schemeClr val="bg1"/>
                </a:solidFill>
                <a:latin typeface="Times New Roman" panose="02020603050405020304" pitchFamily="18" charset="0"/>
                <a:cs typeface="Times New Roman" panose="02020603050405020304" pitchFamily="18" charset="0"/>
              </a:rPr>
              <a:t>اعادة استخدام مياه الصرف ومياه الامطار.</a:t>
            </a:r>
          </a:p>
          <a:p>
            <a:r>
              <a:rPr lang="ar-SA" sz="2800" dirty="0" smtClean="0">
                <a:solidFill>
                  <a:schemeClr val="bg1"/>
                </a:solidFill>
                <a:latin typeface="Times New Roman" panose="02020603050405020304" pitchFamily="18" charset="0"/>
                <a:cs typeface="Times New Roman" panose="02020603050405020304" pitchFamily="18" charset="0"/>
              </a:rPr>
              <a:t>يعتبر التصميم المتكامل الذي يكون فيه كل عنصر جزا من كل اكبر منه عنصرا هاما لانجاح التصميم المستدام.</a:t>
            </a:r>
          </a:p>
        </p:txBody>
      </p:sp>
    </p:spTree>
    <p:extLst>
      <p:ext uri="{BB962C8B-B14F-4D97-AF65-F5344CB8AC3E}">
        <p14:creationId xmlns:p14="http://schemas.microsoft.com/office/powerpoint/2010/main" val="25158747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51848" y="508000"/>
            <a:ext cx="10515600" cy="5994400"/>
          </a:xfrm>
        </p:spPr>
        <p:txBody>
          <a:bodyPr>
            <a:normAutofit/>
          </a:bodyPr>
          <a:lstStyle/>
          <a:p>
            <a:pPr algn="just"/>
            <a:r>
              <a:rPr lang="ar-SA" sz="3200" dirty="0" smtClean="0">
                <a:latin typeface="Times New Roman" panose="02020603050405020304" pitchFamily="18" charset="0"/>
                <a:cs typeface="Times New Roman" panose="02020603050405020304" pitchFamily="18" charset="0"/>
              </a:rPr>
              <a:t>ان مفاهيم الانشاءات المستدامة والبناء الاخضر والتصميم المستدام تعتمد طرقا واساليبا جديدة للتصميم والتشييد بحيث تسهم في تقليل الاثر البيئي وتقود الى خفض تكاليف التشغيل والصيانة كما ان تبني مفهوم الاستدامة في القطاع الانشائي سوف يساعد في تحقيق التنمية المستدامة بأبعادها البيئية والاقتصادية والاجتماعية المتداخلة والتي يظهر فيها استحالة ضمان استمرارية النمو الاقتصادي في ظل تهديد البيئة بالملوثات والمخلفات وتدمير انظمتها الحيوية واستنزاف مواردها الطبيعية.</a:t>
            </a:r>
            <a:br>
              <a:rPr lang="ar-SA" sz="3200" dirty="0" smtClean="0">
                <a:latin typeface="Times New Roman" panose="02020603050405020304" pitchFamily="18" charset="0"/>
                <a:cs typeface="Times New Roman" panose="02020603050405020304" pitchFamily="18" charset="0"/>
              </a:rPr>
            </a:br>
            <a:endParaRPr lang="ar-IQ"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73251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29677" y="1368379"/>
            <a:ext cx="8678730" cy="3628624"/>
          </a:xfrm>
        </p:spPr>
        <p:txBody>
          <a:bodyPr>
            <a:noAutofit/>
          </a:bodyPr>
          <a:lstStyle/>
          <a:p>
            <a:pPr algn="just"/>
            <a:r>
              <a:rPr lang="ar-SA" sz="4000" dirty="0">
                <a:solidFill>
                  <a:prstClr val="white"/>
                </a:solidFill>
                <a:latin typeface="Times New Roman" panose="02020603050405020304" pitchFamily="18" charset="0"/>
                <a:cs typeface="Times New Roman" panose="02020603050405020304" pitchFamily="18" charset="0"/>
              </a:rPr>
              <a:t>ومن المؤكد ان حركة الصناعة الانشائية المستدامة ستكتسب زخما في السنين القادمة حيث تعمل التنمية المستدامة في البحث والتنفيذ لخطط جذرية تمكن المجتمع من النجاح في تفاعله المتوازن مع البيئة وتضمن للبيئة الطبيعية والنظام الاقتصادي والحياة الاجتماعية نظام امن مستدام ورفاهية للشعوب.</a:t>
            </a:r>
            <a:endParaRPr lang="ar-SA"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361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136572" y="278189"/>
            <a:ext cx="7794172" cy="1507067"/>
          </a:xfrm>
        </p:spPr>
        <p:txBody>
          <a:bodyPr>
            <a:normAutofit/>
          </a:bodyPr>
          <a:lstStyle/>
          <a:p>
            <a:pPr algn="r"/>
            <a:r>
              <a:rPr lang="ar-IQ" dirty="0"/>
              <a:t>العناصر الأساسية للاستدامة</a:t>
            </a:r>
            <a:br>
              <a:rPr lang="ar-IQ" dirty="0"/>
            </a:br>
            <a:endParaRPr lang="ar-IQ" dirty="0"/>
          </a:p>
        </p:txBody>
      </p:sp>
      <p:sp>
        <p:nvSpPr>
          <p:cNvPr id="3" name="عنصر نائب للمحتوى 2"/>
          <p:cNvSpPr>
            <a:spLocks noGrp="1"/>
          </p:cNvSpPr>
          <p:nvPr>
            <p:ph idx="1"/>
          </p:nvPr>
        </p:nvSpPr>
        <p:spPr>
          <a:xfrm>
            <a:off x="653143" y="1498600"/>
            <a:ext cx="11132457" cy="4336576"/>
          </a:xfrm>
        </p:spPr>
        <p:txBody>
          <a:bodyPr>
            <a:noAutofit/>
          </a:bodyPr>
          <a:lstStyle/>
          <a:p>
            <a:pPr algn="just"/>
            <a:endParaRPr lang="ar-IQ" sz="3600" dirty="0">
              <a:solidFill>
                <a:schemeClr val="bg1"/>
              </a:solidFill>
              <a:latin typeface="Times New Roman" panose="02020603050405020304" pitchFamily="18" charset="0"/>
              <a:cs typeface="Times New Roman" panose="02020603050405020304" pitchFamily="18" charset="0"/>
            </a:endParaRPr>
          </a:p>
          <a:p>
            <a:pPr algn="just"/>
            <a:r>
              <a:rPr lang="ar-IQ" sz="3600" dirty="0">
                <a:solidFill>
                  <a:schemeClr val="bg1"/>
                </a:solidFill>
                <a:latin typeface="Times New Roman" panose="02020603050405020304" pitchFamily="18" charset="0"/>
                <a:cs typeface="Times New Roman" panose="02020603050405020304" pitchFamily="18" charset="0"/>
              </a:rPr>
              <a:t>تعرف بأنها تشمل ثلاثة أبعاد مع اعتبار الوزن النسبي لكل بعد ومراعاة مبدأ العدالة بين الأجيال:</a:t>
            </a:r>
          </a:p>
          <a:p>
            <a:pPr algn="just"/>
            <a:r>
              <a:rPr lang="ar-IQ" sz="3600" dirty="0">
                <a:solidFill>
                  <a:schemeClr val="bg1"/>
                </a:solidFill>
                <a:latin typeface="Times New Roman" panose="02020603050405020304" pitchFamily="18" charset="0"/>
                <a:cs typeface="Times New Roman" panose="02020603050405020304" pitchFamily="18" charset="0"/>
              </a:rPr>
              <a:t>-البعد الاجتماعي: البطالة، التنمية المحلية والإقليمية، الرعاية الصحية والثروات ، الترابط الاجتماعي، توزيع الخدمات...الخ.</a:t>
            </a:r>
          </a:p>
          <a:p>
            <a:pPr algn="just"/>
            <a:r>
              <a:rPr lang="ar-IQ" sz="3600" dirty="0">
                <a:solidFill>
                  <a:schemeClr val="bg1"/>
                </a:solidFill>
                <a:latin typeface="Times New Roman" panose="02020603050405020304" pitchFamily="18" charset="0"/>
                <a:cs typeface="Times New Roman" panose="02020603050405020304" pitchFamily="18" charset="0"/>
              </a:rPr>
              <a:t>-البعد الاقتصادي: التنمية الاقتصادية، التنافس،النمو الاقتصادي، الإبداع والتنمية الصناعية...الخ.</a:t>
            </a:r>
          </a:p>
          <a:p>
            <a:pPr algn="just"/>
            <a:r>
              <a:rPr lang="ar-IQ" sz="3600" dirty="0">
                <a:solidFill>
                  <a:schemeClr val="bg1"/>
                </a:solidFill>
                <a:latin typeface="Times New Roman" panose="02020603050405020304" pitchFamily="18" charset="0"/>
                <a:cs typeface="Times New Roman" panose="02020603050405020304" pitchFamily="18" charset="0"/>
              </a:rPr>
              <a:t>-البعد البيئي: الحفاظ على جمال الطبيعة،نوعية المياه والهواء والتربة وتغير المناخ،التنوع البيولوجي...الخ.</a:t>
            </a:r>
          </a:p>
        </p:txBody>
      </p:sp>
    </p:spTree>
    <p:extLst>
      <p:ext uri="{BB962C8B-B14F-4D97-AF65-F5344CB8AC3E}">
        <p14:creationId xmlns:p14="http://schemas.microsoft.com/office/powerpoint/2010/main" val="2607739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4406" y="0"/>
            <a:ext cx="8809149" cy="6336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8592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0162" y="949766"/>
            <a:ext cx="8860665" cy="4214674"/>
          </a:xfrm>
        </p:spPr>
        <p:txBody>
          <a:bodyPr>
            <a:noAutofit/>
          </a:bodyPr>
          <a:lstStyle/>
          <a:p>
            <a:pPr marL="0" indent="0" algn="just">
              <a:buNone/>
            </a:pPr>
            <a:r>
              <a:rPr lang="ar-SA" sz="4000" dirty="0" smtClean="0">
                <a:solidFill>
                  <a:schemeClr val="bg1"/>
                </a:solidFill>
                <a:latin typeface="Times New Roman" panose="02020603050405020304" pitchFamily="18" charset="0"/>
                <a:cs typeface="Times New Roman" panose="02020603050405020304" pitchFamily="18" charset="0"/>
              </a:rPr>
              <a:t>ان الاساليب المتطورة والافكار الخلاقة للتعاون مع مفاهيم الاستدامة تتطلب تضافر جهود ذوي التخصصات من المهندسين والمخططين والباحثين وبالتعاون مع اصحاب القرار للتركيز على التقنيات الصديقة للبيئة خاصة في مجال المشاريع الانشائية ويمكن تصنيف هذه المشاريع حسب تخصصها ودرجة تعقيدها التقني كاالاتي:</a:t>
            </a:r>
            <a:endParaRPr lang="ar-IQ" sz="4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0904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52446" y="643925"/>
            <a:ext cx="5330222" cy="1146220"/>
          </a:xfrm>
        </p:spPr>
        <p:txBody>
          <a:bodyPr>
            <a:normAutofit/>
          </a:bodyPr>
          <a:lstStyle/>
          <a:p>
            <a:r>
              <a:rPr lang="ar-SA" sz="6000" cap="none" dirty="0">
                <a:ln>
                  <a:noFill/>
                </a:ln>
                <a:solidFill>
                  <a:srgbClr val="FF0000"/>
                </a:solidFill>
                <a:latin typeface="Times New Roman" panose="02020603050405020304" pitchFamily="18" charset="0"/>
                <a:ea typeface="+mn-ea"/>
                <a:cs typeface="Times New Roman" panose="02020603050405020304" pitchFamily="18" charset="0"/>
              </a:rPr>
              <a:t>المشاريع الصناعية</a:t>
            </a:r>
            <a:endParaRPr lang="ar-SA" sz="6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403796" y="1906070"/>
            <a:ext cx="9478851" cy="3563155"/>
          </a:xfrm>
        </p:spPr>
        <p:txBody>
          <a:bodyPr>
            <a:normAutofit fontScale="92500"/>
          </a:bodyPr>
          <a:lstStyle/>
          <a:p>
            <a:pPr lvl="0" algn="just" defTabSz="914400">
              <a:spcBef>
                <a:spcPts val="0"/>
              </a:spcBef>
              <a:spcAft>
                <a:spcPts val="0"/>
              </a:spcAft>
              <a:buClrTx/>
              <a:buSzTx/>
            </a:pPr>
            <a:r>
              <a:rPr lang="ar-SA" sz="4000" dirty="0">
                <a:solidFill>
                  <a:prstClr val="black"/>
                </a:solidFill>
                <a:latin typeface="Times New Roman" panose="02020603050405020304" pitchFamily="18" charset="0"/>
                <a:cs typeface="Times New Roman" panose="02020603050405020304" pitchFamily="18" charset="0"/>
              </a:rPr>
              <a:t>ويشمل هذا النوع مدى واسع من مشاريع القطاع الصناعي مثل الصناعات النفطية والصناعات الكيمياوية والصناعات الغذائية والصناعات العسكرية ويتطلب هذا النوع من المشاريع ان تكون كل من عمليتي التصميم والتنفيذ على مستوى عالي من الخبرات الهندسية ليس في مجال التشييد فقط وانما في الاختصاصات الاخرى كاختصاص الهندسة الكهربائية والميكانيكية وغيرها.</a:t>
            </a:r>
          </a:p>
          <a:p>
            <a:pPr algn="just"/>
            <a:endParaRPr lang="ar-SA" dirty="0"/>
          </a:p>
        </p:txBody>
      </p:sp>
    </p:spTree>
    <p:extLst>
      <p:ext uri="{BB962C8B-B14F-4D97-AF65-F5344CB8AC3E}">
        <p14:creationId xmlns:p14="http://schemas.microsoft.com/office/powerpoint/2010/main" val="3255046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77420" y="515155"/>
            <a:ext cx="5780982" cy="1390918"/>
          </a:xfrm>
        </p:spPr>
        <p:txBody>
          <a:bodyPr>
            <a:normAutofit/>
          </a:bodyPr>
          <a:lstStyle/>
          <a:p>
            <a:r>
              <a:rPr lang="ar-SA" sz="6000" cap="none" dirty="0">
                <a:ln>
                  <a:noFill/>
                </a:ln>
                <a:solidFill>
                  <a:srgbClr val="FF0000"/>
                </a:solidFill>
                <a:latin typeface="Times New Roman" panose="02020603050405020304" pitchFamily="18" charset="0"/>
                <a:ea typeface="+mn-ea"/>
                <a:cs typeface="Times New Roman" panose="02020603050405020304" pitchFamily="18" charset="0"/>
              </a:rPr>
              <a:t>مشاريع البنى التحتية</a:t>
            </a:r>
            <a:endParaRPr lang="ar-SA" sz="6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287888" y="1937789"/>
            <a:ext cx="9929612" cy="3381181"/>
          </a:xfrm>
        </p:spPr>
        <p:txBody>
          <a:bodyPr>
            <a:noAutofit/>
          </a:bodyPr>
          <a:lstStyle/>
          <a:p>
            <a:pPr lvl="0" algn="just" defTabSz="914400">
              <a:spcBef>
                <a:spcPts val="0"/>
              </a:spcBef>
              <a:spcAft>
                <a:spcPts val="0"/>
              </a:spcAft>
              <a:buClrTx/>
              <a:buSzTx/>
            </a:pPr>
            <a:r>
              <a:rPr lang="ar-SA" sz="4000" dirty="0">
                <a:solidFill>
                  <a:prstClr val="black"/>
                </a:solidFill>
                <a:latin typeface="Times New Roman" panose="02020603050405020304" pitchFamily="18" charset="0"/>
                <a:cs typeface="Times New Roman" panose="02020603050405020304" pitchFamily="18" charset="0"/>
              </a:rPr>
              <a:t>وتضم المشاريع ذات الاهمية القصوى كمشاريع توليد ونقل الطاقة الكهربائية ومشاريع النقل والمواصلات وشبكات الماء والمجاري والمشاريع الاروائية كالسدود والنواضم وغالبا ماتتطلب هذه المشارع امكانيات كبيرة لاتتوفر في اي من الشركات التنفيذية لذلك تكون الخاصية المميزة لهذه المشاريع هو استخدام اتحاد الشركات.</a:t>
            </a:r>
          </a:p>
          <a:p>
            <a:pPr algn="just"/>
            <a:endParaRPr lang="ar-SA"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1489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78173" y="618185"/>
            <a:ext cx="5703709" cy="1056068"/>
          </a:xfrm>
        </p:spPr>
        <p:txBody>
          <a:bodyPr>
            <a:normAutofit/>
          </a:bodyPr>
          <a:lstStyle/>
          <a:p>
            <a:r>
              <a:rPr lang="ar-SA" sz="6000" cap="none" dirty="0">
                <a:ln>
                  <a:noFill/>
                </a:ln>
                <a:solidFill>
                  <a:srgbClr val="FF0000"/>
                </a:solidFill>
                <a:latin typeface="Times New Roman" panose="02020603050405020304" pitchFamily="18" charset="0"/>
                <a:ea typeface="+mn-ea"/>
                <a:cs typeface="Times New Roman" panose="02020603050405020304" pitchFamily="18" charset="0"/>
              </a:rPr>
              <a:t>مشاريع الابنية السكنية</a:t>
            </a:r>
            <a:endParaRPr lang="ar-SA" sz="6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429555" y="2105219"/>
            <a:ext cx="9311425" cy="2762995"/>
          </a:xfrm>
        </p:spPr>
        <p:txBody>
          <a:bodyPr>
            <a:normAutofit lnSpcReduction="10000"/>
          </a:bodyPr>
          <a:lstStyle/>
          <a:p>
            <a:pPr lvl="0" algn="just" defTabSz="914400">
              <a:spcBef>
                <a:spcPts val="0"/>
              </a:spcBef>
              <a:spcAft>
                <a:spcPts val="0"/>
              </a:spcAft>
              <a:buClrTx/>
              <a:buSzTx/>
            </a:pPr>
            <a:r>
              <a:rPr lang="ar-SA" sz="4400" dirty="0">
                <a:solidFill>
                  <a:prstClr val="black"/>
                </a:solidFill>
                <a:latin typeface="Times New Roman" panose="02020603050405020304" pitchFamily="18" charset="0"/>
                <a:cs typeface="Times New Roman" panose="02020603050405020304" pitchFamily="18" charset="0"/>
              </a:rPr>
              <a:t>وتضم مشاريع المجمعات السكنية والدور والشقق وتشكل نسبة كبيرة من حجم المشاريع المنفذة ويكون فيها التعامل مع شريحة واسعة وذات رغبات متنوعة.</a:t>
            </a:r>
          </a:p>
          <a:p>
            <a:endParaRPr lang="ar-SA" dirty="0"/>
          </a:p>
        </p:txBody>
      </p:sp>
    </p:spTree>
    <p:extLst>
      <p:ext uri="{BB962C8B-B14F-4D97-AF65-F5344CB8AC3E}">
        <p14:creationId xmlns:p14="http://schemas.microsoft.com/office/powerpoint/2010/main" val="1360502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7102" y="2336560"/>
            <a:ext cx="8534400" cy="2621806"/>
          </a:xfrm>
        </p:spPr>
        <p:txBody>
          <a:bodyPr>
            <a:noAutofit/>
          </a:bodyPr>
          <a:lstStyle/>
          <a:p>
            <a:pPr algn="just"/>
            <a:r>
              <a:rPr lang="ar-SA" sz="4800" cap="none" dirty="0">
                <a:ln>
                  <a:noFill/>
                </a:ln>
                <a:solidFill>
                  <a:prstClr val="black"/>
                </a:solidFill>
                <a:latin typeface="Times New Roman" panose="02020603050405020304" pitchFamily="18" charset="0"/>
                <a:ea typeface="+mn-ea"/>
                <a:cs typeface="Times New Roman" panose="02020603050405020304" pitchFamily="18" charset="0"/>
              </a:rPr>
              <a:t>وتضم مشاريع الاسواق التجارية والمدارس والمستشفيات ودور العبادة بالاضافة الى ابنية الفنادق والعمارات الكبيرة</a:t>
            </a:r>
            <a:endParaRPr lang="ar-SA"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425780" y="321962"/>
            <a:ext cx="5792832" cy="1893195"/>
          </a:xfrm>
        </p:spPr>
        <p:txBody>
          <a:bodyPr>
            <a:normAutofit/>
          </a:bodyPr>
          <a:lstStyle/>
          <a:p>
            <a:pPr marL="0" indent="0">
              <a:buNone/>
            </a:pPr>
            <a:r>
              <a:rPr lang="ar-SA" sz="4800" dirty="0">
                <a:solidFill>
                  <a:srgbClr val="FF0000"/>
                </a:solidFill>
                <a:latin typeface="Times New Roman" panose="02020603050405020304" pitchFamily="18" charset="0"/>
                <a:cs typeface="Times New Roman" panose="02020603050405020304" pitchFamily="18" charset="0"/>
              </a:rPr>
              <a:t>مشاريع الابنية التجارية</a:t>
            </a:r>
            <a:endParaRPr lang="ar-SA"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0395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93486" y="307218"/>
            <a:ext cx="11207069" cy="1507067"/>
          </a:xfrm>
        </p:spPr>
        <p:txBody>
          <a:bodyPr>
            <a:normAutofit/>
          </a:bodyPr>
          <a:lstStyle/>
          <a:p>
            <a:pPr algn="r"/>
            <a:r>
              <a:rPr lang="ar-SA" dirty="0" smtClean="0"/>
              <a:t>تتدخل هندسة الاستدامة لتخطيط وتصميم وتنفيذ هذه المشاريع لتكون مشاريع مستدامة وبأتباع النقاط الاتية:</a:t>
            </a:r>
            <a:endParaRPr lang="ar-IQ" dirty="0"/>
          </a:p>
        </p:txBody>
      </p:sp>
      <p:sp>
        <p:nvSpPr>
          <p:cNvPr id="3" name="عنصر نائب للمحتوى 2"/>
          <p:cNvSpPr>
            <a:spLocks noGrp="1"/>
          </p:cNvSpPr>
          <p:nvPr>
            <p:ph idx="1"/>
          </p:nvPr>
        </p:nvSpPr>
        <p:spPr>
          <a:xfrm>
            <a:off x="597126" y="1843314"/>
            <a:ext cx="11173959" cy="4620381"/>
          </a:xfrm>
        </p:spPr>
        <p:txBody>
          <a:bodyPr/>
          <a:lstStyle/>
          <a:p>
            <a:r>
              <a:rPr lang="ar-SA" dirty="0" smtClean="0">
                <a:solidFill>
                  <a:srgbClr val="FF0000"/>
                </a:solidFill>
              </a:rPr>
              <a:t>اولا:</a:t>
            </a:r>
            <a:r>
              <a:rPr lang="ar-SA" dirty="0" smtClean="0">
                <a:solidFill>
                  <a:schemeClr val="bg1"/>
                </a:solidFill>
              </a:rPr>
              <a:t> تحقيق اهداف الصناعة الانشائية المستدامة عن طريق: فاعلية الموارد وفاعلية الطاقة والوقاية من التلوث والتوافق مع البيئة.</a:t>
            </a:r>
          </a:p>
          <a:p>
            <a:r>
              <a:rPr lang="ar-SA" dirty="0" smtClean="0">
                <a:solidFill>
                  <a:srgbClr val="FF0000"/>
                </a:solidFill>
              </a:rPr>
              <a:t>ثانيا:</a:t>
            </a:r>
            <a:r>
              <a:rPr lang="ar-SA" dirty="0" smtClean="0">
                <a:solidFill>
                  <a:schemeClr val="bg1"/>
                </a:solidFill>
              </a:rPr>
              <a:t> التكامل التام بين التخصصات الهندسية المعمارية والانشائية والكهربائية والميكانيكية والبيئية لتحقيق القيم الجمالية والتناسب والتركيب والدراسات المكملة من تكلفة مستقبلية للنواحي المختلفة (البيئية – الاقتصادية – البشرية).</a:t>
            </a:r>
          </a:p>
          <a:p>
            <a:r>
              <a:rPr lang="ar-SA" dirty="0" smtClean="0">
                <a:solidFill>
                  <a:srgbClr val="FF0000"/>
                </a:solidFill>
              </a:rPr>
              <a:t>ثالثا:</a:t>
            </a:r>
            <a:r>
              <a:rPr lang="ar-SA" dirty="0" smtClean="0">
                <a:solidFill>
                  <a:schemeClr val="bg1"/>
                </a:solidFill>
              </a:rPr>
              <a:t> يجب ان يكون التصميم مستداما عن طريق :</a:t>
            </a:r>
          </a:p>
          <a:p>
            <a:r>
              <a:rPr lang="ar-SA" dirty="0" smtClean="0">
                <a:solidFill>
                  <a:schemeClr val="bg1"/>
                </a:solidFill>
              </a:rPr>
              <a:t>اعتماد التصميم المستدام على فلسفة انشائية وليس شكل معين اكثر من اللجوء الى الاشكال المألوفة واعتماد التكامل بين التخطيط والتصميم.</a:t>
            </a:r>
          </a:p>
          <a:p>
            <a:r>
              <a:rPr lang="ar-SA" dirty="0" smtClean="0">
                <a:solidFill>
                  <a:schemeClr val="bg1"/>
                </a:solidFill>
              </a:rPr>
              <a:t>الاقتصاد بطاقة التشغيل وذلك بالعزل الجيد والاستفادة من اشعة الشمس والاضاءة والتهوية الطبيعية وتخزين الطاقة.</a:t>
            </a:r>
          </a:p>
          <a:p>
            <a:r>
              <a:rPr lang="ar-SA" dirty="0" smtClean="0">
                <a:solidFill>
                  <a:schemeClr val="bg1"/>
                </a:solidFill>
              </a:rPr>
              <a:t>استخدام خامات البناء التي تحتوي على اقل محتوى من الكاربون وبأستخدام المواد التي يمكن اعادة تدويرها او اعادة استخدامها بعد هدمها.</a:t>
            </a:r>
            <a:endParaRPr lang="ar-IQ" dirty="0">
              <a:solidFill>
                <a:schemeClr val="bg1"/>
              </a:solidFill>
            </a:endParaRPr>
          </a:p>
        </p:txBody>
      </p:sp>
    </p:spTree>
    <p:extLst>
      <p:ext uri="{BB962C8B-B14F-4D97-AF65-F5344CB8AC3E}">
        <p14:creationId xmlns:p14="http://schemas.microsoft.com/office/powerpoint/2010/main" val="844326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شريحة">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451</TotalTime>
  <Words>626</Words>
  <Application>Microsoft Office PowerPoint</Application>
  <PresentationFormat>Custom</PresentationFormat>
  <Paragraphs>31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شريحة</vt:lpstr>
      <vt:lpstr>عناصر الهندسة المستدامة</vt:lpstr>
      <vt:lpstr>العناصر الأساسية للاستدامة </vt:lpstr>
      <vt:lpstr>PowerPoint Presentation</vt:lpstr>
      <vt:lpstr>PowerPoint Presentation</vt:lpstr>
      <vt:lpstr>المشاريع الصناعية</vt:lpstr>
      <vt:lpstr>مشاريع البنى التحتية</vt:lpstr>
      <vt:lpstr>مشاريع الابنية السكنية</vt:lpstr>
      <vt:lpstr>وتضم مشاريع الاسواق التجارية والمدارس والمستشفيات ودور العبادة بالاضافة الى ابنية الفنادق والعمارات الكبيرة</vt:lpstr>
      <vt:lpstr>تتدخل هندسة الاستدامة لتخطيط وتصميم وتنفيذ هذه المشاريع لتكون مشاريع مستدامة وبأتباع النقاط الاتية:</vt:lpstr>
      <vt:lpstr>PowerPoint Presentation</vt:lpstr>
      <vt:lpstr>ان مفاهيم الانشاءات المستدامة والبناء الاخضر والتصميم المستدام تعتمد طرقا واساليبا جديدة للتصميم والتشييد بحيث تسهم في تقليل الاثر البيئي وتقود الى خفض تكاليف التشغيل والصيانة كما ان تبني مفهوم الاستدامة في القطاع الانشائي سوف يساعد في تحقيق التنمية المستدامة بأبعادها البيئية والاقتصادية والاجتماعية المتداخلة والتي يظهر فيها استحالة ضمان استمرارية النمو الاقتصادي في ظل تهديد البيئة بالملوثات والمخلفات وتدمير انظمتها الحيوية واستنزاف مواردها الطبيعية. </vt:lpstr>
      <vt:lpstr>ومن المؤكد ان حركة الصناعة الانشائية المستدامة ستكتسب زخما في السنين القادمة حيث تعمل التنمية المستدامة في البحث والتنفيذ لخطط جذرية تمكن المجتمع من النجاح في تفاعله المتوازن مع البيئة وتضمن للبيئة الطبيعية والنظام الاقتصادي والحياة الاجتماعية نظام امن مستدام ورفاهية للشعوب.</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الختامية وفق النظام المحاسبي الحكومي</dc:title>
  <dc:creator>anas office</dc:creator>
  <cp:lastModifiedBy>HP</cp:lastModifiedBy>
  <cp:revision>90</cp:revision>
  <dcterms:created xsi:type="dcterms:W3CDTF">2016-11-05T02:47:43Z</dcterms:created>
  <dcterms:modified xsi:type="dcterms:W3CDTF">2019-05-21T14:53:26Z</dcterms:modified>
</cp:coreProperties>
</file>