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2" d="100"/>
          <a:sy n="82" d="100"/>
        </p:scale>
        <p:origin x="691" y="5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04DD05E-CF77-4BE9-9F5C-AB0A9C5B358A}" type="datetimeFigureOut">
              <a:rPr lang="en-US" smtClean="0"/>
              <a:t>12/5/2019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BA42B9-E80F-424C-BF67-EADB20A64E7B}" type="slidenum">
              <a:rPr lang="en-US" smtClean="0"/>
              <a:t>‹#›</a:t>
            </a:fld>
            <a:endParaRPr lang="en-US"/>
          </a:p>
        </p:txBody>
      </p:sp>
    </p:spTree>
    <p:extLst>
      <p:ext uri="{BB962C8B-B14F-4D97-AF65-F5344CB8AC3E}">
        <p14:creationId xmlns:p14="http://schemas.microsoft.com/office/powerpoint/2010/main" val="5209645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04DD05E-CF77-4BE9-9F5C-AB0A9C5B358A}" type="datetimeFigureOut">
              <a:rPr lang="en-US" smtClean="0"/>
              <a:t>12/5/2019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BA42B9-E80F-424C-BF67-EADB20A64E7B}" type="slidenum">
              <a:rPr lang="en-US" smtClean="0"/>
              <a:t>‹#›</a:t>
            </a:fld>
            <a:endParaRPr lang="en-US"/>
          </a:p>
        </p:txBody>
      </p:sp>
    </p:spTree>
    <p:extLst>
      <p:ext uri="{BB962C8B-B14F-4D97-AF65-F5344CB8AC3E}">
        <p14:creationId xmlns:p14="http://schemas.microsoft.com/office/powerpoint/2010/main" val="7964092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04DD05E-CF77-4BE9-9F5C-AB0A9C5B358A}" type="datetimeFigureOut">
              <a:rPr lang="en-US" smtClean="0"/>
              <a:t>12/5/2019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BA42B9-E80F-424C-BF67-EADB20A64E7B}"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4957316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04DD05E-CF77-4BE9-9F5C-AB0A9C5B358A}" type="datetimeFigureOut">
              <a:rPr lang="en-US" smtClean="0"/>
              <a:t>12/5/2019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BA42B9-E80F-424C-BF67-EADB20A64E7B}" type="slidenum">
              <a:rPr lang="en-US" smtClean="0"/>
              <a:t>‹#›</a:t>
            </a:fld>
            <a:endParaRPr lang="en-US"/>
          </a:p>
        </p:txBody>
      </p:sp>
    </p:spTree>
    <p:extLst>
      <p:ext uri="{BB962C8B-B14F-4D97-AF65-F5344CB8AC3E}">
        <p14:creationId xmlns:p14="http://schemas.microsoft.com/office/powerpoint/2010/main" val="307916416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04DD05E-CF77-4BE9-9F5C-AB0A9C5B358A}" type="datetimeFigureOut">
              <a:rPr lang="en-US" smtClean="0"/>
              <a:t>12/5/2019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BA42B9-E80F-424C-BF67-EADB20A64E7B}"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75993605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04DD05E-CF77-4BE9-9F5C-AB0A9C5B358A}" type="datetimeFigureOut">
              <a:rPr lang="en-US" smtClean="0"/>
              <a:t>12/5/2019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BA42B9-E80F-424C-BF67-EADB20A64E7B}" type="slidenum">
              <a:rPr lang="en-US" smtClean="0"/>
              <a:t>‹#›</a:t>
            </a:fld>
            <a:endParaRPr lang="en-US"/>
          </a:p>
        </p:txBody>
      </p:sp>
    </p:spTree>
    <p:extLst>
      <p:ext uri="{BB962C8B-B14F-4D97-AF65-F5344CB8AC3E}">
        <p14:creationId xmlns:p14="http://schemas.microsoft.com/office/powerpoint/2010/main" val="315359074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04DD05E-CF77-4BE9-9F5C-AB0A9C5B358A}" type="datetimeFigureOut">
              <a:rPr lang="en-US" smtClean="0"/>
              <a:t>12/5/2019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BA42B9-E80F-424C-BF67-EADB20A64E7B}" type="slidenum">
              <a:rPr lang="en-US" smtClean="0"/>
              <a:t>‹#›</a:t>
            </a:fld>
            <a:endParaRPr lang="en-US"/>
          </a:p>
        </p:txBody>
      </p:sp>
    </p:spTree>
    <p:extLst>
      <p:ext uri="{BB962C8B-B14F-4D97-AF65-F5344CB8AC3E}">
        <p14:creationId xmlns:p14="http://schemas.microsoft.com/office/powerpoint/2010/main" val="38737699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04DD05E-CF77-4BE9-9F5C-AB0A9C5B358A}" type="datetimeFigureOut">
              <a:rPr lang="en-US" smtClean="0"/>
              <a:t>12/5/2019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BA42B9-E80F-424C-BF67-EADB20A64E7B}" type="slidenum">
              <a:rPr lang="en-US" smtClean="0"/>
              <a:t>‹#›</a:t>
            </a:fld>
            <a:endParaRPr lang="en-US"/>
          </a:p>
        </p:txBody>
      </p:sp>
    </p:spTree>
    <p:extLst>
      <p:ext uri="{BB962C8B-B14F-4D97-AF65-F5344CB8AC3E}">
        <p14:creationId xmlns:p14="http://schemas.microsoft.com/office/powerpoint/2010/main" val="17223098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04DD05E-CF77-4BE9-9F5C-AB0A9C5B358A}" type="datetimeFigureOut">
              <a:rPr lang="en-US" smtClean="0"/>
              <a:t>12/5/2019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BA42B9-E80F-424C-BF67-EADB20A64E7B}" type="slidenum">
              <a:rPr lang="en-US" smtClean="0"/>
              <a:t>‹#›</a:t>
            </a:fld>
            <a:endParaRPr lang="en-US"/>
          </a:p>
        </p:txBody>
      </p:sp>
    </p:spTree>
    <p:extLst>
      <p:ext uri="{BB962C8B-B14F-4D97-AF65-F5344CB8AC3E}">
        <p14:creationId xmlns:p14="http://schemas.microsoft.com/office/powerpoint/2010/main" val="11517769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04DD05E-CF77-4BE9-9F5C-AB0A9C5B358A}" type="datetimeFigureOut">
              <a:rPr lang="en-US" smtClean="0"/>
              <a:t>12/5/2019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BA42B9-E80F-424C-BF67-EADB20A64E7B}" type="slidenum">
              <a:rPr lang="en-US" smtClean="0"/>
              <a:t>‹#›</a:t>
            </a:fld>
            <a:endParaRPr lang="en-US"/>
          </a:p>
        </p:txBody>
      </p:sp>
    </p:spTree>
    <p:extLst>
      <p:ext uri="{BB962C8B-B14F-4D97-AF65-F5344CB8AC3E}">
        <p14:creationId xmlns:p14="http://schemas.microsoft.com/office/powerpoint/2010/main" val="11429393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04DD05E-CF77-4BE9-9F5C-AB0A9C5B358A}" type="datetimeFigureOut">
              <a:rPr lang="en-US" smtClean="0"/>
              <a:t>12/5/2019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BA42B9-E80F-424C-BF67-EADB20A64E7B}" type="slidenum">
              <a:rPr lang="en-US" smtClean="0"/>
              <a:t>‹#›</a:t>
            </a:fld>
            <a:endParaRPr lang="en-US"/>
          </a:p>
        </p:txBody>
      </p:sp>
    </p:spTree>
    <p:extLst>
      <p:ext uri="{BB962C8B-B14F-4D97-AF65-F5344CB8AC3E}">
        <p14:creationId xmlns:p14="http://schemas.microsoft.com/office/powerpoint/2010/main" val="30761163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04DD05E-CF77-4BE9-9F5C-AB0A9C5B358A}" type="datetimeFigureOut">
              <a:rPr lang="en-US" smtClean="0"/>
              <a:t>12/5/2019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FBA42B9-E80F-424C-BF67-EADB20A64E7B}" type="slidenum">
              <a:rPr lang="en-US" smtClean="0"/>
              <a:t>‹#›</a:t>
            </a:fld>
            <a:endParaRPr lang="en-US"/>
          </a:p>
        </p:txBody>
      </p:sp>
    </p:spTree>
    <p:extLst>
      <p:ext uri="{BB962C8B-B14F-4D97-AF65-F5344CB8AC3E}">
        <p14:creationId xmlns:p14="http://schemas.microsoft.com/office/powerpoint/2010/main" val="37022852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04DD05E-CF77-4BE9-9F5C-AB0A9C5B358A}" type="datetimeFigureOut">
              <a:rPr lang="en-US" smtClean="0"/>
              <a:t>12/5/2019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FBA42B9-E80F-424C-BF67-EADB20A64E7B}" type="slidenum">
              <a:rPr lang="en-US" smtClean="0"/>
              <a:t>‹#›</a:t>
            </a:fld>
            <a:endParaRPr lang="en-US"/>
          </a:p>
        </p:txBody>
      </p:sp>
    </p:spTree>
    <p:extLst>
      <p:ext uri="{BB962C8B-B14F-4D97-AF65-F5344CB8AC3E}">
        <p14:creationId xmlns:p14="http://schemas.microsoft.com/office/powerpoint/2010/main" val="5777761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04DD05E-CF77-4BE9-9F5C-AB0A9C5B358A}" type="datetimeFigureOut">
              <a:rPr lang="en-US" smtClean="0"/>
              <a:t>12/5/2019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FBA42B9-E80F-424C-BF67-EADB20A64E7B}" type="slidenum">
              <a:rPr lang="en-US" smtClean="0"/>
              <a:t>‹#›</a:t>
            </a:fld>
            <a:endParaRPr lang="en-US"/>
          </a:p>
        </p:txBody>
      </p:sp>
    </p:spTree>
    <p:extLst>
      <p:ext uri="{BB962C8B-B14F-4D97-AF65-F5344CB8AC3E}">
        <p14:creationId xmlns:p14="http://schemas.microsoft.com/office/powerpoint/2010/main" val="18604238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04DD05E-CF77-4BE9-9F5C-AB0A9C5B358A}" type="datetimeFigureOut">
              <a:rPr lang="en-US" smtClean="0"/>
              <a:t>12/5/2019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BA42B9-E80F-424C-BF67-EADB20A64E7B}" type="slidenum">
              <a:rPr lang="en-US" smtClean="0"/>
              <a:t>‹#›</a:t>
            </a:fld>
            <a:endParaRPr lang="en-US"/>
          </a:p>
        </p:txBody>
      </p:sp>
    </p:spTree>
    <p:extLst>
      <p:ext uri="{BB962C8B-B14F-4D97-AF65-F5344CB8AC3E}">
        <p14:creationId xmlns:p14="http://schemas.microsoft.com/office/powerpoint/2010/main" val="27807321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04DD05E-CF77-4BE9-9F5C-AB0A9C5B358A}" type="datetimeFigureOut">
              <a:rPr lang="en-US" smtClean="0"/>
              <a:t>12/5/2019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BA42B9-E80F-424C-BF67-EADB20A64E7B}" type="slidenum">
              <a:rPr lang="en-US" smtClean="0"/>
              <a:t>‹#›</a:t>
            </a:fld>
            <a:endParaRPr lang="en-US"/>
          </a:p>
        </p:txBody>
      </p:sp>
    </p:spTree>
    <p:extLst>
      <p:ext uri="{BB962C8B-B14F-4D97-AF65-F5344CB8AC3E}">
        <p14:creationId xmlns:p14="http://schemas.microsoft.com/office/powerpoint/2010/main" val="40495990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D04DD05E-CF77-4BE9-9F5C-AB0A9C5B358A}" type="datetimeFigureOut">
              <a:rPr lang="en-US" smtClean="0"/>
              <a:t>12/5/2019</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4FBA42B9-E80F-424C-BF67-EADB20A64E7B}" type="slidenum">
              <a:rPr lang="en-US" smtClean="0"/>
              <a:t>‹#›</a:t>
            </a:fld>
            <a:endParaRPr lang="en-US"/>
          </a:p>
        </p:txBody>
      </p:sp>
    </p:spTree>
    <p:extLst>
      <p:ext uri="{BB962C8B-B14F-4D97-AF65-F5344CB8AC3E}">
        <p14:creationId xmlns:p14="http://schemas.microsoft.com/office/powerpoint/2010/main" val="163037929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F97A99-D2FD-4FCA-9C0C-907D96222035}"/>
              </a:ext>
            </a:extLst>
          </p:cNvPr>
          <p:cNvSpPr>
            <a:spLocks noGrp="1"/>
          </p:cNvSpPr>
          <p:nvPr>
            <p:ph type="ctrTitle"/>
          </p:nvPr>
        </p:nvSpPr>
        <p:spPr>
          <a:xfrm>
            <a:off x="1507067" y="1430349"/>
            <a:ext cx="7766936" cy="1646302"/>
          </a:xfrm>
        </p:spPr>
        <p:txBody>
          <a:bodyPr/>
          <a:lstStyle/>
          <a:p>
            <a:pPr algn="ctr"/>
            <a:r>
              <a:rPr lang="ar-SA" sz="8800" dirty="0">
                <a:solidFill>
                  <a:srgbClr val="7030A0"/>
                </a:solidFill>
                <a:latin typeface="Bahij Helvetica Neue 75 Bold" panose="02040703060201020203" pitchFamily="18" charset="-78"/>
                <a:cs typeface="Bahij Helvetica Neue 75 Bold" panose="02040703060201020203" pitchFamily="18" charset="-78"/>
              </a:rPr>
              <a:t>قانون الاعمال</a:t>
            </a:r>
            <a:endParaRPr lang="en-US" sz="8800" dirty="0">
              <a:solidFill>
                <a:srgbClr val="7030A0"/>
              </a:solidFill>
              <a:latin typeface="Bahij Helvetica Neue 75 Bold" panose="02040703060201020203" pitchFamily="18" charset="-78"/>
              <a:cs typeface="Bahij Helvetica Neue 75 Bold" panose="02040703060201020203" pitchFamily="18" charset="-78"/>
            </a:endParaRPr>
          </a:p>
        </p:txBody>
      </p:sp>
      <p:sp>
        <p:nvSpPr>
          <p:cNvPr id="3" name="Subtitle 2">
            <a:extLst>
              <a:ext uri="{FF2B5EF4-FFF2-40B4-BE49-F238E27FC236}">
                <a16:creationId xmlns:a16="http://schemas.microsoft.com/office/drawing/2014/main" id="{AB05C184-6631-4D08-997D-DE2B397618FE}"/>
              </a:ext>
            </a:extLst>
          </p:cNvPr>
          <p:cNvSpPr>
            <a:spLocks noGrp="1"/>
          </p:cNvSpPr>
          <p:nvPr>
            <p:ph type="subTitle" idx="1"/>
          </p:nvPr>
        </p:nvSpPr>
        <p:spPr/>
        <p:txBody>
          <a:bodyPr>
            <a:normAutofit/>
          </a:bodyPr>
          <a:lstStyle/>
          <a:p>
            <a:pPr algn="ctr"/>
            <a:r>
              <a:rPr lang="ar-SA" sz="3200" dirty="0" err="1">
                <a:solidFill>
                  <a:srgbClr val="FF0000"/>
                </a:solidFill>
                <a:latin typeface="Bahij Helvetica Neue 75 Bold" panose="02040703060201020203" pitchFamily="18" charset="-78"/>
                <a:cs typeface="Bahij Helvetica Neue 75 Bold" panose="02040703060201020203" pitchFamily="18" charset="-78"/>
              </a:rPr>
              <a:t>أ.م.د</a:t>
            </a:r>
            <a:r>
              <a:rPr lang="ar-SA" sz="3200" dirty="0">
                <a:solidFill>
                  <a:srgbClr val="FF0000"/>
                </a:solidFill>
                <a:latin typeface="Bahij Helvetica Neue 75 Bold" panose="02040703060201020203" pitchFamily="18" charset="-78"/>
                <a:cs typeface="Bahij Helvetica Neue 75 Bold" panose="02040703060201020203" pitchFamily="18" charset="-78"/>
              </a:rPr>
              <a:t>. محمود خليل خضير</a:t>
            </a:r>
            <a:endParaRPr lang="en-US" sz="3200" dirty="0">
              <a:solidFill>
                <a:srgbClr val="FF0000"/>
              </a:solidFill>
              <a:latin typeface="Bahij Helvetica Neue 75 Bold" panose="02040703060201020203" pitchFamily="18" charset="-78"/>
              <a:cs typeface="Bahij Helvetica Neue 75 Bold" panose="02040703060201020203" pitchFamily="18" charset="-78"/>
            </a:endParaRPr>
          </a:p>
        </p:txBody>
      </p:sp>
      <p:sp>
        <p:nvSpPr>
          <p:cNvPr id="5" name="Rectangle 4">
            <a:extLst>
              <a:ext uri="{FF2B5EF4-FFF2-40B4-BE49-F238E27FC236}">
                <a16:creationId xmlns:a16="http://schemas.microsoft.com/office/drawing/2014/main" id="{B3932E78-4A53-4117-9800-25F0FA8C413E}"/>
              </a:ext>
            </a:extLst>
          </p:cNvPr>
          <p:cNvSpPr/>
          <p:nvPr/>
        </p:nvSpPr>
        <p:spPr>
          <a:xfrm>
            <a:off x="11310242" y="5729197"/>
            <a:ext cx="562975" cy="923330"/>
          </a:xfrm>
          <a:prstGeom prst="rect">
            <a:avLst/>
          </a:prstGeom>
          <a:noFill/>
        </p:spPr>
        <p:txBody>
          <a:bodyPr wrap="none" lIns="91440" tIns="45720" rIns="91440" bIns="45720">
            <a:spAutoFit/>
          </a:bodyPr>
          <a:lstStyle/>
          <a:p>
            <a:pPr algn="ctr"/>
            <a:r>
              <a:rPr lang="ar-SA" sz="5400" b="0" cap="none" spc="0" dirty="0">
                <a:ln w="0"/>
                <a:solidFill>
                  <a:schemeClr val="tx1"/>
                </a:solidFill>
                <a:effectLst>
                  <a:outerShdw blurRad="38100" dist="19050" dir="2700000" algn="tl" rotWithShape="0">
                    <a:schemeClr val="dk1">
                      <a:alpha val="40000"/>
                    </a:schemeClr>
                  </a:outerShdw>
                </a:effectLst>
              </a:rPr>
              <a:t>1</a:t>
            </a:r>
            <a:endParaRPr lang="en-US" sz="5400" b="0" cap="none" spc="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34601353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5894BDCA-1ECF-4A81-9BF5-5E736DFA192A}"/>
              </a:ext>
            </a:extLst>
          </p:cNvPr>
          <p:cNvSpPr>
            <a:spLocks noGrp="1"/>
          </p:cNvSpPr>
          <p:nvPr>
            <p:ph type="title"/>
          </p:nvPr>
        </p:nvSpPr>
        <p:spPr>
          <a:xfrm>
            <a:off x="677863" y="609600"/>
            <a:ext cx="8596312" cy="668694"/>
          </a:xfrm>
        </p:spPr>
        <p:txBody>
          <a:bodyPr>
            <a:normAutofit/>
          </a:bodyPr>
          <a:lstStyle/>
          <a:p>
            <a:pPr algn="ctr"/>
            <a:r>
              <a:rPr lang="ar-SA" sz="3200" dirty="0">
                <a:solidFill>
                  <a:srgbClr val="FF0000"/>
                </a:solidFill>
                <a:latin typeface="Bahij Helvetica Neue 75 Bold" panose="02040703060201020203" pitchFamily="18" charset="-78"/>
                <a:cs typeface="Bahij Helvetica Neue 75 Bold" panose="02040703060201020203" pitchFamily="18" charset="-78"/>
              </a:rPr>
              <a:t>قانون الاعمال</a:t>
            </a:r>
            <a:endParaRPr lang="en-US" sz="3200" dirty="0">
              <a:solidFill>
                <a:srgbClr val="FF0000"/>
              </a:solidFill>
              <a:latin typeface="Bahij Helvetica Neue 75 Bold" panose="02040703060201020203" pitchFamily="18" charset="-78"/>
              <a:cs typeface="Bahij Helvetica Neue 75 Bold" panose="02040703060201020203" pitchFamily="18" charset="-78"/>
            </a:endParaRPr>
          </a:p>
        </p:txBody>
      </p:sp>
      <p:sp>
        <p:nvSpPr>
          <p:cNvPr id="4" name="Subtitle 2">
            <a:extLst>
              <a:ext uri="{FF2B5EF4-FFF2-40B4-BE49-F238E27FC236}">
                <a16:creationId xmlns:a16="http://schemas.microsoft.com/office/drawing/2014/main" id="{2F6DFBDF-D10A-4DA6-B6CF-BF26C58C454C}"/>
              </a:ext>
            </a:extLst>
          </p:cNvPr>
          <p:cNvSpPr txBox="1">
            <a:spLocks/>
          </p:cNvSpPr>
          <p:nvPr/>
        </p:nvSpPr>
        <p:spPr>
          <a:xfrm>
            <a:off x="6550090" y="1405813"/>
            <a:ext cx="3275044" cy="668694"/>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r"/>
            <a:r>
              <a:rPr lang="ar-SA" sz="3200" dirty="0">
                <a:solidFill>
                  <a:srgbClr val="7030A0"/>
                </a:solidFill>
                <a:latin typeface="Bahij Helvetica Neue 75 Bold" panose="02040703060201020203" pitchFamily="18" charset="-78"/>
                <a:cs typeface="Bahij Helvetica Neue 75 Bold" panose="02040703060201020203" pitchFamily="18" charset="-78"/>
              </a:rPr>
              <a:t>المفهوم :</a:t>
            </a:r>
            <a:endParaRPr lang="en-US" sz="3200" dirty="0">
              <a:solidFill>
                <a:srgbClr val="7030A0"/>
              </a:solidFill>
              <a:latin typeface="Bahij Helvetica Neue 75 Bold" panose="02040703060201020203" pitchFamily="18" charset="-78"/>
              <a:cs typeface="Bahij Helvetica Neue 75 Bold" panose="02040703060201020203" pitchFamily="18" charset="-78"/>
            </a:endParaRPr>
          </a:p>
        </p:txBody>
      </p:sp>
      <p:sp>
        <p:nvSpPr>
          <p:cNvPr id="5" name="Subtitle 2">
            <a:extLst>
              <a:ext uri="{FF2B5EF4-FFF2-40B4-BE49-F238E27FC236}">
                <a16:creationId xmlns:a16="http://schemas.microsoft.com/office/drawing/2014/main" id="{8509943B-AA2E-4457-BFE0-304CF1A0D248}"/>
              </a:ext>
            </a:extLst>
          </p:cNvPr>
          <p:cNvSpPr txBox="1">
            <a:spLocks/>
          </p:cNvSpPr>
          <p:nvPr/>
        </p:nvSpPr>
        <p:spPr>
          <a:xfrm>
            <a:off x="677863" y="2202026"/>
            <a:ext cx="8963769" cy="4046374"/>
          </a:xfrm>
          <a:prstGeom prst="rect">
            <a:avLst/>
          </a:prstGeom>
        </p:spPr>
        <p:txBody>
          <a:bodyPr vert="horz" lIns="91440" tIns="45720" rIns="91440" bIns="45720" rtlCol="0" anchor="t">
            <a:no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r" rtl="1"/>
            <a:r>
              <a:rPr lang="ar-SA" dirty="0">
                <a:solidFill>
                  <a:schemeClr val="tx1"/>
                </a:solidFill>
                <a:latin typeface="Calibri" panose="020F0502020204030204" pitchFamily="34" charset="0"/>
                <a:cs typeface="Calibri" panose="020F0502020204030204" pitchFamily="34" charset="0"/>
              </a:rPr>
              <a:t>للقانون </a:t>
            </a:r>
            <a:r>
              <a:rPr lang="ar-SA" dirty="0" err="1">
                <a:solidFill>
                  <a:schemeClr val="tx1"/>
                </a:solidFill>
                <a:latin typeface="Calibri" panose="020F0502020204030204" pitchFamily="34" charset="0"/>
                <a:cs typeface="Calibri" panose="020F0502020204030204" pitchFamily="34" charset="0"/>
              </a:rPr>
              <a:t>معنی</a:t>
            </a:r>
            <a:r>
              <a:rPr lang="ar-SA" dirty="0">
                <a:solidFill>
                  <a:schemeClr val="tx1"/>
                </a:solidFill>
                <a:latin typeface="Calibri" panose="020F0502020204030204" pitchFamily="34" charset="0"/>
                <a:cs typeface="Calibri" panose="020F0502020204030204" pitchFamily="34" charset="0"/>
              </a:rPr>
              <a:t> اصطلاحي يمثل محور دراستنا , أو المعنى الذي نقصده بالفظ المذكور. والمعنى الاصطلاحي يكون أما </a:t>
            </a:r>
            <a:r>
              <a:rPr lang="ar-SA" dirty="0" err="1">
                <a:solidFill>
                  <a:schemeClr val="tx1"/>
                </a:solidFill>
                <a:latin typeface="Calibri" panose="020F0502020204030204" pitchFamily="34" charset="0"/>
                <a:cs typeface="Calibri" panose="020F0502020204030204" pitchFamily="34" charset="0"/>
              </a:rPr>
              <a:t>معنی</a:t>
            </a:r>
            <a:r>
              <a:rPr lang="ar-SA" dirty="0">
                <a:solidFill>
                  <a:schemeClr val="tx1"/>
                </a:solidFill>
                <a:latin typeface="Calibri" panose="020F0502020204030204" pitchFamily="34" charset="0"/>
                <a:cs typeface="Calibri" panose="020F0502020204030204" pitchFamily="34" charset="0"/>
              </a:rPr>
              <a:t> عام أو </a:t>
            </a:r>
            <a:r>
              <a:rPr lang="ar-SA" dirty="0" err="1">
                <a:solidFill>
                  <a:schemeClr val="tx1"/>
                </a:solidFill>
                <a:latin typeface="Calibri" panose="020F0502020204030204" pitchFamily="34" charset="0"/>
                <a:cs typeface="Calibri" panose="020F0502020204030204" pitchFamily="34" charset="0"/>
              </a:rPr>
              <a:t>معنی</a:t>
            </a:r>
            <a:r>
              <a:rPr lang="ar-SA" dirty="0">
                <a:solidFill>
                  <a:schemeClr val="tx1"/>
                </a:solidFill>
                <a:latin typeface="Calibri" panose="020F0502020204030204" pitchFamily="34" charset="0"/>
                <a:cs typeface="Calibri" panose="020F0502020204030204" pitchFamily="34" charset="0"/>
              </a:rPr>
              <a:t> خاص .</a:t>
            </a:r>
            <a:endParaRPr lang="en-US" dirty="0">
              <a:solidFill>
                <a:schemeClr val="tx1"/>
              </a:solidFill>
              <a:latin typeface="Calibri" panose="020F0502020204030204" pitchFamily="34" charset="0"/>
              <a:cs typeface="Calibri" panose="020F0502020204030204" pitchFamily="34" charset="0"/>
            </a:endParaRPr>
          </a:p>
          <a:p>
            <a:pPr algn="r" rtl="1"/>
            <a:r>
              <a:rPr lang="ar-SA" dirty="0">
                <a:solidFill>
                  <a:schemeClr val="tx1"/>
                </a:solidFill>
                <a:latin typeface="Calibri" panose="020F0502020204030204" pitchFamily="34" charset="0"/>
                <a:cs typeface="Calibri" panose="020F0502020204030204" pitchFamily="34" charset="0"/>
              </a:rPr>
              <a:t>فالقانون بمعناه العام هو مجموعة القواعد العامة المجردة المنظمة لسلوك الاشخاص  في المجتمع والمقترنة بجزاء تفرضه السلطة العامة على من يخالف احكامها. </a:t>
            </a:r>
            <a:endParaRPr lang="en-US" dirty="0">
              <a:solidFill>
                <a:schemeClr val="tx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0346259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5894BDCA-1ECF-4A81-9BF5-5E736DFA192A}"/>
              </a:ext>
            </a:extLst>
          </p:cNvPr>
          <p:cNvSpPr>
            <a:spLocks noGrp="1"/>
          </p:cNvSpPr>
          <p:nvPr>
            <p:ph type="title"/>
          </p:nvPr>
        </p:nvSpPr>
        <p:spPr>
          <a:xfrm>
            <a:off x="677863" y="609600"/>
            <a:ext cx="8596312" cy="668694"/>
          </a:xfrm>
        </p:spPr>
        <p:txBody>
          <a:bodyPr>
            <a:normAutofit/>
          </a:bodyPr>
          <a:lstStyle/>
          <a:p>
            <a:pPr algn="ctr"/>
            <a:r>
              <a:rPr lang="ar-SA" sz="3200" dirty="0">
                <a:solidFill>
                  <a:srgbClr val="FF0000"/>
                </a:solidFill>
                <a:latin typeface="Bahij Helvetica Neue 75 Bold" panose="02040703060201020203" pitchFamily="18" charset="-78"/>
                <a:cs typeface="Bahij Helvetica Neue 75 Bold" panose="02040703060201020203" pitchFamily="18" charset="-78"/>
              </a:rPr>
              <a:t>قانون الاعمال</a:t>
            </a:r>
            <a:endParaRPr lang="en-US" sz="3200" dirty="0">
              <a:solidFill>
                <a:srgbClr val="FF0000"/>
              </a:solidFill>
              <a:latin typeface="Bahij Helvetica Neue 75 Bold" panose="02040703060201020203" pitchFamily="18" charset="-78"/>
              <a:cs typeface="Bahij Helvetica Neue 75 Bold" panose="02040703060201020203" pitchFamily="18" charset="-78"/>
            </a:endParaRPr>
          </a:p>
        </p:txBody>
      </p:sp>
      <p:sp>
        <p:nvSpPr>
          <p:cNvPr id="4" name="Subtitle 2">
            <a:extLst>
              <a:ext uri="{FF2B5EF4-FFF2-40B4-BE49-F238E27FC236}">
                <a16:creationId xmlns:a16="http://schemas.microsoft.com/office/drawing/2014/main" id="{2F6DFBDF-D10A-4DA6-B6CF-BF26C58C454C}"/>
              </a:ext>
            </a:extLst>
          </p:cNvPr>
          <p:cNvSpPr txBox="1">
            <a:spLocks/>
          </p:cNvSpPr>
          <p:nvPr/>
        </p:nvSpPr>
        <p:spPr>
          <a:xfrm>
            <a:off x="6550090" y="1405813"/>
            <a:ext cx="3275044" cy="668694"/>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r"/>
            <a:r>
              <a:rPr lang="ar-SA" sz="3200" dirty="0">
                <a:solidFill>
                  <a:srgbClr val="7030A0"/>
                </a:solidFill>
                <a:latin typeface="Bahij Helvetica Neue 75 Bold" panose="02040703060201020203" pitchFamily="18" charset="-78"/>
                <a:cs typeface="Bahij Helvetica Neue 75 Bold" panose="02040703060201020203" pitchFamily="18" charset="-78"/>
              </a:rPr>
              <a:t>المفهوم :</a:t>
            </a:r>
            <a:endParaRPr lang="en-US" sz="3200" dirty="0">
              <a:solidFill>
                <a:srgbClr val="7030A0"/>
              </a:solidFill>
              <a:latin typeface="Bahij Helvetica Neue 75 Bold" panose="02040703060201020203" pitchFamily="18" charset="-78"/>
              <a:cs typeface="Bahij Helvetica Neue 75 Bold" panose="02040703060201020203" pitchFamily="18" charset="-78"/>
            </a:endParaRPr>
          </a:p>
        </p:txBody>
      </p:sp>
      <p:sp>
        <p:nvSpPr>
          <p:cNvPr id="5" name="Subtitle 2">
            <a:extLst>
              <a:ext uri="{FF2B5EF4-FFF2-40B4-BE49-F238E27FC236}">
                <a16:creationId xmlns:a16="http://schemas.microsoft.com/office/drawing/2014/main" id="{8509943B-AA2E-4457-BFE0-304CF1A0D248}"/>
              </a:ext>
            </a:extLst>
          </p:cNvPr>
          <p:cNvSpPr txBox="1">
            <a:spLocks/>
          </p:cNvSpPr>
          <p:nvPr/>
        </p:nvSpPr>
        <p:spPr>
          <a:xfrm>
            <a:off x="861365" y="2323324"/>
            <a:ext cx="8963769" cy="4046374"/>
          </a:xfrm>
          <a:prstGeom prst="rect">
            <a:avLst/>
          </a:prstGeom>
        </p:spPr>
        <p:txBody>
          <a:bodyPr vert="horz" lIns="91440" tIns="45720" rIns="91440" bIns="45720" rtlCol="0" anchor="t">
            <a:no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r" rtl="1"/>
            <a:r>
              <a:rPr lang="ar-SA" dirty="0">
                <a:solidFill>
                  <a:schemeClr val="tx1"/>
                </a:solidFill>
                <a:latin typeface="Calibri" panose="020F0502020204030204" pitchFamily="34" charset="0"/>
                <a:cs typeface="Calibri" panose="020F0502020204030204" pitchFamily="34" charset="0"/>
              </a:rPr>
              <a:t>اما القانون بمعناه الخاص فهي (التشريع)  أي مجموعة القواعد القانونية الصادرة عن سلطة مختصة في الدولة لتنظيم موضوع معين، فيقال مثلا قانون العقوبات أو قانون التجارة او قانون الأحوال الشخصية أو القانون المدني.</a:t>
            </a:r>
            <a:endParaRPr lang="en-US" dirty="0">
              <a:solidFill>
                <a:schemeClr val="tx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4678539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5894BDCA-1ECF-4A81-9BF5-5E736DFA192A}"/>
              </a:ext>
            </a:extLst>
          </p:cNvPr>
          <p:cNvSpPr>
            <a:spLocks noGrp="1"/>
          </p:cNvSpPr>
          <p:nvPr>
            <p:ph type="title"/>
          </p:nvPr>
        </p:nvSpPr>
        <p:spPr>
          <a:xfrm>
            <a:off x="677863" y="609600"/>
            <a:ext cx="8596312" cy="668694"/>
          </a:xfrm>
        </p:spPr>
        <p:txBody>
          <a:bodyPr>
            <a:normAutofit/>
          </a:bodyPr>
          <a:lstStyle/>
          <a:p>
            <a:pPr algn="ctr"/>
            <a:r>
              <a:rPr lang="ar-SA" sz="3200" dirty="0">
                <a:solidFill>
                  <a:srgbClr val="FF0000"/>
                </a:solidFill>
                <a:latin typeface="Bahij Helvetica Neue 75 Bold" panose="02040703060201020203" pitchFamily="18" charset="-78"/>
                <a:cs typeface="Bahij Helvetica Neue 75 Bold" panose="02040703060201020203" pitchFamily="18" charset="-78"/>
              </a:rPr>
              <a:t>قانون الاعمال</a:t>
            </a:r>
            <a:endParaRPr lang="en-US" sz="3200" dirty="0">
              <a:solidFill>
                <a:srgbClr val="FF0000"/>
              </a:solidFill>
              <a:latin typeface="Bahij Helvetica Neue 75 Bold" panose="02040703060201020203" pitchFamily="18" charset="-78"/>
              <a:cs typeface="Bahij Helvetica Neue 75 Bold" panose="02040703060201020203" pitchFamily="18" charset="-78"/>
            </a:endParaRPr>
          </a:p>
        </p:txBody>
      </p:sp>
      <p:sp>
        <p:nvSpPr>
          <p:cNvPr id="4" name="Subtitle 2">
            <a:extLst>
              <a:ext uri="{FF2B5EF4-FFF2-40B4-BE49-F238E27FC236}">
                <a16:creationId xmlns:a16="http://schemas.microsoft.com/office/drawing/2014/main" id="{2F6DFBDF-D10A-4DA6-B6CF-BF26C58C454C}"/>
              </a:ext>
            </a:extLst>
          </p:cNvPr>
          <p:cNvSpPr txBox="1">
            <a:spLocks/>
          </p:cNvSpPr>
          <p:nvPr/>
        </p:nvSpPr>
        <p:spPr>
          <a:xfrm>
            <a:off x="5421086" y="1405813"/>
            <a:ext cx="4404048" cy="768220"/>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r"/>
            <a:r>
              <a:rPr lang="ar-SA" sz="3200" dirty="0">
                <a:solidFill>
                  <a:srgbClr val="7030A0"/>
                </a:solidFill>
                <a:latin typeface="Bahij Helvetica Neue 75 Bold" panose="02040703060201020203" pitchFamily="18" charset="-78"/>
                <a:cs typeface="Bahij Helvetica Neue 75 Bold" panose="02040703060201020203" pitchFamily="18" charset="-78"/>
              </a:rPr>
              <a:t>خصائص القاعدة القانونية</a:t>
            </a:r>
            <a:endParaRPr lang="en-US" sz="3200" dirty="0">
              <a:solidFill>
                <a:srgbClr val="7030A0"/>
              </a:solidFill>
              <a:latin typeface="Bahij Helvetica Neue 75 Bold" panose="02040703060201020203" pitchFamily="18" charset="-78"/>
              <a:cs typeface="Bahij Helvetica Neue 75 Bold" panose="02040703060201020203" pitchFamily="18" charset="-78"/>
            </a:endParaRPr>
          </a:p>
        </p:txBody>
      </p:sp>
      <p:sp>
        <p:nvSpPr>
          <p:cNvPr id="5" name="Subtitle 2">
            <a:extLst>
              <a:ext uri="{FF2B5EF4-FFF2-40B4-BE49-F238E27FC236}">
                <a16:creationId xmlns:a16="http://schemas.microsoft.com/office/drawing/2014/main" id="{8509943B-AA2E-4457-BFE0-304CF1A0D248}"/>
              </a:ext>
            </a:extLst>
          </p:cNvPr>
          <p:cNvSpPr txBox="1">
            <a:spLocks/>
          </p:cNvSpPr>
          <p:nvPr/>
        </p:nvSpPr>
        <p:spPr>
          <a:xfrm>
            <a:off x="861365" y="2323324"/>
            <a:ext cx="8963769" cy="4046374"/>
          </a:xfrm>
          <a:prstGeom prst="rect">
            <a:avLst/>
          </a:prstGeom>
        </p:spPr>
        <p:txBody>
          <a:bodyPr vert="horz" lIns="91440" tIns="45720" rIns="91440" bIns="45720" rtlCol="0" anchor="t">
            <a:no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r" rtl="1"/>
            <a:r>
              <a:rPr lang="ar-SA" dirty="0">
                <a:solidFill>
                  <a:schemeClr val="tx1"/>
                </a:solidFill>
                <a:latin typeface="Calibri" panose="020F0502020204030204" pitchFamily="34" charset="0"/>
                <a:cs typeface="Calibri" panose="020F0502020204030204" pitchFamily="34" charset="0"/>
              </a:rPr>
              <a:t>للقاعدة القانونية خصائص معينة تتمثل </a:t>
            </a:r>
            <a:r>
              <a:rPr lang="ar-SA" dirty="0" err="1">
                <a:solidFill>
                  <a:schemeClr val="tx1"/>
                </a:solidFill>
                <a:latin typeface="Calibri" panose="020F0502020204030204" pitchFamily="34" charset="0"/>
                <a:cs typeface="Calibri" panose="020F0502020204030204" pitchFamily="34" charset="0"/>
              </a:rPr>
              <a:t>بمايأتي</a:t>
            </a:r>
            <a:r>
              <a:rPr lang="ar-SA" dirty="0">
                <a:solidFill>
                  <a:schemeClr val="tx1"/>
                </a:solidFill>
                <a:latin typeface="Calibri" panose="020F0502020204030204" pitchFamily="34" charset="0"/>
                <a:cs typeface="Calibri" panose="020F0502020204030204" pitchFamily="34" charset="0"/>
              </a:rPr>
              <a:t>:۔</a:t>
            </a:r>
            <a:endParaRPr lang="en-US" dirty="0">
              <a:solidFill>
                <a:schemeClr val="tx1"/>
              </a:solidFill>
              <a:latin typeface="Calibri" panose="020F0502020204030204" pitchFamily="34" charset="0"/>
              <a:cs typeface="Calibri" panose="020F0502020204030204" pitchFamily="34" charset="0"/>
            </a:endParaRPr>
          </a:p>
          <a:p>
            <a:pPr algn="r" rtl="1"/>
            <a:r>
              <a:rPr lang="ar-SA" dirty="0">
                <a:solidFill>
                  <a:schemeClr val="tx1"/>
                </a:solidFill>
                <a:latin typeface="Calibri" panose="020F0502020204030204" pitchFamily="34" charset="0"/>
                <a:cs typeface="Calibri" panose="020F0502020204030204" pitchFamily="34" charset="0"/>
              </a:rPr>
              <a:t> أولا: قاعدة سلوك </a:t>
            </a:r>
            <a:r>
              <a:rPr lang="ar-SA" dirty="0" err="1">
                <a:solidFill>
                  <a:schemeClr val="tx1"/>
                </a:solidFill>
                <a:latin typeface="Calibri" panose="020F0502020204030204" pitchFamily="34" charset="0"/>
                <a:cs typeface="Calibri" panose="020F0502020204030204" pitchFamily="34" charset="0"/>
              </a:rPr>
              <a:t>إجتماعية</a:t>
            </a:r>
            <a:r>
              <a:rPr lang="ar-SA" dirty="0">
                <a:solidFill>
                  <a:schemeClr val="tx1"/>
                </a:solidFill>
                <a:latin typeface="Calibri" panose="020F0502020204030204" pitchFamily="34" charset="0"/>
                <a:cs typeface="Calibri" panose="020F0502020204030204" pitchFamily="34" charset="0"/>
              </a:rPr>
              <a:t> (فقرة اولا).</a:t>
            </a:r>
            <a:endParaRPr lang="en-US" dirty="0">
              <a:solidFill>
                <a:schemeClr val="tx1"/>
              </a:solidFill>
              <a:latin typeface="Calibri" panose="020F0502020204030204" pitchFamily="34" charset="0"/>
              <a:cs typeface="Calibri" panose="020F0502020204030204" pitchFamily="34" charset="0"/>
            </a:endParaRPr>
          </a:p>
          <a:p>
            <a:pPr algn="r" rtl="1"/>
            <a:r>
              <a:rPr lang="ar-SA" dirty="0">
                <a:solidFill>
                  <a:schemeClr val="tx1"/>
                </a:solidFill>
                <a:latin typeface="Calibri" panose="020F0502020204030204" pitchFamily="34" charset="0"/>
                <a:cs typeface="Calibri" panose="020F0502020204030204" pitchFamily="34" charset="0"/>
              </a:rPr>
              <a:t> ثانيا: قاعدة عامة مجردة (فقرة ثانية).</a:t>
            </a:r>
            <a:endParaRPr lang="en-US" dirty="0">
              <a:solidFill>
                <a:schemeClr val="tx1"/>
              </a:solidFill>
              <a:latin typeface="Calibri" panose="020F0502020204030204" pitchFamily="34" charset="0"/>
              <a:cs typeface="Calibri" panose="020F0502020204030204" pitchFamily="34" charset="0"/>
            </a:endParaRPr>
          </a:p>
          <a:p>
            <a:pPr algn="r" rtl="1"/>
            <a:r>
              <a:rPr lang="ar-SA" dirty="0">
                <a:solidFill>
                  <a:schemeClr val="tx1"/>
                </a:solidFill>
                <a:latin typeface="Calibri" panose="020F0502020204030204" pitchFamily="34" charset="0"/>
                <a:cs typeface="Calibri" panose="020F0502020204030204" pitchFamily="34" charset="0"/>
              </a:rPr>
              <a:t> ثالثا: قاعدة ملزمة (فقرة ثالث). ونبين هذه </a:t>
            </a:r>
            <a:r>
              <a:rPr lang="ar-SA" dirty="0" err="1">
                <a:solidFill>
                  <a:schemeClr val="tx1"/>
                </a:solidFill>
                <a:latin typeface="Calibri" panose="020F0502020204030204" pitchFamily="34" charset="0"/>
                <a:cs typeface="Calibri" panose="020F0502020204030204" pitchFamily="34" charset="0"/>
              </a:rPr>
              <a:t>النصائص</a:t>
            </a:r>
            <a:r>
              <a:rPr lang="ar-SA" dirty="0">
                <a:solidFill>
                  <a:schemeClr val="tx1"/>
                </a:solidFill>
                <a:latin typeface="Calibri" panose="020F0502020204030204" pitchFamily="34" charset="0"/>
                <a:cs typeface="Calibri" panose="020F0502020204030204" pitchFamily="34" charset="0"/>
              </a:rPr>
              <a:t> تباعا .</a:t>
            </a:r>
            <a:endParaRPr lang="en-US" dirty="0">
              <a:solidFill>
                <a:schemeClr val="tx1"/>
              </a:solidFill>
              <a:latin typeface="Calibri" panose="020F0502020204030204" pitchFamily="34" charset="0"/>
              <a:cs typeface="Calibri" panose="020F0502020204030204" pitchFamily="34" charset="0"/>
            </a:endParaRPr>
          </a:p>
          <a:p>
            <a:pPr algn="r" rtl="1"/>
            <a:endParaRPr lang="en-US" dirty="0">
              <a:solidFill>
                <a:schemeClr val="tx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965704541"/>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9</TotalTime>
  <Words>150</Words>
  <Application>Microsoft Office PowerPoint</Application>
  <PresentationFormat>Widescreen</PresentationFormat>
  <Paragraphs>16</Paragraphs>
  <Slides>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Arial</vt:lpstr>
      <vt:lpstr>Bahij Helvetica Neue 75 Bold</vt:lpstr>
      <vt:lpstr>Calibri</vt:lpstr>
      <vt:lpstr>Trebuchet MS</vt:lpstr>
      <vt:lpstr>Wingdings 3</vt:lpstr>
      <vt:lpstr>Facet</vt:lpstr>
      <vt:lpstr>قانون الاعمال</vt:lpstr>
      <vt:lpstr>قانون الاعمال</vt:lpstr>
      <vt:lpstr>قانون الاعمال</vt:lpstr>
      <vt:lpstr>قانون الاعمال</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قانون الاعمال</dc:title>
  <dc:creator>Salah</dc:creator>
  <cp:lastModifiedBy>Salah</cp:lastModifiedBy>
  <cp:revision>3</cp:revision>
  <dcterms:created xsi:type="dcterms:W3CDTF">2019-05-12T19:06:21Z</dcterms:created>
  <dcterms:modified xsi:type="dcterms:W3CDTF">2019-05-12T19:48:06Z</dcterms:modified>
</cp:coreProperties>
</file>