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D05E-CF77-4BE9-9F5C-AB0A9C5B358A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42B9-E80F-424C-BF67-EADB20A64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96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D05E-CF77-4BE9-9F5C-AB0A9C5B358A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42B9-E80F-424C-BF67-EADB20A64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409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D05E-CF77-4BE9-9F5C-AB0A9C5B358A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42B9-E80F-424C-BF67-EADB20A64E7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5731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D05E-CF77-4BE9-9F5C-AB0A9C5B358A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42B9-E80F-424C-BF67-EADB20A64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64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D05E-CF77-4BE9-9F5C-AB0A9C5B358A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42B9-E80F-424C-BF67-EADB20A64E7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99360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D05E-CF77-4BE9-9F5C-AB0A9C5B358A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42B9-E80F-424C-BF67-EADB20A64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90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D05E-CF77-4BE9-9F5C-AB0A9C5B358A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42B9-E80F-424C-BF67-EADB20A64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76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D05E-CF77-4BE9-9F5C-AB0A9C5B358A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42B9-E80F-424C-BF67-EADB20A64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09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D05E-CF77-4BE9-9F5C-AB0A9C5B358A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42B9-E80F-424C-BF67-EADB20A64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76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D05E-CF77-4BE9-9F5C-AB0A9C5B358A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42B9-E80F-424C-BF67-EADB20A64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39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D05E-CF77-4BE9-9F5C-AB0A9C5B358A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42B9-E80F-424C-BF67-EADB20A64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116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D05E-CF77-4BE9-9F5C-AB0A9C5B358A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42B9-E80F-424C-BF67-EADB20A64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85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D05E-CF77-4BE9-9F5C-AB0A9C5B358A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42B9-E80F-424C-BF67-EADB20A64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7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D05E-CF77-4BE9-9F5C-AB0A9C5B358A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42B9-E80F-424C-BF67-EADB20A64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23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D05E-CF77-4BE9-9F5C-AB0A9C5B358A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42B9-E80F-424C-BF67-EADB20A64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732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D05E-CF77-4BE9-9F5C-AB0A9C5B358A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42B9-E80F-424C-BF67-EADB20A64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599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DD05E-CF77-4BE9-9F5C-AB0A9C5B358A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BA42B9-E80F-424C-BF67-EADB20A64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379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97A99-D2FD-4FCA-9C0C-907D962220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430349"/>
            <a:ext cx="7766936" cy="1646302"/>
          </a:xfrm>
        </p:spPr>
        <p:txBody>
          <a:bodyPr/>
          <a:lstStyle/>
          <a:p>
            <a:pPr algn="ctr"/>
            <a:r>
              <a:rPr lang="ar-SA" sz="8800" dirty="0">
                <a:solidFill>
                  <a:srgbClr val="7030A0"/>
                </a:solidFill>
                <a:latin typeface="Bahij Helvetica Neue 75 Bold" panose="02040703060201020203" pitchFamily="18" charset="-78"/>
                <a:cs typeface="Bahij Helvetica Neue 75 Bold" panose="02040703060201020203" pitchFamily="18" charset="-78"/>
              </a:rPr>
              <a:t>قانون الاعمال</a:t>
            </a:r>
            <a:endParaRPr lang="en-US" sz="8800" dirty="0">
              <a:solidFill>
                <a:srgbClr val="7030A0"/>
              </a:solidFill>
              <a:latin typeface="Bahij Helvetica Neue 75 Bold" panose="02040703060201020203" pitchFamily="18" charset="-78"/>
              <a:cs typeface="Bahij Helvetica Neue 75 Bold" panose="02040703060201020203" pitchFamily="18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05C184-6631-4D08-997D-DE2B397618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200" dirty="0" err="1">
                <a:solidFill>
                  <a:srgbClr val="FF0000"/>
                </a:solidFill>
                <a:latin typeface="Bahij Helvetica Neue 75 Bold" panose="02040703060201020203" pitchFamily="18" charset="-78"/>
                <a:cs typeface="Bahij Helvetica Neue 75 Bold" panose="02040703060201020203" pitchFamily="18" charset="-78"/>
              </a:rPr>
              <a:t>أ.م.د</a:t>
            </a:r>
            <a:r>
              <a:rPr lang="ar-SA" sz="3200" dirty="0">
                <a:solidFill>
                  <a:srgbClr val="FF0000"/>
                </a:solidFill>
                <a:latin typeface="Bahij Helvetica Neue 75 Bold" panose="02040703060201020203" pitchFamily="18" charset="-78"/>
                <a:cs typeface="Bahij Helvetica Neue 75 Bold" panose="02040703060201020203" pitchFamily="18" charset="-78"/>
              </a:rPr>
              <a:t>. محمود خليل خضير</a:t>
            </a:r>
            <a:endParaRPr lang="en-US" sz="3200" dirty="0">
              <a:solidFill>
                <a:srgbClr val="FF0000"/>
              </a:solidFill>
              <a:latin typeface="Bahij Helvetica Neue 75 Bold" panose="02040703060201020203" pitchFamily="18" charset="-78"/>
              <a:cs typeface="Bahij Helvetica Neue 75 Bold" panose="02040703060201020203" pitchFamily="18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932E78-4A53-4117-9800-25F0FA8C413E}"/>
              </a:ext>
            </a:extLst>
          </p:cNvPr>
          <p:cNvSpPr/>
          <p:nvPr/>
        </p:nvSpPr>
        <p:spPr>
          <a:xfrm>
            <a:off x="11431541" y="5841163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5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0135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894BDCA-1ECF-4A81-9BF5-5E736DFA1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668694"/>
          </a:xfrm>
        </p:spPr>
        <p:txBody>
          <a:bodyPr>
            <a:normAutofit/>
          </a:bodyPr>
          <a:lstStyle/>
          <a:p>
            <a:pPr algn="ctr"/>
            <a:r>
              <a:rPr lang="ar-SA" sz="3200" dirty="0">
                <a:solidFill>
                  <a:srgbClr val="FF0000"/>
                </a:solidFill>
                <a:latin typeface="Bahij Helvetica Neue 75 Bold" panose="02040703060201020203" pitchFamily="18" charset="-78"/>
                <a:cs typeface="Bahij Helvetica Neue 75 Bold" panose="02040703060201020203" pitchFamily="18" charset="-78"/>
              </a:rPr>
              <a:t>قانون الاعمال</a:t>
            </a:r>
            <a:endParaRPr lang="en-US" sz="3200" dirty="0">
              <a:solidFill>
                <a:srgbClr val="FF0000"/>
              </a:solidFill>
              <a:latin typeface="Bahij Helvetica Neue 75 Bold" panose="02040703060201020203" pitchFamily="18" charset="-78"/>
              <a:cs typeface="Bahij Helvetica Neue 75 Bold" panose="02040703060201020203" pitchFamily="18" charset="-78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F6DFBDF-D10A-4DA6-B6CF-BF26C58C454C}"/>
              </a:ext>
            </a:extLst>
          </p:cNvPr>
          <p:cNvSpPr txBox="1">
            <a:spLocks/>
          </p:cNvSpPr>
          <p:nvPr/>
        </p:nvSpPr>
        <p:spPr>
          <a:xfrm>
            <a:off x="6550090" y="1405813"/>
            <a:ext cx="3275044" cy="66869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SA" sz="3200" dirty="0">
                <a:solidFill>
                  <a:srgbClr val="7030A0"/>
                </a:solidFill>
                <a:latin typeface="Bahij Helvetica Neue 75 Bold" panose="02040703060201020203" pitchFamily="18" charset="-78"/>
                <a:cs typeface="Bahij Helvetica Neue 75 Bold" panose="02040703060201020203" pitchFamily="18" charset="-78"/>
              </a:rPr>
              <a:t>نظرية الاعمال التجارية :</a:t>
            </a:r>
            <a:endParaRPr lang="en-US" sz="3200" dirty="0">
              <a:solidFill>
                <a:srgbClr val="7030A0"/>
              </a:solidFill>
              <a:latin typeface="Bahij Helvetica Neue 75 Bold" panose="02040703060201020203" pitchFamily="18" charset="-78"/>
              <a:cs typeface="Bahij Helvetica Neue 75 Bold" panose="02040703060201020203" pitchFamily="18" charset="-78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509943B-AA2E-4457-BFE0-304CF1A0D248}"/>
              </a:ext>
            </a:extLst>
          </p:cNvPr>
          <p:cNvSpPr txBox="1">
            <a:spLocks/>
          </p:cNvSpPr>
          <p:nvPr/>
        </p:nvSpPr>
        <p:spPr>
          <a:xfrm>
            <a:off x="677863" y="2202026"/>
            <a:ext cx="8963769" cy="40463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 rtl="1"/>
            <a:r>
              <a:rPr lang="ar-S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ان البحث في نظرية الأعمال التجارية يستدعي أولا أن نحدد المقصود بالعمل التجاري (مبحث اول) وماهي أنواع الأعمال التجارية في القانون العراقي (مبحث ثان ) .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625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894BDCA-1ECF-4A81-9BF5-5E736DFA1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668694"/>
          </a:xfrm>
        </p:spPr>
        <p:txBody>
          <a:bodyPr>
            <a:normAutofit/>
          </a:bodyPr>
          <a:lstStyle/>
          <a:p>
            <a:pPr algn="ctr"/>
            <a:r>
              <a:rPr lang="ar-SA" sz="3200" dirty="0">
                <a:solidFill>
                  <a:srgbClr val="FF0000"/>
                </a:solidFill>
                <a:latin typeface="Bahij Helvetica Neue 75 Bold" panose="02040703060201020203" pitchFamily="18" charset="-78"/>
                <a:cs typeface="Bahij Helvetica Neue 75 Bold" panose="02040703060201020203" pitchFamily="18" charset="-78"/>
              </a:rPr>
              <a:t>قانون الاعمال</a:t>
            </a:r>
            <a:endParaRPr lang="en-US" sz="3200" dirty="0">
              <a:solidFill>
                <a:srgbClr val="FF0000"/>
              </a:solidFill>
              <a:latin typeface="Bahij Helvetica Neue 75 Bold" panose="02040703060201020203" pitchFamily="18" charset="-78"/>
              <a:cs typeface="Bahij Helvetica Neue 75 Bold" panose="02040703060201020203" pitchFamily="18" charset="-78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F6DFBDF-D10A-4DA6-B6CF-BF26C58C454C}"/>
              </a:ext>
            </a:extLst>
          </p:cNvPr>
          <p:cNvSpPr txBox="1">
            <a:spLocks/>
          </p:cNvSpPr>
          <p:nvPr/>
        </p:nvSpPr>
        <p:spPr>
          <a:xfrm>
            <a:off x="2892490" y="1405813"/>
            <a:ext cx="6932644" cy="6686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SA" sz="3200" dirty="0">
                <a:solidFill>
                  <a:srgbClr val="7030A0"/>
                </a:solidFill>
                <a:latin typeface="Bahij Helvetica Neue 75 Bold" panose="02040703060201020203" pitchFamily="18" charset="-78"/>
                <a:cs typeface="Bahij Helvetica Neue 75 Bold" panose="02040703060201020203" pitchFamily="18" charset="-78"/>
              </a:rPr>
              <a:t>المفهوم تحديد المقصود بالعمل التجاري  :</a:t>
            </a:r>
            <a:endParaRPr lang="en-US" sz="3200" dirty="0">
              <a:solidFill>
                <a:srgbClr val="7030A0"/>
              </a:solidFill>
              <a:latin typeface="Bahij Helvetica Neue 75 Bold" panose="02040703060201020203" pitchFamily="18" charset="-78"/>
              <a:cs typeface="Bahij Helvetica Neue 75 Bold" panose="02040703060201020203" pitchFamily="18" charset="-78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509943B-AA2E-4457-BFE0-304CF1A0D248}"/>
              </a:ext>
            </a:extLst>
          </p:cNvPr>
          <p:cNvSpPr txBox="1">
            <a:spLocks/>
          </p:cNvSpPr>
          <p:nvPr/>
        </p:nvSpPr>
        <p:spPr>
          <a:xfrm>
            <a:off x="861365" y="2323324"/>
            <a:ext cx="8963769" cy="40463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 rtl="1"/>
            <a:r>
              <a:rPr lang="ar-S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لم يحدد قانون التجارة المقصود بالعمل التجاري، شأنه شأن الكثير من القوانين التجارية، إلا أن فقهاء القانون التجاري قدموا العديد من المعايير او النظريات التي تحدد المقصود بهذا العمل وهو </a:t>
            </a:r>
            <a:r>
              <a:rPr lang="ar-SA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ماتبينه</a:t>
            </a:r>
            <a:r>
              <a:rPr lang="ar-S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في (مطلب اول) على أن تبين بعد ذلك موقف القانون العراقي من التعريف بالعمل المذكور (مطلب ثان).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853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894BDCA-1ECF-4A81-9BF5-5E736DFA1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668694"/>
          </a:xfrm>
        </p:spPr>
        <p:txBody>
          <a:bodyPr>
            <a:normAutofit/>
          </a:bodyPr>
          <a:lstStyle/>
          <a:p>
            <a:pPr algn="ctr"/>
            <a:r>
              <a:rPr lang="ar-SA" sz="3200" dirty="0">
                <a:solidFill>
                  <a:srgbClr val="FF0000"/>
                </a:solidFill>
                <a:latin typeface="Bahij Helvetica Neue 75 Bold" panose="02040703060201020203" pitchFamily="18" charset="-78"/>
                <a:cs typeface="Bahij Helvetica Neue 75 Bold" panose="02040703060201020203" pitchFamily="18" charset="-78"/>
              </a:rPr>
              <a:t>قانون الاعمال</a:t>
            </a:r>
            <a:endParaRPr lang="en-US" sz="3200" dirty="0">
              <a:solidFill>
                <a:srgbClr val="FF0000"/>
              </a:solidFill>
              <a:latin typeface="Bahij Helvetica Neue 75 Bold" panose="02040703060201020203" pitchFamily="18" charset="-78"/>
              <a:cs typeface="Bahij Helvetica Neue 75 Bold" panose="02040703060201020203" pitchFamily="18" charset="-78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F6DFBDF-D10A-4DA6-B6CF-BF26C58C454C}"/>
              </a:ext>
            </a:extLst>
          </p:cNvPr>
          <p:cNvSpPr txBox="1">
            <a:spLocks/>
          </p:cNvSpPr>
          <p:nvPr/>
        </p:nvSpPr>
        <p:spPr>
          <a:xfrm>
            <a:off x="391886" y="1405813"/>
            <a:ext cx="9433248" cy="7682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SA" sz="3100" dirty="0">
                <a:solidFill>
                  <a:srgbClr val="7030A0"/>
                </a:solidFill>
                <a:latin typeface="Bahij Helvetica Neue 75 Bold" panose="02040703060201020203" pitchFamily="18" charset="-78"/>
                <a:cs typeface="Bahij Helvetica Neue 75 Bold" panose="02040703060201020203" pitchFamily="18" charset="-78"/>
              </a:rPr>
              <a:t>المعايير او النظريات التي قدمت لتحديد المقصود بالعمل التجاري</a:t>
            </a:r>
            <a:endParaRPr lang="en-US" sz="3100" dirty="0">
              <a:solidFill>
                <a:srgbClr val="7030A0"/>
              </a:solidFill>
              <a:latin typeface="Bahij Helvetica Neue 75 Bold" panose="02040703060201020203" pitchFamily="18" charset="-78"/>
              <a:cs typeface="Bahij Helvetica Neue 75 Bold" panose="02040703060201020203" pitchFamily="18" charset="-78"/>
            </a:endParaRPr>
          </a:p>
          <a:p>
            <a:pPr algn="r"/>
            <a:endParaRPr lang="en-US" sz="3200" dirty="0">
              <a:solidFill>
                <a:srgbClr val="7030A0"/>
              </a:solidFill>
              <a:latin typeface="Bahij Helvetica Neue 75 Bold" panose="02040703060201020203" pitchFamily="18" charset="-78"/>
              <a:cs typeface="Bahij Helvetica Neue 75 Bold" panose="02040703060201020203" pitchFamily="18" charset="-78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509943B-AA2E-4457-BFE0-304CF1A0D248}"/>
              </a:ext>
            </a:extLst>
          </p:cNvPr>
          <p:cNvSpPr txBox="1">
            <a:spLocks/>
          </p:cNvSpPr>
          <p:nvPr/>
        </p:nvSpPr>
        <p:spPr>
          <a:xfrm>
            <a:off x="391887" y="2323324"/>
            <a:ext cx="9433248" cy="40463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 rtl="1"/>
            <a:r>
              <a:rPr lang="ar-S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طرح فقهاء القانون التجاري العديد من المعايير أو النظريات التي حاولت تحديد المقصود بالعمل التجاري وتتمثل بما يأتي :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ar-S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اولاً:  معيار المضاربة.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ar-S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ثانيا: معيار التداول. 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ar-S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ثالثا: معيار المشروع .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ar-S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رابعا: معيار الحرفة.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ar-S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خامسا: معيار السبب (الباعث).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70454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</TotalTime>
  <Words>167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Bahij Helvetica Neue 75 Bold</vt:lpstr>
      <vt:lpstr>Calibri</vt:lpstr>
      <vt:lpstr>Trebuchet MS</vt:lpstr>
      <vt:lpstr>Wingdings 3</vt:lpstr>
      <vt:lpstr>Facet</vt:lpstr>
      <vt:lpstr>قانون الاعمال</vt:lpstr>
      <vt:lpstr>قانون الاعمال</vt:lpstr>
      <vt:lpstr>قانون الاعمال</vt:lpstr>
      <vt:lpstr>قانون الاعمال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قانون الاعمال</dc:title>
  <dc:creator>Salah</dc:creator>
  <cp:lastModifiedBy>Salah</cp:lastModifiedBy>
  <cp:revision>4</cp:revision>
  <dcterms:created xsi:type="dcterms:W3CDTF">2019-05-12T19:06:21Z</dcterms:created>
  <dcterms:modified xsi:type="dcterms:W3CDTF">2019-05-12T19:48:24Z</dcterms:modified>
</cp:coreProperties>
</file>