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440872" y="5803841"/>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dirty="0">
                <a:ln w="0"/>
                <a:solidFill>
                  <a:schemeClr val="tx1"/>
                </a:solidFill>
                <a:effectLst>
                  <a:outerShdw blurRad="38100" dist="19050" dir="2700000" algn="tl" rotWithShape="0">
                    <a:schemeClr val="dk1">
                      <a:alpha val="40000"/>
                    </a:schemeClr>
                  </a:outerShdw>
                </a:effectLst>
              </a:rPr>
              <a:t>3</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6550090" y="1405813"/>
            <a:ext cx="3275044"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التاجر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خصص قانون التجارة رقم </a:t>
            </a:r>
            <a:r>
              <a:rPr lang="fa-IR" dirty="0">
                <a:solidFill>
                  <a:schemeClr val="tx1"/>
                </a:solidFill>
                <a:latin typeface="Calibri" panose="020F0502020204030204" pitchFamily="34" charset="0"/>
                <a:cs typeface="Calibri" panose="020F0502020204030204" pitchFamily="34" charset="0"/>
              </a:rPr>
              <a:t>۳۰ </a:t>
            </a:r>
            <a:r>
              <a:rPr lang="ar-SA" dirty="0">
                <a:solidFill>
                  <a:schemeClr val="tx1"/>
                </a:solidFill>
                <a:latin typeface="Calibri" panose="020F0502020204030204" pitchFamily="34" charset="0"/>
                <a:cs typeface="Calibri" panose="020F0502020204030204" pitchFamily="34" charset="0"/>
              </a:rPr>
              <a:t>لسنة </a:t>
            </a:r>
            <a:r>
              <a:rPr lang="fa-IR" dirty="0">
                <a:solidFill>
                  <a:schemeClr val="tx1"/>
                </a:solidFill>
                <a:latin typeface="Calibri" panose="020F0502020204030204" pitchFamily="34" charset="0"/>
                <a:cs typeface="Calibri" panose="020F0502020204030204" pitchFamily="34" charset="0"/>
              </a:rPr>
              <a:t>۱۹۸</a:t>
            </a:r>
            <a:r>
              <a:rPr lang="ar-SA" dirty="0">
                <a:solidFill>
                  <a:schemeClr val="tx1"/>
                </a:solidFill>
                <a:latin typeface="Calibri" panose="020F0502020204030204" pitchFamily="34" charset="0"/>
                <a:cs typeface="Calibri" panose="020F0502020204030204" pitchFamily="34" charset="0"/>
              </a:rPr>
              <a:t>٤ المواد </a:t>
            </a:r>
            <a:r>
              <a:rPr lang="fa-IR" dirty="0">
                <a:solidFill>
                  <a:schemeClr val="tx1"/>
                </a:solidFill>
                <a:latin typeface="Calibri" panose="020F0502020204030204" pitchFamily="34" charset="0"/>
                <a:cs typeface="Calibri" panose="020F0502020204030204" pitchFamily="34" charset="0"/>
              </a:rPr>
              <a:t>۷ - ۳۸ </a:t>
            </a:r>
            <a:r>
              <a:rPr lang="ar-SA" dirty="0">
                <a:solidFill>
                  <a:schemeClr val="tx1"/>
                </a:solidFill>
                <a:latin typeface="Calibri" panose="020F0502020204030204" pitchFamily="34" charset="0"/>
                <a:cs typeface="Calibri" panose="020F0502020204030204" pitchFamily="34" charset="0"/>
              </a:rPr>
              <a:t>لتنظيم الأحكام المتعلقة بالتاجر، اذ بينت هذه المواد المقصود بالتاجر ثم حددت واجباته</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ونبين أولاً التعريف بالتاجر وماهي شروط اكتساب صفة التاجر (مبحث اول) وماهي واجباته (مبحث ثان). </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462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007706" y="1405813"/>
            <a:ext cx="8817428"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المبحث الأول: التعريف بالتاجر وشروط اكتساب صفة التاجر</a:t>
            </a:r>
            <a:endParaRPr lang="en-US" dirty="0"/>
          </a:p>
          <a:p>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556588"/>
            <a:ext cx="8963769" cy="381311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نبين المقصود بالتاجر (مطلب اول) وماهي شروط اكتساب هذه الصفة (مطلب ثان).</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785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934535" y="1583094"/>
            <a:ext cx="8817428"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مفهوم التاجر</a:t>
            </a:r>
            <a:endParaRPr lang="en-US" dirty="0"/>
          </a:p>
          <a:p>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556588"/>
            <a:ext cx="8963769" cy="381311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نصت المادة السابعة من قانون التجارة ((يعتبر </a:t>
            </a:r>
            <a:r>
              <a:rPr lang="ar-SA" dirty="0" err="1">
                <a:solidFill>
                  <a:schemeClr val="tx1"/>
                </a:solidFill>
                <a:latin typeface="Calibri" panose="020F0502020204030204" pitchFamily="34" charset="0"/>
                <a:cs typeface="Calibri" panose="020F0502020204030204" pitchFamily="34" charset="0"/>
              </a:rPr>
              <a:t>تاجرأ</a:t>
            </a:r>
            <a:r>
              <a:rPr lang="ar-SA" dirty="0">
                <a:solidFill>
                  <a:schemeClr val="tx1"/>
                </a:solidFill>
                <a:latin typeface="Calibri" panose="020F0502020204030204" pitchFamily="34" charset="0"/>
                <a:cs typeface="Calibri" panose="020F0502020204030204" pitchFamily="34" charset="0"/>
              </a:rPr>
              <a:t> كل شخص طبيعي او معنوي يزاول باسمه ولحسابه على وجه الاحتراف عملا تجاريا وفق هذا القانون)) وكذلك نصت المادة الثامنة من القانون المذكور بأنه (( يشترط في التاجر أن يكون متمتعة بالأهلية وان يكون عراقي الجنسية، ويجوز لغير العراقي أن يمارس العمل التجاري وفقا لمتطلبات خطة التنمية </a:t>
            </a:r>
            <a:r>
              <a:rPr lang="ar-SA" dirty="0" err="1">
                <a:solidFill>
                  <a:schemeClr val="tx1"/>
                </a:solidFill>
                <a:latin typeface="Calibri" panose="020F0502020204030204" pitchFamily="34" charset="0"/>
                <a:cs typeface="Calibri" panose="020F0502020204030204" pitchFamily="34" charset="0"/>
              </a:rPr>
              <a:t>وباذن</a:t>
            </a:r>
            <a:r>
              <a:rPr lang="ar-SA" dirty="0">
                <a:solidFill>
                  <a:schemeClr val="tx1"/>
                </a:solidFill>
                <a:latin typeface="Calibri" panose="020F0502020204030204" pitchFamily="34" charset="0"/>
                <a:cs typeface="Calibri" panose="020F0502020204030204" pitchFamily="34" charset="0"/>
              </a:rPr>
              <a:t> من الجهة المختصة)).</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825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934535" y="1583094"/>
            <a:ext cx="8817428"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مفهوم التاجر</a:t>
            </a:r>
            <a:endParaRPr lang="en-US" dirty="0"/>
          </a:p>
          <a:p>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4" y="2369976"/>
            <a:ext cx="8963769" cy="3813110"/>
          </a:xfrm>
          <a:prstGeom prst="rect">
            <a:avLst/>
          </a:prstGeom>
        </p:spPr>
        <p:txBody>
          <a:bodyPr vert="horz" lIns="91440" tIns="45720" rIns="91440" bIns="45720" rtlCol="0" anchor="t">
            <a:noAutofit/>
          </a:bodyPr>
          <a:lstStyle>
            <a:defPPr>
              <a:defRPr lang="en-US"/>
            </a:defPPr>
            <a:lvl1pPr algn="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ومن النصوص المتقدمة يبدو بأن القانون العراقي قد حرص على تعريف التاجر، وذلك لأهمية الوصف، وما ينشأ عنه من واجبات وحقوق للشخص المذكور . </a:t>
            </a:r>
            <a:r>
              <a:rPr lang="ar-SA" dirty="0" err="1"/>
              <a:t>ولاتقتصر</a:t>
            </a:r>
            <a:r>
              <a:rPr lang="ar-SA" dirty="0"/>
              <a:t> صفة التاجر، كما بينت المادة السابعة من قانون التجارة المتقدم ذكرها، . على الشخص الطبيعي (التاجر الفرد) بل من الجائز أن تكتسب هذه الصفة من قبل الشخص المعنوي والمقصود بالشخص المعنوي هنا على وجه الدقة (الشركة التجارية دون غيره من الأشخاص المعنوية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46175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شروط اكتساب صفة التاجر</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وفقا لما قررته المادة السابعة من قانون التجارة فانه يشترط لاكتساب صفة التاجر . توافر الشروط الاتية:</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اولا: احتراف الأعمال التجارية.</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 ثانيا: مزاولة التجارة على وجه الاستقلال.</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 ثالثا: الأهلية القانونية: ونبين هذه الشروط تباعا في ثلاث فقرات.</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18598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287</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6</cp:revision>
  <dcterms:created xsi:type="dcterms:W3CDTF">2019-05-12T19:06:21Z</dcterms:created>
  <dcterms:modified xsi:type="dcterms:W3CDTF">2019-05-12T19:48:36Z</dcterms:modified>
</cp:coreProperties>
</file>