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52096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79640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495731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79164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59936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153590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87376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722309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15177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14293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76116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4DD05E-CF77-4BE9-9F5C-AB0A9C5B358A}"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702285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4DD05E-CF77-4BE9-9F5C-AB0A9C5B358A}"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577776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DD05E-CF77-4BE9-9F5C-AB0A9C5B358A}"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860423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80732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4049599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D05E-CF77-4BE9-9F5C-AB0A9C5B358A}" type="datetimeFigureOut">
              <a:rPr lang="en-US" smtClean="0"/>
              <a:t>12/5/2019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BA42B9-E80F-424C-BF67-EADB20A64E7B}" type="slidenum">
              <a:rPr lang="en-US" smtClean="0"/>
              <a:t>‹#›</a:t>
            </a:fld>
            <a:endParaRPr lang="en-US"/>
          </a:p>
        </p:txBody>
      </p:sp>
    </p:spTree>
    <p:extLst>
      <p:ext uri="{BB962C8B-B14F-4D97-AF65-F5344CB8AC3E}">
        <p14:creationId xmlns:p14="http://schemas.microsoft.com/office/powerpoint/2010/main" val="16303792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A99-D2FD-4FCA-9C0C-907D96222035}"/>
              </a:ext>
            </a:extLst>
          </p:cNvPr>
          <p:cNvSpPr>
            <a:spLocks noGrp="1"/>
          </p:cNvSpPr>
          <p:nvPr>
            <p:ph type="ctrTitle"/>
          </p:nvPr>
        </p:nvSpPr>
        <p:spPr>
          <a:xfrm>
            <a:off x="1507067" y="1430349"/>
            <a:ext cx="7766936" cy="1646302"/>
          </a:xfrm>
        </p:spPr>
        <p:txBody>
          <a:bodyPr/>
          <a:lstStyle/>
          <a:p>
            <a:pPr algn="ctr"/>
            <a:r>
              <a:rPr lang="ar-SA" sz="8800" dirty="0">
                <a:solidFill>
                  <a:srgbClr val="7030A0"/>
                </a:solidFill>
                <a:latin typeface="Bahij Helvetica Neue 75 Bold" panose="02040703060201020203" pitchFamily="18" charset="-78"/>
                <a:cs typeface="Bahij Helvetica Neue 75 Bold" panose="02040703060201020203" pitchFamily="18" charset="-78"/>
              </a:rPr>
              <a:t>قانون الاعمال</a:t>
            </a:r>
            <a:endParaRPr lang="en-US" sz="88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3" name="Subtitle 2">
            <a:extLst>
              <a:ext uri="{FF2B5EF4-FFF2-40B4-BE49-F238E27FC236}">
                <a16:creationId xmlns:a16="http://schemas.microsoft.com/office/drawing/2014/main" id="{AB05C184-6631-4D08-997D-DE2B397618FE}"/>
              </a:ext>
            </a:extLst>
          </p:cNvPr>
          <p:cNvSpPr>
            <a:spLocks noGrp="1"/>
          </p:cNvSpPr>
          <p:nvPr>
            <p:ph type="subTitle" idx="1"/>
          </p:nvPr>
        </p:nvSpPr>
        <p:spPr/>
        <p:txBody>
          <a:bodyPr>
            <a:normAutofit/>
          </a:bodyPr>
          <a:lstStyle/>
          <a:p>
            <a:pPr algn="ctr"/>
            <a:r>
              <a:rPr lang="ar-SA" sz="3200" dirty="0" err="1">
                <a:solidFill>
                  <a:srgbClr val="FF0000"/>
                </a:solidFill>
                <a:latin typeface="Bahij Helvetica Neue 75 Bold" panose="02040703060201020203" pitchFamily="18" charset="-78"/>
                <a:cs typeface="Bahij Helvetica Neue 75 Bold" panose="02040703060201020203" pitchFamily="18" charset="-78"/>
              </a:rPr>
              <a:t>أ.م.د</a:t>
            </a:r>
            <a:r>
              <a:rPr lang="ar-SA" sz="3200" dirty="0">
                <a:solidFill>
                  <a:srgbClr val="FF0000"/>
                </a:solidFill>
                <a:latin typeface="Bahij Helvetica Neue 75 Bold" panose="02040703060201020203" pitchFamily="18" charset="-78"/>
                <a:cs typeface="Bahij Helvetica Neue 75 Bold" panose="02040703060201020203" pitchFamily="18" charset="-78"/>
              </a:rPr>
              <a:t>. محمود خليل خضير</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Rectangle 3">
            <a:extLst>
              <a:ext uri="{FF2B5EF4-FFF2-40B4-BE49-F238E27FC236}">
                <a16:creationId xmlns:a16="http://schemas.microsoft.com/office/drawing/2014/main" id="{B3932E78-4A53-4117-9800-25F0FA8C413E}"/>
              </a:ext>
            </a:extLst>
          </p:cNvPr>
          <p:cNvSpPr/>
          <p:nvPr/>
        </p:nvSpPr>
        <p:spPr>
          <a:xfrm>
            <a:off x="11450202" y="5813172"/>
            <a:ext cx="562975" cy="923330"/>
          </a:xfrm>
          <a:prstGeom prst="rect">
            <a:avLst/>
          </a:prstGeom>
          <a:noFill/>
        </p:spPr>
        <p:txBody>
          <a:bodyPr wrap="none" lIns="91440" tIns="45720" rIns="91440" bIns="4572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ar-SA" sz="5400" b="0" cap="none" spc="0" dirty="0">
                <a:ln w="0"/>
                <a:solidFill>
                  <a:schemeClr val="tx1"/>
                </a:solidFill>
                <a:effectLst>
                  <a:outerShdw blurRad="38100" dist="19050" dir="2700000" algn="tl" rotWithShape="0">
                    <a:schemeClr val="dk1">
                      <a:alpha val="40000"/>
                    </a:schemeClr>
                  </a:outerShdw>
                </a:effectLst>
              </a:rPr>
              <a:t>4</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013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405813"/>
            <a:ext cx="8596312" cy="668694"/>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ar-SA" dirty="0"/>
              <a:t>مقدمة عامة في الاوراق التجارية</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202026"/>
            <a:ext cx="8963769"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dirty="0">
                <a:solidFill>
                  <a:schemeClr val="tx1"/>
                </a:solidFill>
                <a:latin typeface="Calibri" panose="020F0502020204030204" pitchFamily="34" charset="0"/>
                <a:cs typeface="Calibri" panose="020F0502020204030204" pitchFamily="34" charset="0"/>
              </a:rPr>
              <a:t>نتناول في المبحث التمهيدي مقدمة عامة في التعريف بالأوراق التجارية وبيان خصائصها ووظائفها (مطلب اول) وتمييزها عن الأوراق النقدية والأوراق المالية وبيان أنواع الأوراق التجارية التي ينظمها قانون التجارة رقم (</a:t>
            </a:r>
            <a:r>
              <a:rPr lang="fa-IR" dirty="0">
                <a:solidFill>
                  <a:schemeClr val="tx1"/>
                </a:solidFill>
                <a:latin typeface="Calibri" panose="020F0502020204030204" pitchFamily="34" charset="0"/>
                <a:cs typeface="Calibri" panose="020F0502020204030204" pitchFamily="34" charset="0"/>
              </a:rPr>
              <a:t>۳۰) </a:t>
            </a:r>
            <a:r>
              <a:rPr lang="ar-SA" dirty="0">
                <a:solidFill>
                  <a:schemeClr val="tx1"/>
                </a:solidFill>
                <a:latin typeface="Calibri" panose="020F0502020204030204" pitchFamily="34" charset="0"/>
                <a:cs typeface="Calibri" panose="020F0502020204030204" pitchFamily="34" charset="0"/>
              </a:rPr>
              <a:t>لسنة (</a:t>
            </a:r>
            <a:r>
              <a:rPr lang="fa-IR" dirty="0">
                <a:solidFill>
                  <a:schemeClr val="tx1"/>
                </a:solidFill>
                <a:latin typeface="Calibri" panose="020F0502020204030204" pitchFamily="34" charset="0"/>
                <a:cs typeface="Calibri" panose="020F0502020204030204" pitchFamily="34" charset="0"/>
              </a:rPr>
              <a:t>۱۹۸4) </a:t>
            </a:r>
            <a:r>
              <a:rPr lang="ar-SA" dirty="0">
                <a:solidFill>
                  <a:schemeClr val="tx1"/>
                </a:solidFill>
                <a:latin typeface="Calibri" panose="020F0502020204030204" pitchFamily="34" charset="0"/>
                <a:cs typeface="Calibri" panose="020F0502020204030204" pitchFamily="34" charset="0"/>
              </a:rPr>
              <a:t>مطلب ثان).</a:t>
            </a:r>
            <a:endParaRPr lang="en-US" dirty="0">
              <a:solidFill>
                <a:schemeClr val="tx1"/>
              </a:solidFill>
              <a:latin typeface="Calibri" panose="020F0502020204030204" pitchFamily="34" charset="0"/>
              <a:cs typeface="Calibri" panose="020F0502020204030204" pitchFamily="34" charset="0"/>
            </a:endParaRPr>
          </a:p>
          <a:p>
            <a:pPr algn="r" rtl="1"/>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34625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405813"/>
            <a:ext cx="8596312" cy="668694"/>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ar-SA" b="1" dirty="0"/>
              <a:t>التعريف بالأوراق التجارية وخصائصها ووظائفها</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202026"/>
            <a:ext cx="8963769"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rtl="1"/>
            <a:r>
              <a:rPr lang="ar-SA" dirty="0">
                <a:solidFill>
                  <a:schemeClr val="tx1"/>
                </a:solidFill>
                <a:latin typeface="Calibri" panose="020F0502020204030204" pitchFamily="34" charset="0"/>
                <a:cs typeface="Calibri" panose="020F0502020204030204" pitchFamily="34" charset="0"/>
              </a:rPr>
              <a:t>تنص المادة (</a:t>
            </a:r>
            <a:r>
              <a:rPr lang="fa-IR" dirty="0">
                <a:solidFill>
                  <a:schemeClr val="tx1"/>
                </a:solidFill>
                <a:latin typeface="Calibri" panose="020F0502020204030204" pitchFamily="34" charset="0"/>
                <a:cs typeface="Calibri" panose="020F0502020204030204" pitchFamily="34" charset="0"/>
              </a:rPr>
              <a:t>۳۹) </a:t>
            </a:r>
            <a:r>
              <a:rPr lang="ar-SA" dirty="0">
                <a:solidFill>
                  <a:schemeClr val="tx1"/>
                </a:solidFill>
                <a:latin typeface="Calibri" panose="020F0502020204030204" pitchFamily="34" charset="0"/>
                <a:cs typeface="Calibri" panose="020F0502020204030204" pitchFamily="34" charset="0"/>
              </a:rPr>
              <a:t>من قانون التجارة العراقي على أن (الورقة التجارية محرر شكلي بصيغة معينة يتعهد بمقتضاه شخص أو يأمر شخص آخر فيه بأداء مبلغ محدد من النقود في زمان ومكان معينين ويكون قابلا للتداول بالتظهير والمناولة).</a:t>
            </a:r>
            <a:endParaRPr lang="en-US" dirty="0">
              <a:solidFill>
                <a:schemeClr val="tx1"/>
              </a:solidFill>
              <a:latin typeface="Calibri" panose="020F0502020204030204" pitchFamily="34" charset="0"/>
              <a:cs typeface="Calibri" panose="020F0502020204030204" pitchFamily="34" charset="0"/>
            </a:endParaRPr>
          </a:p>
          <a:p>
            <a:pPr algn="r" rtl="1"/>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66570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405813"/>
            <a:ext cx="8596312" cy="668694"/>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ar-SA" b="1" dirty="0"/>
              <a:t>التعريف بالأوراق التجارية وخصائصها ووظائفها</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202026"/>
            <a:ext cx="8963769" cy="4046374"/>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ar-SA" dirty="0"/>
              <a:t>كما يمكن تعريف الأوراق التجارية: ( بأنها سندات منظمة وفقا لشكل محدد لتثبيت </a:t>
            </a:r>
            <a:r>
              <a:rPr lang="ar-SA" dirty="0" err="1"/>
              <a:t>دین</a:t>
            </a:r>
            <a:r>
              <a:rPr lang="ar-SA" dirty="0"/>
              <a:t> بمبلغ معين من النقود يتعهد فيها الموقع عليها أو يأمر شخصا أخر بأداء مبلغ معين من النقود إلى شخص ثالث، أو إلى من يأمر به هذا أو إلى حاملها وتكون قابلة للتداول بطريقتي التظهير والمناولة).</a:t>
            </a:r>
            <a:endParaRPr lang="en-US" dirty="0"/>
          </a:p>
          <a:p>
            <a:endParaRPr lang="en-US" dirty="0"/>
          </a:p>
        </p:txBody>
      </p:sp>
    </p:spTree>
    <p:extLst>
      <p:ext uri="{BB962C8B-B14F-4D97-AF65-F5344CB8AC3E}">
        <p14:creationId xmlns:p14="http://schemas.microsoft.com/office/powerpoint/2010/main" val="2711079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405813"/>
            <a:ext cx="8596312" cy="668694"/>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ar-SA" b="1" dirty="0"/>
              <a:t>التعريف بالأوراق التجارية وخصائصها ووظائفها</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202026"/>
            <a:ext cx="8963769" cy="4046374"/>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ar-SA" dirty="0"/>
              <a:t>ويتضح مما تقدم أن الأوراق التجارية تأخذ أمما شكل تعهد بدفع مبلغ معين من النقود، وهذا ما يتجسد في السند لأمر (الكمبيالة). أو بشكل أمر صادر من شخص إلى آخر بدفع مبلغ معين من النقود إلي شخص ثالث وهذا ما يتجسد في الحوالة التجارية (السفتجة) وفي الصك.</a:t>
            </a:r>
            <a:endParaRPr lang="en-US" dirty="0"/>
          </a:p>
          <a:p>
            <a:pPr algn="r"/>
            <a:endParaRPr lang="en-US" dirty="0"/>
          </a:p>
        </p:txBody>
      </p:sp>
    </p:spTree>
    <p:extLst>
      <p:ext uri="{BB962C8B-B14F-4D97-AF65-F5344CB8AC3E}">
        <p14:creationId xmlns:p14="http://schemas.microsoft.com/office/powerpoint/2010/main" val="93526953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21</TotalTime>
  <Words>228</Words>
  <Application>Microsoft Office PowerPoint</Application>
  <PresentationFormat>Widescreen</PresentationFormat>
  <Paragraphs>15</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Bahij Helvetica Neue 75 Bold</vt:lpstr>
      <vt:lpstr>Calibri</vt:lpstr>
      <vt:lpstr>Trebuchet MS</vt:lpstr>
      <vt:lpstr>Wingdings 3</vt:lpstr>
      <vt:lpstr>Facet</vt:lpstr>
      <vt:lpstr>قانون الاعمال</vt:lpstr>
      <vt:lpstr>قانون الاعمال</vt:lpstr>
      <vt:lpstr>قانون الاعمال</vt:lpstr>
      <vt:lpstr>قانون الاعمال</vt:lpstr>
      <vt:lpstr>قانون الاعمال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الاعمال</dc:title>
  <dc:creator>Salah</dc:creator>
  <cp:lastModifiedBy>Salah</cp:lastModifiedBy>
  <cp:revision>6</cp:revision>
  <dcterms:created xsi:type="dcterms:W3CDTF">2019-05-12T19:06:21Z</dcterms:created>
  <dcterms:modified xsi:type="dcterms:W3CDTF">2019-05-12T19:48:50Z</dcterms:modified>
</cp:coreProperties>
</file>