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450202" y="5813172"/>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dirty="0">
                <a:ln w="0"/>
                <a:solidFill>
                  <a:schemeClr val="tx1"/>
                </a:solidFill>
                <a:effectLst>
                  <a:outerShdw blurRad="38100" dist="19050" dir="2700000" algn="tl" rotWithShape="0">
                    <a:schemeClr val="dk1">
                      <a:alpha val="40000"/>
                    </a:schemeClr>
                  </a:outerShdw>
                </a:effectLst>
              </a:rPr>
              <a:t>4</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ar-SA" dirty="0"/>
              <a:t>مقدمة عامة في الاوراق التجارية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dirty="0">
                <a:solidFill>
                  <a:schemeClr val="tx1"/>
                </a:solidFill>
                <a:latin typeface="Calibri" panose="020F0502020204030204" pitchFamily="34" charset="0"/>
                <a:cs typeface="Calibri" panose="020F0502020204030204" pitchFamily="34" charset="0"/>
              </a:rPr>
              <a:t>نتناول في المبحث التمهيدي مقدمة عامة في التعريف بالأوراق التجارية وبيان خصائصها ووظائفها (مطلب اول) وتمييزها عن الأوراق النقدية والأوراق المالية وبيان أنواع الأوراق التجارية التي ينظمها قانون التجارة رقم (</a:t>
            </a:r>
            <a:r>
              <a:rPr lang="fa-IR" dirty="0">
                <a:solidFill>
                  <a:schemeClr val="tx1"/>
                </a:solidFill>
                <a:latin typeface="Calibri" panose="020F0502020204030204" pitchFamily="34" charset="0"/>
                <a:cs typeface="Calibri" panose="020F0502020204030204" pitchFamily="34" charset="0"/>
              </a:rPr>
              <a:t>۳۰) </a:t>
            </a:r>
            <a:r>
              <a:rPr lang="ar-SA" dirty="0">
                <a:solidFill>
                  <a:schemeClr val="tx1"/>
                </a:solidFill>
                <a:latin typeface="Calibri" panose="020F0502020204030204" pitchFamily="34" charset="0"/>
                <a:cs typeface="Calibri" panose="020F0502020204030204" pitchFamily="34" charset="0"/>
              </a:rPr>
              <a:t>لسنة (</a:t>
            </a:r>
            <a:r>
              <a:rPr lang="fa-IR" dirty="0">
                <a:solidFill>
                  <a:schemeClr val="tx1"/>
                </a:solidFill>
                <a:latin typeface="Calibri" panose="020F0502020204030204" pitchFamily="34" charset="0"/>
                <a:cs typeface="Calibri" panose="020F0502020204030204" pitchFamily="34" charset="0"/>
              </a:rPr>
              <a:t>۱۹۸4) </a:t>
            </a:r>
            <a:r>
              <a:rPr lang="ar-SA" dirty="0">
                <a:solidFill>
                  <a:schemeClr val="tx1"/>
                </a:solidFill>
                <a:latin typeface="Calibri" panose="020F0502020204030204" pitchFamily="34" charset="0"/>
                <a:cs typeface="Calibri" panose="020F0502020204030204" pitchFamily="34" charset="0"/>
              </a:rPr>
              <a:t>مطلب ثان).</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462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التعريف بالأوراق التجارية وخصائصها ووظائفها</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a:r>
              <a:rPr lang="ar-SA" dirty="0">
                <a:solidFill>
                  <a:schemeClr val="tx1"/>
                </a:solidFill>
                <a:latin typeface="Calibri" panose="020F0502020204030204" pitchFamily="34" charset="0"/>
                <a:cs typeface="Calibri" panose="020F0502020204030204" pitchFamily="34" charset="0"/>
              </a:rPr>
              <a:t>تنص المادة (</a:t>
            </a:r>
            <a:r>
              <a:rPr lang="fa-IR" dirty="0">
                <a:solidFill>
                  <a:schemeClr val="tx1"/>
                </a:solidFill>
                <a:latin typeface="Calibri" panose="020F0502020204030204" pitchFamily="34" charset="0"/>
                <a:cs typeface="Calibri" panose="020F0502020204030204" pitchFamily="34" charset="0"/>
              </a:rPr>
              <a:t>۳۹) </a:t>
            </a:r>
            <a:r>
              <a:rPr lang="ar-SA" dirty="0">
                <a:solidFill>
                  <a:schemeClr val="tx1"/>
                </a:solidFill>
                <a:latin typeface="Calibri" panose="020F0502020204030204" pitchFamily="34" charset="0"/>
                <a:cs typeface="Calibri" panose="020F0502020204030204" pitchFamily="34" charset="0"/>
              </a:rPr>
              <a:t>من قانون التجارة العراقي على أن (الورقة التجارية محرر شكلي بصيغة معينة يتعهد بمقتضاه شخص أو يأمر شخص آخر فيه بأداء مبلغ محدد من النقود في زمان ومكان معينين ويكون قابلا للتداول بالتظهير والمناولة).</a:t>
            </a:r>
            <a:endParaRPr lang="en-US" dirty="0">
              <a:solidFill>
                <a:schemeClr val="tx1"/>
              </a:solidFill>
              <a:latin typeface="Calibri" panose="020F0502020204030204" pitchFamily="34" charset="0"/>
              <a:cs typeface="Calibri" panose="020F0502020204030204" pitchFamily="34" charset="0"/>
            </a:endParaRPr>
          </a:p>
          <a:p>
            <a:pPr algn="r" rtl="1"/>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6570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التعريف بالأوراق التجارية وخصائصها ووظائفها</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كما يمكن تعريف الأوراق التجارية: ( بأنها سندات منظمة وفقا لشكل محدد لتثبيت </a:t>
            </a:r>
            <a:r>
              <a:rPr lang="ar-SA" dirty="0" err="1"/>
              <a:t>دین</a:t>
            </a:r>
            <a:r>
              <a:rPr lang="ar-SA" dirty="0"/>
              <a:t> بمبلغ معين من النقود يتعهد فيها الموقع عليها أو يأمر شخصا أخر بأداء مبلغ معين من النقود إلى شخص ثالث، أو إلى من يأمر به هذا أو إلى حاملها وتكون قابلة للتداول بطريقتي التظهير والمناولة).</a:t>
            </a:r>
            <a:endParaRPr lang="en-US" dirty="0"/>
          </a:p>
          <a:p>
            <a:endParaRPr lang="en-US" dirty="0"/>
          </a:p>
        </p:txBody>
      </p:sp>
    </p:spTree>
    <p:extLst>
      <p:ext uri="{BB962C8B-B14F-4D97-AF65-F5344CB8AC3E}">
        <p14:creationId xmlns:p14="http://schemas.microsoft.com/office/powerpoint/2010/main" val="2711079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405813"/>
            <a:ext cx="8596312" cy="668694"/>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ar-SA" b="1" dirty="0"/>
              <a:t>التعريف بالأوراق التجارية وخصائصها ووظائفها</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2202026"/>
            <a:ext cx="8963769" cy="4046374"/>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ar-SA" dirty="0"/>
              <a:t>ويتضح مما تقدم أن الأوراق التجارية تأخذ أمما شكل تعهد بدفع مبلغ معين من النقود، وهذا ما يتجسد في السند لأمر (الكمبيالة). أو بشكل أمر صادر من شخص إلى آخر بدفع مبلغ معين من النقود إلي شخص ثالث وهذا ما يتجسد في الحوالة التجارية (السفتجة) وفي الصك.</a:t>
            </a:r>
            <a:endParaRPr lang="en-US" dirty="0"/>
          </a:p>
          <a:p>
            <a:pPr algn="r"/>
            <a:endParaRPr lang="en-US" dirty="0"/>
          </a:p>
        </p:txBody>
      </p:sp>
    </p:spTree>
    <p:extLst>
      <p:ext uri="{BB962C8B-B14F-4D97-AF65-F5344CB8AC3E}">
        <p14:creationId xmlns:p14="http://schemas.microsoft.com/office/powerpoint/2010/main" val="9352695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228</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6</cp:revision>
  <dcterms:created xsi:type="dcterms:W3CDTF">2019-05-12T19:06:21Z</dcterms:created>
  <dcterms:modified xsi:type="dcterms:W3CDTF">2019-05-12T19:48:50Z</dcterms:modified>
</cp:coreProperties>
</file>