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 id="263"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52096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796409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957316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079164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599360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153590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873769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722309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151776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142939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076116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4DD05E-CF77-4BE9-9F5C-AB0A9C5B358A}" type="datetimeFigureOut">
              <a:rPr lang="en-US" smtClean="0"/>
              <a:t>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702285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4DD05E-CF77-4BE9-9F5C-AB0A9C5B358A}" type="datetimeFigureOut">
              <a:rPr lang="en-US" smtClean="0"/>
              <a:t>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577776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4DD05E-CF77-4BE9-9F5C-AB0A9C5B358A}" type="datetimeFigureOut">
              <a:rPr lang="en-US" smtClean="0"/>
              <a:t>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860423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2780732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4049599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04DD05E-CF77-4BE9-9F5C-AB0A9C5B358A}" type="datetimeFigureOut">
              <a:rPr lang="en-US" smtClean="0"/>
              <a:t>12/5/2019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BA42B9-E80F-424C-BF67-EADB20A64E7B}" type="slidenum">
              <a:rPr lang="en-US" smtClean="0"/>
              <a:t>‹#›</a:t>
            </a:fld>
            <a:endParaRPr lang="en-US"/>
          </a:p>
        </p:txBody>
      </p:sp>
    </p:spTree>
    <p:extLst>
      <p:ext uri="{BB962C8B-B14F-4D97-AF65-F5344CB8AC3E}">
        <p14:creationId xmlns:p14="http://schemas.microsoft.com/office/powerpoint/2010/main" val="16303792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97A99-D2FD-4FCA-9C0C-907D96222035}"/>
              </a:ext>
            </a:extLst>
          </p:cNvPr>
          <p:cNvSpPr>
            <a:spLocks noGrp="1"/>
          </p:cNvSpPr>
          <p:nvPr>
            <p:ph type="ctrTitle"/>
          </p:nvPr>
        </p:nvSpPr>
        <p:spPr>
          <a:xfrm>
            <a:off x="1507067" y="1430349"/>
            <a:ext cx="7766936" cy="1646302"/>
          </a:xfrm>
        </p:spPr>
        <p:txBody>
          <a:bodyPr/>
          <a:lstStyle/>
          <a:p>
            <a:pPr algn="ctr"/>
            <a:r>
              <a:rPr lang="ar-SA" sz="8800" dirty="0">
                <a:solidFill>
                  <a:srgbClr val="7030A0"/>
                </a:solidFill>
                <a:latin typeface="Bahij Helvetica Neue 75 Bold" panose="02040703060201020203" pitchFamily="18" charset="-78"/>
                <a:cs typeface="Bahij Helvetica Neue 75 Bold" panose="02040703060201020203" pitchFamily="18" charset="-78"/>
              </a:rPr>
              <a:t>قانون الاعمال</a:t>
            </a:r>
            <a:endParaRPr lang="en-US" sz="88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3" name="Subtitle 2">
            <a:extLst>
              <a:ext uri="{FF2B5EF4-FFF2-40B4-BE49-F238E27FC236}">
                <a16:creationId xmlns:a16="http://schemas.microsoft.com/office/drawing/2014/main" id="{AB05C184-6631-4D08-997D-DE2B397618FE}"/>
              </a:ext>
            </a:extLst>
          </p:cNvPr>
          <p:cNvSpPr>
            <a:spLocks noGrp="1"/>
          </p:cNvSpPr>
          <p:nvPr>
            <p:ph type="subTitle" idx="1"/>
          </p:nvPr>
        </p:nvSpPr>
        <p:spPr/>
        <p:txBody>
          <a:bodyPr>
            <a:normAutofit/>
          </a:bodyPr>
          <a:lstStyle/>
          <a:p>
            <a:pPr algn="ctr"/>
            <a:r>
              <a:rPr lang="ar-SA" sz="3200" dirty="0" err="1">
                <a:solidFill>
                  <a:srgbClr val="FF0000"/>
                </a:solidFill>
                <a:latin typeface="Bahij Helvetica Neue 75 Bold" panose="02040703060201020203" pitchFamily="18" charset="-78"/>
                <a:cs typeface="Bahij Helvetica Neue 75 Bold" panose="02040703060201020203" pitchFamily="18" charset="-78"/>
              </a:rPr>
              <a:t>أ.م.د</a:t>
            </a:r>
            <a:r>
              <a:rPr lang="ar-SA" sz="3200" dirty="0">
                <a:solidFill>
                  <a:srgbClr val="FF0000"/>
                </a:solidFill>
                <a:latin typeface="Bahij Helvetica Neue 75 Bold" panose="02040703060201020203" pitchFamily="18" charset="-78"/>
                <a:cs typeface="Bahij Helvetica Neue 75 Bold" panose="02040703060201020203" pitchFamily="18" charset="-78"/>
              </a:rPr>
              <a:t>. محمود خليل خضير</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Rectangle 3">
            <a:extLst>
              <a:ext uri="{FF2B5EF4-FFF2-40B4-BE49-F238E27FC236}">
                <a16:creationId xmlns:a16="http://schemas.microsoft.com/office/drawing/2014/main" id="{B3932E78-4A53-4117-9800-25F0FA8C413E}"/>
              </a:ext>
            </a:extLst>
          </p:cNvPr>
          <p:cNvSpPr/>
          <p:nvPr/>
        </p:nvSpPr>
        <p:spPr>
          <a:xfrm>
            <a:off x="11506187" y="5934670"/>
            <a:ext cx="562975" cy="923330"/>
          </a:xfrm>
          <a:prstGeom prst="rect">
            <a:avLst/>
          </a:prstGeom>
          <a:noFill/>
        </p:spPr>
        <p:txBody>
          <a:bodyPr wrap="none" lIns="91440" tIns="45720" rIns="91440" bIns="4572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ar-SA" sz="5400" b="0" cap="none" spc="0" dirty="0">
                <a:ln w="0"/>
                <a:solidFill>
                  <a:schemeClr val="tx1"/>
                </a:solidFill>
                <a:effectLst>
                  <a:outerShdw blurRad="38100" dist="19050" dir="2700000" algn="tl" rotWithShape="0">
                    <a:schemeClr val="dk1">
                      <a:alpha val="40000"/>
                    </a:schemeClr>
                  </a:outerShdw>
                </a:effectLst>
              </a:rPr>
              <a:t>5</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60135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SA" sz="3200" dirty="0">
                <a:solidFill>
                  <a:srgbClr val="FF0000"/>
                </a:solidFill>
                <a:latin typeface="Bahij Helvetica Neue 75 Bold" panose="02040703060201020203" pitchFamily="18" charset="-78"/>
                <a:cs typeface="Bahij Helvetica Neue 75 Bold" panose="02040703060201020203" pitchFamily="18" charset="-78"/>
              </a:rPr>
              <a:t>قانون الاعمال</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228822" y="1405813"/>
            <a:ext cx="8596312" cy="668694"/>
          </a:xfrm>
          <a:prstGeom prst="rect">
            <a:avLst/>
          </a:prstGeom>
        </p:spPr>
        <p:txBody>
          <a:bodyPr vert="horz" lIns="91440" tIns="45720" rIns="91440" bIns="45720" rtlCol="0" anchor="t">
            <a:normAutofit/>
          </a:bodyPr>
          <a:lstStyle>
            <a:defPPr>
              <a:defRPr lang="en-US"/>
            </a:defPPr>
            <a:lvl1pPr algn="r">
              <a:spcBef>
                <a:spcPct val="0"/>
              </a:spcBef>
              <a:buNone/>
              <a:defRPr sz="3200">
                <a:solidFill>
                  <a:srgbClr val="7030A0"/>
                </a:solidFill>
                <a:latin typeface="Bahij Helvetica Neue 75 Bold" panose="02040703060201020203" pitchFamily="18" charset="-78"/>
                <a:ea typeface="+mj-ea"/>
                <a:cs typeface="Bahij Helvetica Neue 75 Bold" panose="02040703060201020203" pitchFamily="18"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rtl="1"/>
            <a:r>
              <a:rPr lang="ar-SA" b="1" dirty="0"/>
              <a:t>خصائص الأوراق التجارية :</a:t>
            </a:r>
            <a:endParaRPr lang="en-US" dirty="0"/>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677863" y="2202026"/>
            <a:ext cx="8963769" cy="4046374"/>
          </a:xfrm>
          <a:prstGeom prst="rect">
            <a:avLst/>
          </a:prstGeom>
        </p:spPr>
        <p:txBody>
          <a:bodyPr vert="horz" lIns="91440" tIns="45720" rIns="91440" bIns="45720" rtlCol="0" anchor="t">
            <a:noAutofit/>
          </a:bodyPr>
          <a:lstStyle>
            <a:defPPr>
              <a:defRPr lang="en-US"/>
            </a:defPPr>
            <a:lvl1pPr rtl="1">
              <a:spcBef>
                <a:spcPct val="0"/>
              </a:spcBef>
              <a:buNone/>
              <a:defRPr sz="3600">
                <a:latin typeface="Calibri" panose="020F0502020204030204" pitchFamily="34" charset="0"/>
                <a:ea typeface="+mj-ea"/>
                <a:cs typeface="Calibri" panose="020F0502020204030204" pitchFamily="34" charset="0"/>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ar-SA" dirty="0"/>
              <a:t>يتبين لنا من التعاريف المتقدمة أنه يجب أن تتوافر الخصائص الآتية في السند لكي يعد ورقة تجارية وهي:</a:t>
            </a:r>
            <a:endParaRPr lang="en-US" dirty="0"/>
          </a:p>
          <a:p>
            <a:pPr algn="r"/>
            <a:r>
              <a:rPr lang="ar-SA" b="1" dirty="0"/>
              <a:t> اولا :</a:t>
            </a:r>
            <a:r>
              <a:rPr lang="ar-SA" dirty="0"/>
              <a:t> أن يكون السند قابلا للتداول بالطرق المقررة في قانون التجارة، وهي المناوئة التسليم والتظهير.</a:t>
            </a:r>
            <a:endParaRPr lang="en-US" dirty="0"/>
          </a:p>
          <a:p>
            <a:pPr algn="r"/>
            <a:r>
              <a:rPr lang="ar-SA" dirty="0"/>
              <a:t> </a:t>
            </a:r>
            <a:r>
              <a:rPr lang="ar-SA" b="1" dirty="0"/>
              <a:t>ثانيا:</a:t>
            </a:r>
            <a:r>
              <a:rPr lang="ar-SA" dirty="0"/>
              <a:t> أن يتضمن السند حقا يتمثل بمبلغ معين من النقود وأن يكون غير معلق على</a:t>
            </a:r>
            <a:endParaRPr lang="en-US" dirty="0"/>
          </a:p>
          <a:p>
            <a:pPr algn="r"/>
            <a:r>
              <a:rPr lang="ar-SA" dirty="0"/>
              <a:t>شرط ومستحق الأداء في زمان ومكان معينين.</a:t>
            </a:r>
            <a:endParaRPr lang="en-US" dirty="0"/>
          </a:p>
          <a:p>
            <a:pPr algn="r"/>
            <a:endParaRPr lang="en-US" dirty="0"/>
          </a:p>
        </p:txBody>
      </p:sp>
    </p:spTree>
    <p:extLst>
      <p:ext uri="{BB962C8B-B14F-4D97-AF65-F5344CB8AC3E}">
        <p14:creationId xmlns:p14="http://schemas.microsoft.com/office/powerpoint/2010/main" val="935269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SA" sz="3200" dirty="0">
                <a:solidFill>
                  <a:srgbClr val="FF0000"/>
                </a:solidFill>
                <a:latin typeface="Bahij Helvetica Neue 75 Bold" panose="02040703060201020203" pitchFamily="18" charset="-78"/>
                <a:cs typeface="Bahij Helvetica Neue 75 Bold" panose="02040703060201020203" pitchFamily="18" charset="-78"/>
              </a:rPr>
              <a:t>قانون الاعمال</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228822" y="1405813"/>
            <a:ext cx="8596312" cy="668694"/>
          </a:xfrm>
          <a:prstGeom prst="rect">
            <a:avLst/>
          </a:prstGeom>
        </p:spPr>
        <p:txBody>
          <a:bodyPr vert="horz" lIns="91440" tIns="45720" rIns="91440" bIns="45720" rtlCol="0" anchor="t">
            <a:normAutofit/>
          </a:bodyPr>
          <a:lstStyle>
            <a:defPPr>
              <a:defRPr lang="en-US"/>
            </a:defPPr>
            <a:lvl1pPr algn="r">
              <a:spcBef>
                <a:spcPct val="0"/>
              </a:spcBef>
              <a:buNone/>
              <a:defRPr sz="3200">
                <a:solidFill>
                  <a:srgbClr val="7030A0"/>
                </a:solidFill>
                <a:latin typeface="Bahij Helvetica Neue 75 Bold" panose="02040703060201020203" pitchFamily="18" charset="-78"/>
                <a:ea typeface="+mj-ea"/>
                <a:cs typeface="Bahij Helvetica Neue 75 Bold" panose="02040703060201020203" pitchFamily="18"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rtl="1"/>
            <a:r>
              <a:rPr lang="ar-SA" b="1" dirty="0"/>
              <a:t>خصائص الأوراق التجارية :</a:t>
            </a:r>
            <a:endParaRPr lang="en-US" dirty="0"/>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677863" y="2202026"/>
            <a:ext cx="8963769" cy="4046374"/>
          </a:xfrm>
          <a:prstGeom prst="rect">
            <a:avLst/>
          </a:prstGeom>
        </p:spPr>
        <p:txBody>
          <a:bodyPr vert="horz" lIns="91440" tIns="45720" rIns="91440" bIns="45720" rtlCol="0" anchor="t">
            <a:noAutofit/>
          </a:bodyPr>
          <a:lstStyle>
            <a:defPPr>
              <a:defRPr lang="en-US"/>
            </a:defPPr>
            <a:lvl1pPr rtl="1">
              <a:spcBef>
                <a:spcPct val="0"/>
              </a:spcBef>
              <a:buNone/>
              <a:defRPr sz="3600">
                <a:latin typeface="Calibri" panose="020F0502020204030204" pitchFamily="34" charset="0"/>
                <a:ea typeface="+mj-ea"/>
                <a:cs typeface="Calibri" panose="020F0502020204030204" pitchFamily="34" charset="0"/>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ar-SA" dirty="0"/>
              <a:t>اي انها تمثل حقاً </a:t>
            </a:r>
            <a:r>
              <a:rPr lang="ar-SA" dirty="0" err="1"/>
              <a:t>بمبلغاً</a:t>
            </a:r>
            <a:r>
              <a:rPr lang="ar-SA" dirty="0"/>
              <a:t> معيناً من النقود . وبعبارة اخرى فان محل الحق في الورقة التجارية يتجسد بمبلغ معين من النقود، ويجب أن يكون هذا المبلغ معينا تعينا كافيا وذلك بنكر مقداره، وسوف نبين عند دراسة شروط إنشاء الحوالة التجارية معنى عدم جواز تعليق الحوالة على شرط وكونها مستحقة الأداء في مكان وزمان </a:t>
            </a:r>
            <a:r>
              <a:rPr lang="ar-SA" dirty="0" err="1"/>
              <a:t>معینین</a:t>
            </a:r>
            <a:r>
              <a:rPr lang="ar-SA" dirty="0"/>
              <a:t>.</a:t>
            </a:r>
            <a:endParaRPr lang="en-US" dirty="0"/>
          </a:p>
          <a:p>
            <a:pPr algn="r"/>
            <a:endParaRPr lang="en-US" dirty="0"/>
          </a:p>
        </p:txBody>
      </p:sp>
    </p:spTree>
    <p:extLst>
      <p:ext uri="{BB962C8B-B14F-4D97-AF65-F5344CB8AC3E}">
        <p14:creationId xmlns:p14="http://schemas.microsoft.com/office/powerpoint/2010/main" val="3827013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SA" sz="3200" dirty="0">
                <a:solidFill>
                  <a:srgbClr val="FF0000"/>
                </a:solidFill>
                <a:latin typeface="Bahij Helvetica Neue 75 Bold" panose="02040703060201020203" pitchFamily="18" charset="-78"/>
                <a:cs typeface="Bahij Helvetica Neue 75 Bold" panose="02040703060201020203" pitchFamily="18" charset="-78"/>
              </a:rPr>
              <a:t>قانون الاعمال</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228822" y="1405813"/>
            <a:ext cx="8596312" cy="668694"/>
          </a:xfrm>
          <a:prstGeom prst="rect">
            <a:avLst/>
          </a:prstGeom>
        </p:spPr>
        <p:txBody>
          <a:bodyPr vert="horz" lIns="91440" tIns="45720" rIns="91440" bIns="45720" rtlCol="0" anchor="t">
            <a:normAutofit/>
          </a:bodyPr>
          <a:lstStyle>
            <a:defPPr>
              <a:defRPr lang="en-US"/>
            </a:defPPr>
            <a:lvl1pPr algn="r">
              <a:spcBef>
                <a:spcPct val="0"/>
              </a:spcBef>
              <a:buNone/>
              <a:defRPr sz="3200">
                <a:solidFill>
                  <a:srgbClr val="7030A0"/>
                </a:solidFill>
                <a:latin typeface="Bahij Helvetica Neue 75 Bold" panose="02040703060201020203" pitchFamily="18" charset="-78"/>
                <a:ea typeface="+mj-ea"/>
                <a:cs typeface="Bahij Helvetica Neue 75 Bold" panose="02040703060201020203" pitchFamily="18"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rtl="1"/>
            <a:r>
              <a:rPr lang="ar-SA" b="1" dirty="0"/>
              <a:t>وظائف الأوراق التجارية :</a:t>
            </a:r>
            <a:endParaRPr lang="en-US" dirty="0"/>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677863" y="2202026"/>
            <a:ext cx="8963769" cy="4046374"/>
          </a:xfrm>
          <a:prstGeom prst="rect">
            <a:avLst/>
          </a:prstGeom>
        </p:spPr>
        <p:txBody>
          <a:bodyPr vert="horz" lIns="91440" tIns="45720" rIns="91440" bIns="45720" rtlCol="0" anchor="t">
            <a:noAutofit/>
          </a:bodyPr>
          <a:lstStyle>
            <a:defPPr>
              <a:defRPr lang="en-US"/>
            </a:defPPr>
            <a:lvl1pPr rtl="1">
              <a:spcBef>
                <a:spcPct val="0"/>
              </a:spcBef>
              <a:buNone/>
              <a:defRPr sz="3600">
                <a:latin typeface="Calibri" panose="020F0502020204030204" pitchFamily="34" charset="0"/>
                <a:ea typeface="+mj-ea"/>
                <a:cs typeface="Calibri" panose="020F0502020204030204" pitchFamily="34" charset="0"/>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ar-SA" dirty="0"/>
              <a:t>1.  أنها أداة لنقل النقود : </a:t>
            </a:r>
            <a:endParaRPr lang="en-US" dirty="0"/>
          </a:p>
          <a:p>
            <a:pPr algn="r"/>
            <a:r>
              <a:rPr lang="ar-SA" dirty="0"/>
              <a:t>أي أنها وسيلة يستعاض بها عن حمل النقود وتفادي مخاطر نقل النقود من مكان . إلى آخر، إلا أن هذه الوظيفة قد تضاءلت أهميتها في الوقت الحاضر وذلك لأن جميع الدول تبنت عملات ورقية يسهل حملها وحفظها ، فضلا عن ظهور أنظمة للدفع </a:t>
            </a:r>
            <a:r>
              <a:rPr lang="ar-SA" dirty="0" err="1"/>
              <a:t>سنواءا</a:t>
            </a:r>
            <a:r>
              <a:rPr lang="ar-SA" dirty="0"/>
              <a:t> في المعاملات الداخلية او المعاملات الدولية، كالبطاقة الائتمانية والاعتماد المستندي .</a:t>
            </a:r>
            <a:endParaRPr lang="en-US" dirty="0"/>
          </a:p>
          <a:p>
            <a:pPr algn="r"/>
            <a:endParaRPr lang="en-US" dirty="0"/>
          </a:p>
        </p:txBody>
      </p:sp>
    </p:spTree>
    <p:extLst>
      <p:ext uri="{BB962C8B-B14F-4D97-AF65-F5344CB8AC3E}">
        <p14:creationId xmlns:p14="http://schemas.microsoft.com/office/powerpoint/2010/main" val="4212371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SA" sz="3200" dirty="0">
                <a:solidFill>
                  <a:srgbClr val="FF0000"/>
                </a:solidFill>
                <a:latin typeface="Bahij Helvetica Neue 75 Bold" panose="02040703060201020203" pitchFamily="18" charset="-78"/>
                <a:cs typeface="Bahij Helvetica Neue 75 Bold" panose="02040703060201020203" pitchFamily="18" charset="-78"/>
              </a:rPr>
              <a:t>قانون الاعمال</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228822" y="1405813"/>
            <a:ext cx="8596312" cy="668694"/>
          </a:xfrm>
          <a:prstGeom prst="rect">
            <a:avLst/>
          </a:prstGeom>
        </p:spPr>
        <p:txBody>
          <a:bodyPr vert="horz" lIns="91440" tIns="45720" rIns="91440" bIns="45720" rtlCol="0" anchor="t">
            <a:normAutofit/>
          </a:bodyPr>
          <a:lstStyle>
            <a:defPPr>
              <a:defRPr lang="en-US"/>
            </a:defPPr>
            <a:lvl1pPr algn="r">
              <a:spcBef>
                <a:spcPct val="0"/>
              </a:spcBef>
              <a:buNone/>
              <a:defRPr sz="3200">
                <a:solidFill>
                  <a:srgbClr val="7030A0"/>
                </a:solidFill>
                <a:latin typeface="Bahij Helvetica Neue 75 Bold" panose="02040703060201020203" pitchFamily="18" charset="-78"/>
                <a:ea typeface="+mj-ea"/>
                <a:cs typeface="Bahij Helvetica Neue 75 Bold" panose="02040703060201020203" pitchFamily="18"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rtl="1"/>
            <a:r>
              <a:rPr lang="ar-SA" b="1" dirty="0"/>
              <a:t>وظائف الأوراق التجارية :</a:t>
            </a:r>
            <a:endParaRPr lang="en-US" dirty="0"/>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677863" y="2202026"/>
            <a:ext cx="8963769" cy="4046374"/>
          </a:xfrm>
          <a:prstGeom prst="rect">
            <a:avLst/>
          </a:prstGeom>
        </p:spPr>
        <p:txBody>
          <a:bodyPr vert="horz" lIns="91440" tIns="45720" rIns="91440" bIns="45720" rtlCol="0" anchor="t">
            <a:noAutofit/>
          </a:bodyPr>
          <a:lstStyle>
            <a:defPPr>
              <a:defRPr lang="en-US"/>
            </a:defPPr>
            <a:lvl1pPr rtl="1">
              <a:spcBef>
                <a:spcPct val="0"/>
              </a:spcBef>
              <a:buNone/>
              <a:defRPr sz="3600">
                <a:latin typeface="Calibri" panose="020F0502020204030204" pitchFamily="34" charset="0"/>
                <a:ea typeface="+mj-ea"/>
                <a:cs typeface="Calibri" panose="020F0502020204030204" pitchFamily="34" charset="0"/>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ar-SA" dirty="0"/>
              <a:t>2. أنها أداة وفاء: فالأوراق التجارية تقوم بوظيفة الوفاء بالالتزامات وتسديد الديون. </a:t>
            </a:r>
          </a:p>
          <a:p>
            <a:pPr algn="r"/>
            <a:r>
              <a:rPr lang="ar-SA"/>
              <a:t>3</a:t>
            </a:r>
            <a:r>
              <a:rPr lang="fa-IR"/>
              <a:t>. </a:t>
            </a:r>
            <a:r>
              <a:rPr lang="ar-SA" dirty="0"/>
              <a:t>أنها أداة ائتمان، حيث أن الغالبية العظمى من المعاملات التجارية لا يتم الوفاء بالالتزامات الناشئة عنها بمجرد انعقاد العقد وإنما يمنح المدينون أجالا محددة الوفاء ، وتقوم الأوراق التجارية بوظيفة تدعيم الائتمان وترسيخ الثقة بين المتعاملين إلا أن الصك لا يعد أداة ائتمان وذلك لكونه مستحقا الأداء عند الاطلاع.</a:t>
            </a:r>
            <a:endParaRPr lang="en-US" dirty="0"/>
          </a:p>
          <a:p>
            <a:pPr algn="r"/>
            <a:endParaRPr lang="en-US" dirty="0"/>
          </a:p>
        </p:txBody>
      </p:sp>
    </p:spTree>
    <p:extLst>
      <p:ext uri="{BB962C8B-B14F-4D97-AF65-F5344CB8AC3E}">
        <p14:creationId xmlns:p14="http://schemas.microsoft.com/office/powerpoint/2010/main" val="397681504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24</TotalTime>
  <Words>289</Words>
  <Application>Microsoft Office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Bahij Helvetica Neue 75 Bold</vt:lpstr>
      <vt:lpstr>Calibri</vt:lpstr>
      <vt:lpstr>Trebuchet MS</vt:lpstr>
      <vt:lpstr>Wingdings 3</vt:lpstr>
      <vt:lpstr>Facet</vt:lpstr>
      <vt:lpstr>قانون الاعمال</vt:lpstr>
      <vt:lpstr>قانون الاعمال</vt:lpstr>
      <vt:lpstr>قانون الاعمال</vt:lpstr>
      <vt:lpstr>قانون الاعمال</vt:lpstr>
      <vt:lpstr>قانون الاعمال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قانون الاعمال</dc:title>
  <dc:creator>Salah</dc:creator>
  <cp:lastModifiedBy>Salah</cp:lastModifiedBy>
  <cp:revision>7</cp:revision>
  <dcterms:created xsi:type="dcterms:W3CDTF">2019-05-12T19:06:21Z</dcterms:created>
  <dcterms:modified xsi:type="dcterms:W3CDTF">2019-05-12T19:49:01Z</dcterms:modified>
</cp:coreProperties>
</file>