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209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79640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5731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916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9936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5359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8737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72230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5177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4293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611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0228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777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6042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073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04959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1630379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1430349"/>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قانون الاعمال</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Rectangle 3">
            <a:extLst>
              <a:ext uri="{FF2B5EF4-FFF2-40B4-BE49-F238E27FC236}">
                <a16:creationId xmlns:a16="http://schemas.microsoft.com/office/drawing/2014/main" id="{B3932E78-4A53-4117-9800-25F0FA8C413E}"/>
              </a:ext>
            </a:extLst>
          </p:cNvPr>
          <p:cNvSpPr/>
          <p:nvPr/>
        </p:nvSpPr>
        <p:spPr>
          <a:xfrm>
            <a:off x="11468864" y="5803841"/>
            <a:ext cx="562975" cy="923330"/>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ar-SA" sz="5400" b="0" cap="none" spc="0" dirty="0">
                <a:ln w="0"/>
                <a:solidFill>
                  <a:schemeClr val="tx1"/>
                </a:solidFill>
                <a:effectLst>
                  <a:outerShdw blurRad="38100" dist="19050" dir="2700000" algn="tl" rotWithShape="0">
                    <a:schemeClr val="dk1">
                      <a:alpha val="40000"/>
                    </a:schemeClr>
                  </a:outerShdw>
                </a:effectLst>
              </a:rPr>
              <a:t>7</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668695"/>
          </a:xfrm>
          <a:prstGeom prst="rect">
            <a:avLst/>
          </a:prstGeom>
        </p:spPr>
        <p:txBody>
          <a:bodyPr vert="horz" lIns="91440" tIns="45720" rIns="91440" bIns="45720" rtlCol="0" anchor="t">
            <a:normAutofit lnSpcReduction="10000"/>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sz="4000" b="1" dirty="0"/>
              <a:t>عقد الشركة</a:t>
            </a:r>
            <a:endParaRPr lang="en-US" sz="4000" dirty="0"/>
          </a:p>
          <a:p>
            <a:pPr rtl="1"/>
            <a:endParaRPr lang="en-US" sz="4000"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1946988"/>
            <a:ext cx="8963769" cy="4301411"/>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dirty="0"/>
              <a:t> </a:t>
            </a:r>
            <a:r>
              <a:rPr lang="ar-SA" dirty="0"/>
              <a:t>لما كانت الشركة هي بحسب الاصل عقد كباقي العقود التي تنظمها القواعد العامة، فان هذا يتطلب ان نبين أولا الأحكام العامة لهذا العقد، ثم نبين بعد ذلك مفهوم الشخصية المعنوية للشركة، وماهي قواعد تأسيسها ووفق التقسيم الاتي:</a:t>
            </a:r>
            <a:endParaRPr lang="en-US" dirty="0"/>
          </a:p>
          <a:p>
            <a:pPr algn="r"/>
            <a:r>
              <a:rPr lang="ar-SA" b="1" dirty="0"/>
              <a:t>المبحث الأول: الأحكام العامة لعقد الشركة.</a:t>
            </a:r>
            <a:endParaRPr lang="en-US" dirty="0"/>
          </a:p>
          <a:p>
            <a:pPr algn="r"/>
            <a:r>
              <a:rPr lang="ar-SA" b="1" dirty="0"/>
              <a:t>المبحث الثاني: الشخصية المعنوية للشركة</a:t>
            </a:r>
            <a:endParaRPr lang="en-US" dirty="0"/>
          </a:p>
          <a:p>
            <a:pPr algn="r"/>
            <a:r>
              <a:rPr lang="ar-SA" b="1" dirty="0"/>
              <a:t>المبحث الثالث: قواعد تأسيس الشركات.</a:t>
            </a:r>
            <a:endParaRPr lang="en-US" dirty="0"/>
          </a:p>
          <a:p>
            <a:pPr algn="r"/>
            <a:endParaRPr lang="en-US" dirty="0"/>
          </a:p>
        </p:txBody>
      </p:sp>
    </p:spTree>
    <p:extLst>
      <p:ext uri="{BB962C8B-B14F-4D97-AF65-F5344CB8AC3E}">
        <p14:creationId xmlns:p14="http://schemas.microsoft.com/office/powerpoint/2010/main" val="93526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668695"/>
          </a:xfrm>
          <a:prstGeom prst="rect">
            <a:avLst/>
          </a:prstGeom>
        </p:spPr>
        <p:txBody>
          <a:bodyPr vert="horz" lIns="91440" tIns="45720" rIns="91440" bIns="45720" rtlCol="0" anchor="t">
            <a:normAutofit lnSpcReduction="10000"/>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sz="4000" b="1" dirty="0"/>
              <a:t>الأحكام العامة لعقد الشركة</a:t>
            </a:r>
            <a:endParaRPr lang="en-US" sz="4000"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313992"/>
            <a:ext cx="8963769" cy="3934407"/>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dirty="0"/>
              <a:t> </a:t>
            </a:r>
            <a:r>
              <a:rPr lang="ar-SA" dirty="0"/>
              <a:t>ان البحث في الأحكام العامة لعقد الشركة يتطلب أن نبين أولا مفهوم عقد الشركة وخصائصه (مطلب اول) واركانه العامة (مطلب تان) واركانه الخاصة (مطلب ثالث) وما يشترط لتمامه من الناحية الشكلية (مطلب رابع).</a:t>
            </a:r>
            <a:endParaRPr lang="en-US" dirty="0"/>
          </a:p>
          <a:p>
            <a:pPr algn="r"/>
            <a:endParaRPr lang="en-US" dirty="0"/>
          </a:p>
        </p:txBody>
      </p:sp>
    </p:spTree>
    <p:extLst>
      <p:ext uri="{BB962C8B-B14F-4D97-AF65-F5344CB8AC3E}">
        <p14:creationId xmlns:p14="http://schemas.microsoft.com/office/powerpoint/2010/main" val="335013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668695"/>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مفهم عقد الشركة</a:t>
            </a:r>
            <a:endParaRPr lang="en-US" sz="4000"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313992"/>
            <a:ext cx="8963769" cy="3934407"/>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dirty="0"/>
              <a:t> </a:t>
            </a:r>
            <a:r>
              <a:rPr lang="ar-SA" dirty="0"/>
              <a:t>تعرف الفقرة اولا من المادة 4 من قانون الشركات رقم </a:t>
            </a:r>
            <a:r>
              <a:rPr lang="fa-IR" dirty="0"/>
              <a:t>۲۱ </a:t>
            </a:r>
            <a:r>
              <a:rPr lang="ar-SA" dirty="0"/>
              <a:t>لسنة </a:t>
            </a:r>
            <a:r>
              <a:rPr lang="fa-IR" dirty="0"/>
              <a:t>۱۹۹۷ </a:t>
            </a:r>
            <a:r>
              <a:rPr lang="ar-SA" dirty="0"/>
              <a:t>الشركة بانها ((عقد يلتزم به شخصان أو اكثر بأن يساهم كل منهم في مشروع اقتصادي بتقديم حصة من مال أو من عمل لاقتسام </a:t>
            </a:r>
            <a:r>
              <a:rPr lang="ar-SA" dirty="0" err="1"/>
              <a:t>ماينشأ</a:t>
            </a:r>
            <a:r>
              <a:rPr lang="ar-SA" dirty="0"/>
              <a:t> عنه من ربح أو خسارة)).</a:t>
            </a:r>
            <a:endParaRPr lang="en-US" dirty="0"/>
          </a:p>
          <a:p>
            <a:pPr algn="r"/>
            <a:endParaRPr lang="en-US" dirty="0"/>
          </a:p>
        </p:txBody>
      </p:sp>
    </p:spTree>
    <p:extLst>
      <p:ext uri="{BB962C8B-B14F-4D97-AF65-F5344CB8AC3E}">
        <p14:creationId xmlns:p14="http://schemas.microsoft.com/office/powerpoint/2010/main" val="205252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668695"/>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مفهم عقد الشركة</a:t>
            </a:r>
            <a:endParaRPr lang="en-US" sz="4000"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1946988"/>
            <a:ext cx="8963769" cy="4301411"/>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ar-SA" dirty="0"/>
              <a:t>ويتميز عقد الشركة بالخصائص الاتية :</a:t>
            </a:r>
            <a:endParaRPr lang="en-US" dirty="0"/>
          </a:p>
          <a:p>
            <a:pPr algn="r"/>
            <a:r>
              <a:rPr lang="ar-SA" dirty="0"/>
              <a:t> </a:t>
            </a:r>
            <a:r>
              <a:rPr lang="ar-SA" b="1" dirty="0"/>
              <a:t>اولاً:</a:t>
            </a:r>
            <a:r>
              <a:rPr lang="ar-SA" dirty="0"/>
              <a:t> أنه من العقود الملزمة للجانبين، إذ ينشأ عن هذا العقد التزامات متبادلة بين طرفي العقد، وهم الشركاء او المساهمين من جهة والشركة بوصفها شخص معنوي من جهة اخرى.</a:t>
            </a:r>
            <a:endParaRPr lang="en-US" dirty="0"/>
          </a:p>
          <a:p>
            <a:pPr algn="r"/>
            <a:r>
              <a:rPr lang="ar-SA" dirty="0"/>
              <a:t> </a:t>
            </a:r>
            <a:r>
              <a:rPr lang="ar-SA" b="1" dirty="0"/>
              <a:t>ثانياً:</a:t>
            </a:r>
            <a:r>
              <a:rPr lang="ar-SA" dirty="0"/>
              <a:t> أنه عقد رضائي: الأصل أن عقد الشركة يعد من قبيل العقود الرضائية التي تنعقد بتبادل الإيجاب والقبول، الا أن بعض اراء الفقه ذهبت إلى وصف عقد الشركة بانه من العقود الشكلية الذي لا ينعقد </a:t>
            </a:r>
            <a:r>
              <a:rPr lang="ar-SA" dirty="0" err="1"/>
              <a:t>الابالكتابة</a:t>
            </a:r>
            <a:r>
              <a:rPr lang="ar-SA" dirty="0"/>
              <a:t>.</a:t>
            </a:r>
            <a:endParaRPr lang="en-US" dirty="0"/>
          </a:p>
          <a:p>
            <a:pPr algn="r"/>
            <a:endParaRPr lang="en-US" dirty="0"/>
          </a:p>
        </p:txBody>
      </p:sp>
    </p:spTree>
    <p:extLst>
      <p:ext uri="{BB962C8B-B14F-4D97-AF65-F5344CB8AC3E}">
        <p14:creationId xmlns:p14="http://schemas.microsoft.com/office/powerpoint/2010/main" val="7772141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TotalTime>
  <Words>263</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Bahij Helvetica Neue 75 Bold</vt:lpstr>
      <vt:lpstr>Calibri</vt:lpstr>
      <vt:lpstr>Trebuchet MS</vt:lpstr>
      <vt:lpstr>Wingdings 3</vt:lpstr>
      <vt:lpstr>Facet</vt:lpstr>
      <vt:lpstr>قانون الاعمال</vt:lpstr>
      <vt:lpstr>قانون الاعمال</vt:lpstr>
      <vt:lpstr>قانون الاعمال</vt:lpstr>
      <vt:lpstr>قانون الاعمال</vt:lpstr>
      <vt:lpstr>قانون الاعمال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10</cp:revision>
  <dcterms:created xsi:type="dcterms:W3CDTF">2019-05-12T19:06:21Z</dcterms:created>
  <dcterms:modified xsi:type="dcterms:W3CDTF">2019-05-12T19:49:27Z</dcterms:modified>
</cp:coreProperties>
</file>