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1" r:id="rId4"/>
    <p:sldId id="262" r:id="rId5"/>
    <p:sldId id="263"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20964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7964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957316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9164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9936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1535907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87376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72230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517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4DD05E-CF77-4BE9-9F5C-AB0A9C5B358A}" type="datetimeFigureOut">
              <a:rPr lang="en-US" smtClean="0"/>
              <a:t>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14293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076116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4DD05E-CF77-4BE9-9F5C-AB0A9C5B358A}" type="datetimeFigureOut">
              <a:rPr lang="en-US" smtClean="0"/>
              <a:t>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370228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4DD05E-CF77-4BE9-9F5C-AB0A9C5B358A}" type="datetimeFigureOut">
              <a:rPr lang="en-US" smtClean="0"/>
              <a:t>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57777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4DD05E-CF77-4BE9-9F5C-AB0A9C5B358A}" type="datetimeFigureOut">
              <a:rPr lang="en-US" smtClean="0"/>
              <a:t>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186042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2780732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4DD05E-CF77-4BE9-9F5C-AB0A9C5B358A}" type="datetimeFigureOut">
              <a:rPr lang="en-US" smtClean="0"/>
              <a:t>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BA42B9-E80F-424C-BF67-EADB20A64E7B}" type="slidenum">
              <a:rPr lang="en-US" smtClean="0"/>
              <a:t>‹#›</a:t>
            </a:fld>
            <a:endParaRPr lang="en-US"/>
          </a:p>
        </p:txBody>
      </p:sp>
    </p:spTree>
    <p:extLst>
      <p:ext uri="{BB962C8B-B14F-4D97-AF65-F5344CB8AC3E}">
        <p14:creationId xmlns:p14="http://schemas.microsoft.com/office/powerpoint/2010/main" val="4049599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4DD05E-CF77-4BE9-9F5C-AB0A9C5B358A}" type="datetimeFigureOut">
              <a:rPr lang="en-US" smtClean="0"/>
              <a:t>12/5/2019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BA42B9-E80F-424C-BF67-EADB20A64E7B}" type="slidenum">
              <a:rPr lang="en-US" smtClean="0"/>
              <a:t>‹#›</a:t>
            </a:fld>
            <a:endParaRPr lang="en-US"/>
          </a:p>
        </p:txBody>
      </p:sp>
    </p:spTree>
    <p:extLst>
      <p:ext uri="{BB962C8B-B14F-4D97-AF65-F5344CB8AC3E}">
        <p14:creationId xmlns:p14="http://schemas.microsoft.com/office/powerpoint/2010/main" val="1630379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7A99-D2FD-4FCA-9C0C-907D96222035}"/>
              </a:ext>
            </a:extLst>
          </p:cNvPr>
          <p:cNvSpPr>
            <a:spLocks noGrp="1"/>
          </p:cNvSpPr>
          <p:nvPr>
            <p:ph type="ctrTitle"/>
          </p:nvPr>
        </p:nvSpPr>
        <p:spPr>
          <a:xfrm>
            <a:off x="1507067" y="1430349"/>
            <a:ext cx="7766936" cy="1646302"/>
          </a:xfrm>
        </p:spPr>
        <p:txBody>
          <a:bodyPr/>
          <a:lstStyle/>
          <a:p>
            <a:pPr algn="ctr"/>
            <a:r>
              <a:rPr lang="ar-SA" sz="8800" dirty="0">
                <a:solidFill>
                  <a:srgbClr val="7030A0"/>
                </a:solidFill>
                <a:latin typeface="Bahij Helvetica Neue 75 Bold" panose="02040703060201020203" pitchFamily="18" charset="-78"/>
                <a:cs typeface="Bahij Helvetica Neue 75 Bold" panose="02040703060201020203" pitchFamily="18" charset="-78"/>
              </a:rPr>
              <a:t>قانون الاعمال</a:t>
            </a:r>
            <a:endParaRPr lang="en-US" sz="8800" dirty="0">
              <a:solidFill>
                <a:srgbClr val="7030A0"/>
              </a:solidFill>
              <a:latin typeface="Bahij Helvetica Neue 75 Bold" panose="02040703060201020203" pitchFamily="18" charset="-78"/>
              <a:cs typeface="Bahij Helvetica Neue 75 Bold" panose="02040703060201020203" pitchFamily="18" charset="-78"/>
            </a:endParaRPr>
          </a:p>
        </p:txBody>
      </p:sp>
      <p:sp>
        <p:nvSpPr>
          <p:cNvPr id="3" name="Subtitle 2">
            <a:extLst>
              <a:ext uri="{FF2B5EF4-FFF2-40B4-BE49-F238E27FC236}">
                <a16:creationId xmlns:a16="http://schemas.microsoft.com/office/drawing/2014/main" id="{AB05C184-6631-4D08-997D-DE2B397618FE}"/>
              </a:ext>
            </a:extLst>
          </p:cNvPr>
          <p:cNvSpPr>
            <a:spLocks noGrp="1"/>
          </p:cNvSpPr>
          <p:nvPr>
            <p:ph type="subTitle" idx="1"/>
          </p:nvPr>
        </p:nvSpPr>
        <p:spPr/>
        <p:txBody>
          <a:bodyPr>
            <a:normAutofit/>
          </a:bodyPr>
          <a:lstStyle/>
          <a:p>
            <a:pPr algn="ctr"/>
            <a:r>
              <a:rPr lang="ar-SA" sz="3200" dirty="0" err="1">
                <a:solidFill>
                  <a:srgbClr val="FF0000"/>
                </a:solidFill>
                <a:latin typeface="Bahij Helvetica Neue 75 Bold" panose="02040703060201020203" pitchFamily="18" charset="-78"/>
                <a:cs typeface="Bahij Helvetica Neue 75 Bold" panose="02040703060201020203" pitchFamily="18" charset="-78"/>
              </a:rPr>
              <a:t>أ.م.د</a:t>
            </a:r>
            <a:r>
              <a:rPr lang="ar-SA" sz="3200" dirty="0">
                <a:solidFill>
                  <a:srgbClr val="FF0000"/>
                </a:solidFill>
                <a:latin typeface="Bahij Helvetica Neue 75 Bold" panose="02040703060201020203" pitchFamily="18" charset="-78"/>
                <a:cs typeface="Bahij Helvetica Neue 75 Bold" panose="02040703060201020203" pitchFamily="18" charset="-78"/>
              </a:rPr>
              <a:t>. محمود خليل خضير</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Rectangle 3">
            <a:extLst>
              <a:ext uri="{FF2B5EF4-FFF2-40B4-BE49-F238E27FC236}">
                <a16:creationId xmlns:a16="http://schemas.microsoft.com/office/drawing/2014/main" id="{B3932E78-4A53-4117-9800-25F0FA8C413E}"/>
              </a:ext>
            </a:extLst>
          </p:cNvPr>
          <p:cNvSpPr/>
          <p:nvPr/>
        </p:nvSpPr>
        <p:spPr>
          <a:xfrm>
            <a:off x="11459533" y="5822502"/>
            <a:ext cx="562975" cy="923330"/>
          </a:xfrm>
          <a:prstGeom prst="rect">
            <a:avLst/>
          </a:prstGeom>
          <a:noFill/>
        </p:spPr>
        <p:txBody>
          <a:bodyPr wrap="none" lIns="91440" tIns="45720" rIns="91440" bIns="4572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ar-SA" sz="5400" b="0" cap="none" spc="0">
                <a:ln w="0"/>
                <a:solidFill>
                  <a:schemeClr val="tx1"/>
                </a:solidFill>
                <a:effectLst>
                  <a:outerShdw blurRad="38100" dist="19050" dir="2700000" algn="tl" rotWithShape="0">
                    <a:schemeClr val="dk1">
                      <a:alpha val="40000"/>
                    </a:schemeClr>
                  </a:outerShdw>
                </a:effectLst>
              </a:rPr>
              <a:t>8</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6013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fa-IR" b="1" dirty="0"/>
              <a:t>قواعد تأسيس الشركات</a:t>
            </a:r>
            <a:endParaRPr lang="en-US" sz="4000"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677863" y="1946988"/>
            <a:ext cx="8963769" cy="4301411"/>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dirty="0"/>
              <a:t> </a:t>
            </a:r>
            <a:r>
              <a:rPr lang="fa-IR" dirty="0"/>
              <a:t>تضمن قانون الشركات النافذ قواعد موحدة لتأسيس الشركات التي ينظمها، واستثنى من هذه القواعد ما جاء بصدد الشركة البسيطة حيث وضع لها قواعد خاصة تختلف عن القواعد العامة لتأسيس باقي الشركات. وقد حدد قانون الشركات ما هي مستلزمات تأسيس الشركة، أي الوثائق التي يجب على المؤسسين تقديمها لغرض تأسيسها، ثم بين الإجراءات الواجب اتباعها لتأسيس الشركة</a:t>
            </a:r>
            <a:endParaRPr lang="en-US" dirty="0"/>
          </a:p>
        </p:txBody>
      </p:sp>
    </p:spTree>
    <p:extLst>
      <p:ext uri="{BB962C8B-B14F-4D97-AF65-F5344CB8AC3E}">
        <p14:creationId xmlns:p14="http://schemas.microsoft.com/office/powerpoint/2010/main" val="93526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fa-IR" b="1" dirty="0"/>
              <a:t>مستلزمات الشركة</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261257" y="1946988"/>
            <a:ext cx="9380375" cy="4301411"/>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dirty="0"/>
              <a:t> </a:t>
            </a:r>
            <a:r>
              <a:rPr lang="fa-IR" dirty="0"/>
              <a:t>لغرض تأسيس شركة ما، فأن القانون يلزم المؤسسين بتقديم العديد من الوثائق حيث نصت المادة 17 من قانون الشركات النافذ على أن يقدم طلب التأسيس إلى المسجل ويرفق به .</a:t>
            </a:r>
            <a:endParaRPr lang="en-US" dirty="0"/>
          </a:p>
          <a:p>
            <a:pPr algn="r"/>
            <a:r>
              <a:rPr lang="fa-IR" dirty="0"/>
              <a:t> </a:t>
            </a:r>
            <a:r>
              <a:rPr lang="fa-IR" b="1" dirty="0"/>
              <a:t>أولا:</a:t>
            </a:r>
            <a:r>
              <a:rPr lang="fa-IR" dirty="0"/>
              <a:t> عقد الشركة .</a:t>
            </a:r>
            <a:endParaRPr lang="en-US" dirty="0"/>
          </a:p>
          <a:p>
            <a:pPr algn="r"/>
            <a:r>
              <a:rPr lang="fa-IR" b="1" dirty="0"/>
              <a:t>ثانيا:</a:t>
            </a:r>
            <a:r>
              <a:rPr lang="fa-IR" dirty="0"/>
              <a:t> وثيقة اكتاب مؤسسي الشركة المساهمة موقعة منهم.</a:t>
            </a:r>
            <a:endParaRPr lang="en-US" dirty="0"/>
          </a:p>
          <a:p>
            <a:pPr algn="r"/>
            <a:r>
              <a:rPr lang="fa-IR" b="1" dirty="0"/>
              <a:t>ثالثا:</a:t>
            </a:r>
            <a:r>
              <a:rPr lang="fa-IR" dirty="0"/>
              <a:t> شهادة المصرف أو من المصارف تثبت أن رأس المال المطلوب في المادة ۲۸ قد أودع.</a:t>
            </a:r>
            <a:endParaRPr lang="en-US" dirty="0"/>
          </a:p>
          <a:p>
            <a:pPr algn="r"/>
            <a:r>
              <a:rPr lang="fa-IR" b="1" dirty="0"/>
              <a:t>رابعاً:</a:t>
            </a:r>
            <a:r>
              <a:rPr lang="fa-IR" dirty="0"/>
              <a:t> دراسة الجدوى الاقتصادية والفنية في الشركة المساهمة .</a:t>
            </a:r>
            <a:endParaRPr lang="en-US" dirty="0"/>
          </a:p>
          <a:p>
            <a:pPr algn="r"/>
            <a:endParaRPr lang="en-US" dirty="0"/>
          </a:p>
        </p:txBody>
      </p:sp>
    </p:spTree>
    <p:extLst>
      <p:ext uri="{BB962C8B-B14F-4D97-AF65-F5344CB8AC3E}">
        <p14:creationId xmlns:p14="http://schemas.microsoft.com/office/powerpoint/2010/main" val="67008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fa-IR" b="1" dirty="0"/>
              <a:t>شركات الاشخاص</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261257" y="1946988"/>
            <a:ext cx="9380375" cy="4301411"/>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fa-IR" dirty="0"/>
              <a:t>تمثل شركات الأشخاص نمطا من الشركات التي يعود فيها قدر كبير من الاعتبار الشخصي في تأسيسها وأدارتها ومايتصل بتنظيمها المالي، ويقصد بالاعتبار الشخصي مقدار الثقة التي يوليها الشريك لغيره من الشركاء، إذ لا تقوم شركات الأشخاص سوى بين مجموعة من الأشخاص تربطهم علاقات وثيقة ذات طبيعة عائلية غالبا .</a:t>
            </a:r>
            <a:r>
              <a:rPr lang="ar-SA" dirty="0"/>
              <a:t> </a:t>
            </a:r>
            <a:r>
              <a:rPr lang="fa-IR" dirty="0"/>
              <a:t>وتتمثل شركات الأشخاص في القانون العراقي بالشركة التضامنية والشركة البسيطة والمشروع الفردي</a:t>
            </a:r>
            <a:endParaRPr lang="en-US" dirty="0"/>
          </a:p>
          <a:p>
            <a:pPr algn="r"/>
            <a:endParaRPr lang="en-US" dirty="0"/>
          </a:p>
        </p:txBody>
      </p:sp>
    </p:spTree>
    <p:extLst>
      <p:ext uri="{BB962C8B-B14F-4D97-AF65-F5344CB8AC3E}">
        <p14:creationId xmlns:p14="http://schemas.microsoft.com/office/powerpoint/2010/main" val="404669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fa-IR" b="1" dirty="0"/>
              <a:t>شركات الاموال</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261257" y="1946988"/>
            <a:ext cx="9380375" cy="4301411"/>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fa-IR" dirty="0"/>
              <a:t>شركات الأموال شركات الأموال هي تلك الشركات التي تقوم على أساس الاعتبار المالي، أي أن الركيزة الأساس في مشروع الشركة هو المال الذي يقدمه الشخص ولا أهمية لشخصه كقاعدة عامة، ومن ثم فأن وفاة المساهم او الحجر عليه او اشهار إفلاسه لا تأثير له على الشركة</a:t>
            </a:r>
            <a:r>
              <a:rPr lang="ar-SA"/>
              <a:t> .</a:t>
            </a:r>
            <a:endParaRPr lang="en-US" dirty="0"/>
          </a:p>
        </p:txBody>
      </p:sp>
    </p:spTree>
    <p:extLst>
      <p:ext uri="{BB962C8B-B14F-4D97-AF65-F5344CB8AC3E}">
        <p14:creationId xmlns:p14="http://schemas.microsoft.com/office/powerpoint/2010/main" val="230096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894BDCA-1ECF-4A81-9BF5-5E736DFA192A}"/>
              </a:ext>
            </a:extLst>
          </p:cNvPr>
          <p:cNvSpPr>
            <a:spLocks noGrp="1"/>
          </p:cNvSpPr>
          <p:nvPr>
            <p:ph type="title"/>
          </p:nvPr>
        </p:nvSpPr>
        <p:spPr>
          <a:xfrm>
            <a:off x="677863" y="609600"/>
            <a:ext cx="8596312" cy="668694"/>
          </a:xfrm>
        </p:spPr>
        <p:txBody>
          <a:bodyPr>
            <a:normAutofit/>
          </a:bodyPr>
          <a:lstStyle/>
          <a:p>
            <a:pPr algn="ctr"/>
            <a:r>
              <a:rPr lang="ar-SA" sz="3200" dirty="0">
                <a:solidFill>
                  <a:srgbClr val="FF0000"/>
                </a:solidFill>
                <a:latin typeface="Bahij Helvetica Neue 75 Bold" panose="02040703060201020203" pitchFamily="18" charset="-78"/>
                <a:cs typeface="Bahij Helvetica Neue 75 Bold" panose="02040703060201020203" pitchFamily="18" charset="-78"/>
              </a:rPr>
              <a:t>قانون الاعمال</a:t>
            </a:r>
            <a:endParaRPr lang="en-US" sz="3200" dirty="0">
              <a:solidFill>
                <a:srgbClr val="FF0000"/>
              </a:solidFill>
              <a:latin typeface="Bahij Helvetica Neue 75 Bold" panose="02040703060201020203" pitchFamily="18" charset="-78"/>
              <a:cs typeface="Bahij Helvetica Neue 75 Bold" panose="02040703060201020203" pitchFamily="18" charset="-78"/>
            </a:endParaRPr>
          </a:p>
        </p:txBody>
      </p:sp>
      <p:sp>
        <p:nvSpPr>
          <p:cNvPr id="4" name="Subtitle 2">
            <a:extLst>
              <a:ext uri="{FF2B5EF4-FFF2-40B4-BE49-F238E27FC236}">
                <a16:creationId xmlns:a16="http://schemas.microsoft.com/office/drawing/2014/main" id="{2F6DFBDF-D10A-4DA6-B6CF-BF26C58C454C}"/>
              </a:ext>
            </a:extLst>
          </p:cNvPr>
          <p:cNvSpPr txBox="1">
            <a:spLocks/>
          </p:cNvSpPr>
          <p:nvPr/>
        </p:nvSpPr>
        <p:spPr>
          <a:xfrm>
            <a:off x="1228822" y="1278294"/>
            <a:ext cx="8596312" cy="668695"/>
          </a:xfrm>
          <a:prstGeom prst="rect">
            <a:avLst/>
          </a:prstGeom>
        </p:spPr>
        <p:txBody>
          <a:bodyPr vert="horz" lIns="91440" tIns="45720" rIns="91440" bIns="45720" rtlCol="0" anchor="t">
            <a:normAutofit/>
          </a:bodyPr>
          <a:lstStyle>
            <a:defPPr>
              <a:defRPr lang="en-US"/>
            </a:defPPr>
            <a:lvl1pPr algn="r">
              <a:spcBef>
                <a:spcPct val="0"/>
              </a:spcBef>
              <a:buNone/>
              <a:defRPr sz="3200">
                <a:solidFill>
                  <a:srgbClr val="7030A0"/>
                </a:solidFill>
                <a:latin typeface="Bahij Helvetica Neue 75 Bold" panose="02040703060201020203" pitchFamily="18" charset="-78"/>
                <a:ea typeface="+mj-ea"/>
                <a:cs typeface="Bahij Helvetica Neue 75 Bold" panose="02040703060201020203" pitchFamily="18"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rtl="1"/>
            <a:r>
              <a:rPr lang="fa-IR" b="1" dirty="0"/>
              <a:t>شركات الاموال</a:t>
            </a:r>
            <a:endParaRPr lang="en-US" dirty="0"/>
          </a:p>
        </p:txBody>
      </p:sp>
      <p:sp>
        <p:nvSpPr>
          <p:cNvPr id="5" name="Subtitle 2">
            <a:extLst>
              <a:ext uri="{FF2B5EF4-FFF2-40B4-BE49-F238E27FC236}">
                <a16:creationId xmlns:a16="http://schemas.microsoft.com/office/drawing/2014/main" id="{8509943B-AA2E-4457-BFE0-304CF1A0D248}"/>
              </a:ext>
            </a:extLst>
          </p:cNvPr>
          <p:cNvSpPr txBox="1">
            <a:spLocks/>
          </p:cNvSpPr>
          <p:nvPr/>
        </p:nvSpPr>
        <p:spPr>
          <a:xfrm>
            <a:off x="261257" y="1946988"/>
            <a:ext cx="9380375" cy="4301411"/>
          </a:xfrm>
          <a:prstGeom prst="rect">
            <a:avLst/>
          </a:prstGeom>
        </p:spPr>
        <p:txBody>
          <a:bodyPr vert="horz" lIns="91440" tIns="45720" rIns="91440" bIns="45720" rtlCol="0" anchor="t">
            <a:noAutofit/>
          </a:bodyPr>
          <a:lstStyle>
            <a:defPPr>
              <a:defRPr lang="en-US"/>
            </a:defPPr>
            <a:lvl1pPr rtl="1">
              <a:spcBef>
                <a:spcPct val="0"/>
              </a:spcBef>
              <a:buNone/>
              <a:defRPr sz="3600">
                <a:latin typeface="Calibri" panose="020F0502020204030204" pitchFamily="34" charset="0"/>
                <a:ea typeface="+mj-ea"/>
                <a:cs typeface="Calibri" panose="020F0502020204030204" pitchFamily="34" charset="0"/>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fa-IR" dirty="0"/>
              <a:t>، وشركات الأموال في القانون العراقي تتمثل بشكل واضح في الشركة المساهمة، أما الشركة المحدودة فهي شركة تجمع مابين خصائص الاعتبار الشخصي والاعتبار المالي مع ترجيح واضح للاعتبار الاخير في ظل الأحكام التي قررها قانون الشركات العراقي الشركات المذكورة، ويمكن أن ندخل الشركة محدودة المسؤولية. وفي النوع الذي قرره قانون الشركات بعد تعديله بالأمر المرقم </a:t>
            </a:r>
            <a:r>
              <a:rPr lang="en-US" dirty="0"/>
              <a:t>64 </a:t>
            </a:r>
            <a:r>
              <a:rPr lang="fa-IR" dirty="0"/>
              <a:t>لسنة </a:t>
            </a:r>
            <a:r>
              <a:rPr lang="en-US" dirty="0"/>
              <a:t>2004</a:t>
            </a:r>
            <a:r>
              <a:rPr lang="fa-IR" dirty="0"/>
              <a:t>. ضمن شركات الأموال</a:t>
            </a:r>
            <a:endParaRPr lang="en-US" dirty="0"/>
          </a:p>
        </p:txBody>
      </p:sp>
    </p:spTree>
    <p:extLst>
      <p:ext uri="{BB962C8B-B14F-4D97-AF65-F5344CB8AC3E}">
        <p14:creationId xmlns:p14="http://schemas.microsoft.com/office/powerpoint/2010/main" val="21219062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TotalTime>
  <Words>347</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Bahij Helvetica Neue 75 Bold</vt:lpstr>
      <vt:lpstr>Calibri</vt:lpstr>
      <vt:lpstr>Trebuchet MS</vt:lpstr>
      <vt:lpstr>Wingdings 3</vt:lpstr>
      <vt:lpstr>Facet</vt:lpstr>
      <vt:lpstr>قانون الاعمال</vt:lpstr>
      <vt:lpstr>قانون الاعمال</vt:lpstr>
      <vt:lpstr>قانون الاعمال</vt:lpstr>
      <vt:lpstr>قانون الاعمال</vt:lpstr>
      <vt:lpstr>قانون الاعمال</vt:lpstr>
      <vt:lpstr>قانون الاعمال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الاعمال</dc:title>
  <dc:creator>Salah</dc:creator>
  <cp:lastModifiedBy>Salah</cp:lastModifiedBy>
  <cp:revision>11</cp:revision>
  <dcterms:created xsi:type="dcterms:W3CDTF">2019-05-12T19:06:21Z</dcterms:created>
  <dcterms:modified xsi:type="dcterms:W3CDTF">2019-05-12T19:49:40Z</dcterms:modified>
</cp:coreProperties>
</file>