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79" r:id="rId4"/>
    <p:sldId id="280" r:id="rId5"/>
    <p:sldId id="281" r:id="rId6"/>
    <p:sldId id="282" r:id="rId7"/>
    <p:sldId id="283" r:id="rId8"/>
    <p:sldId id="290"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dirty="0"/>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BFE2040-8F3A-4B80-B09B-CB7E7AF06964}" type="slidenum">
              <a:rPr lang="ar-SA" altLang="en-US" smtClean="0">
                <a:cs typeface="Arial" pitchFamily="34" charset="0"/>
              </a:rPr>
              <a:pPr/>
              <a:t>3</a:t>
            </a:fld>
            <a:endParaRPr lang="en-US" alt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42928CB-45D9-4DD1-9FAA-E63BCA947B00}" type="slidenum">
              <a:rPr lang="ar-SA" altLang="en-US" smtClean="0">
                <a:cs typeface="Arial" pitchFamily="34" charset="0"/>
              </a:rPr>
              <a:pPr/>
              <a:t>4</a:t>
            </a:fld>
            <a:endParaRPr lang="en-US" altLang="en-US" dirty="0"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54429EA-6930-4FA7-ACD4-9B3EE92C5A93}" type="slidenum">
              <a:rPr lang="ar-SA" altLang="en-US" smtClean="0">
                <a:cs typeface="Arial" pitchFamily="34" charset="0"/>
              </a:rPr>
              <a:pPr/>
              <a:t>5</a:t>
            </a:fld>
            <a:endParaRPr lang="en-US" altLang="en-US" dirty="0" smtClean="0">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1E469070-577F-4E41-B5FA-1D9958091967}" type="slidenum">
              <a:rPr lang="ar-SA" altLang="en-US" smtClean="0">
                <a:cs typeface="Arial" pitchFamily="34" charset="0"/>
              </a:rPr>
              <a:pPr/>
              <a:t>6</a:t>
            </a:fld>
            <a:endParaRPr lang="en-US" altLang="en-US" dirty="0" smtClean="0">
              <a:cs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32756D60-BE1B-484E-B907-812327C4E1B0}" type="slidenum">
              <a:rPr lang="ar-SA" altLang="en-US" smtClean="0">
                <a:cs typeface="Arial" pitchFamily="34" charset="0"/>
              </a:rPr>
              <a:pPr/>
              <a:t>7</a:t>
            </a:fld>
            <a:endParaRPr lang="en-US" altLang="en-US" dirty="0" smtClean="0">
              <a:cs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25FF7E-FFA8-48B7-9091-8A1E3C81D04B}" type="slidenum">
              <a:rPr lang="ar-SA" altLang="en-US" smtClean="0">
                <a:cs typeface="Arial" pitchFamily="34" charset="0"/>
              </a:rPr>
              <a:pPr/>
              <a:t>8</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9724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3589217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98051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440037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22686968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0012195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55294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dirty="0"/>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63" r:id="rId14"/>
    <p:sldLayoutId id="2147483664" r:id="rId15"/>
    <p:sldLayoutId id="2147483665" r:id="rId16"/>
    <p:sldLayoutId id="2147483672" r:id="rId17"/>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a:t>
            </a:r>
            <a:r>
              <a:rPr lang="ar-SA" sz="4000" b="1" dirty="0" smtClean="0">
                <a:effectLst>
                  <a:outerShdw blurRad="38100" dist="38100" dir="2700000" algn="tl">
                    <a:srgbClr val="000000">
                      <a:alpha val="43137"/>
                    </a:srgbClr>
                  </a:outerShdw>
                </a:effectLst>
              </a:rPr>
              <a:t>ال</a:t>
            </a:r>
            <a:r>
              <a:rPr lang="ar-IQ" sz="4000" b="1" dirty="0" smtClean="0">
                <a:effectLst>
                  <a:outerShdw blurRad="38100" dist="38100" dir="2700000" algn="tl">
                    <a:srgbClr val="000000">
                      <a:alpha val="43137"/>
                    </a:srgbClr>
                  </a:outerShdw>
                </a:effectLst>
              </a:rPr>
              <a:t>محاسبة </a:t>
            </a:r>
            <a:r>
              <a:rPr lang="ar-SA" sz="4000" b="1" dirty="0" smtClean="0">
                <a:effectLst>
                  <a:outerShdw blurRad="38100" dist="38100" dir="2700000" algn="tl">
                    <a:srgbClr val="000000">
                      <a:alpha val="43137"/>
                    </a:srgbClr>
                  </a:outerShdw>
                </a:effectLst>
              </a:rPr>
              <a:t>المتوسطة</a:t>
            </a:r>
            <a:r>
              <a:rPr lang="ar-IQ" sz="4000" b="1" dirty="0" smtClean="0">
                <a:effectLst>
                  <a:outerShdw blurRad="38100" dist="38100" dir="2700000" algn="tl">
                    <a:srgbClr val="000000">
                      <a:alpha val="43137"/>
                    </a:srgbClr>
                  </a:outerShdw>
                </a:effectLst>
              </a:rPr>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a:t>
            </a:r>
            <a:r>
              <a:rPr lang="ar-SA" sz="4000" b="1" dirty="0" smtClean="0">
                <a:effectLst>
                  <a:outerShdw blurRad="38100" dist="38100" dir="2700000" algn="tl">
                    <a:srgbClr val="000000">
                      <a:alpha val="43137"/>
                    </a:srgbClr>
                  </a:outerShdw>
                </a:effectLst>
              </a:rPr>
              <a:t>ني</a:t>
            </a:r>
            <a:r>
              <a:rPr lang="ar-IQ" sz="4000" b="1" dirty="0" smtClean="0">
                <a:effectLst>
                  <a:outerShdw blurRad="38100" dist="38100" dir="2700000" algn="tl">
                    <a:srgbClr val="000000">
                      <a:alpha val="43137"/>
                    </a:srgbClr>
                  </a:outerShdw>
                </a:effectLst>
              </a:rPr>
              <a:t>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a:t>
            </a:r>
            <a:r>
              <a:rPr lang="ar-IQ" sz="4000" b="1" dirty="0" smtClean="0">
                <a:effectLst>
                  <a:outerShdw blurRad="38100" dist="38100" dir="2700000" algn="tl">
                    <a:srgbClr val="000000">
                      <a:alpha val="43137"/>
                    </a:srgbClr>
                  </a:outerShdw>
                </a:effectLst>
              </a:rPr>
              <a:t>ال</a:t>
            </a:r>
            <a:r>
              <a:rPr lang="ar-SA" sz="4000" b="1" dirty="0" smtClean="0">
                <a:effectLst>
                  <a:outerShdw blurRad="38100" dist="38100" dir="2700000" algn="tl">
                    <a:srgbClr val="000000">
                      <a:alpha val="43137"/>
                    </a:srgbClr>
                  </a:outerShdw>
                </a:effectLst>
              </a:rPr>
              <a:t>ثالث</a:t>
            </a:r>
            <a:r>
              <a:rPr lang="ar-IQ" sz="4000" b="1" dirty="0" smtClean="0">
                <a:effectLst>
                  <a:outerShdw blurRad="38100" dist="38100" dir="2700000" algn="tl">
                    <a:srgbClr val="000000">
                      <a:alpha val="43137"/>
                    </a:srgbClr>
                  </a:outerShdw>
                </a:effectLst>
              </a:rPr>
              <a:t> </a:t>
            </a:r>
            <a:r>
              <a:rPr lang="ar-IQ" sz="4000" b="1" dirty="0" smtClean="0">
                <a:effectLst>
                  <a:outerShdw blurRad="38100" dist="38100" dir="2700000" algn="tl">
                    <a:srgbClr val="000000">
                      <a:alpha val="43137"/>
                    </a:srgbClr>
                  </a:outerShdw>
                </a:effectLst>
              </a:rPr>
              <a:t>: </a:t>
            </a:r>
            <a:r>
              <a:rPr lang="ar-IQ" sz="4000" b="1" dirty="0"/>
              <a:t>قيود التسوية</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1656184"/>
          </a:xfrm>
        </p:spPr>
        <p:style>
          <a:lnRef idx="1">
            <a:schemeClr val="accent4"/>
          </a:lnRef>
          <a:fillRef idx="2">
            <a:schemeClr val="accent4"/>
          </a:fillRef>
          <a:effectRef idx="1">
            <a:schemeClr val="accent4"/>
          </a:effectRef>
          <a:fontRef idx="minor">
            <a:schemeClr val="dk1"/>
          </a:fontRef>
        </p:style>
        <p:txBody>
          <a:bodyPr/>
          <a:lstStyle/>
          <a:p>
            <a:r>
              <a:rPr lang="ar-SA" sz="2800" b="1" dirty="0" smtClean="0">
                <a:solidFill>
                  <a:schemeClr val="tx2">
                    <a:lumMod val="75000"/>
                  </a:schemeClr>
                </a:solidFill>
                <a:effectLst>
                  <a:outerShdw blurRad="38100" dist="38100" dir="2700000" algn="tl">
                    <a:srgbClr val="000000">
                      <a:alpha val="43137"/>
                    </a:srgbClr>
                  </a:outerShdw>
                </a:effectLst>
              </a:rPr>
              <a:t>م</a:t>
            </a:r>
            <a:r>
              <a:rPr lang="ar-IQ" sz="2800" b="1" dirty="0" smtClean="0">
                <a:solidFill>
                  <a:schemeClr val="tx2">
                    <a:lumMod val="75000"/>
                  </a:schemeClr>
                </a:solidFill>
                <a:effectLst>
                  <a:outerShdw blurRad="38100" dist="38100" dir="2700000" algn="tl">
                    <a:srgbClr val="000000">
                      <a:alpha val="43137"/>
                    </a:srgbClr>
                  </a:outerShdw>
                </a:effectLst>
              </a:rPr>
              <a:t>.د. بشرى </a:t>
            </a:r>
            <a:r>
              <a:rPr lang="ar-SA" sz="2800" b="1" dirty="0" smtClean="0">
                <a:solidFill>
                  <a:schemeClr val="tx2">
                    <a:lumMod val="75000"/>
                  </a:schemeClr>
                </a:solidFill>
                <a:effectLst>
                  <a:outerShdw blurRad="38100" dist="38100" dir="2700000" algn="tl">
                    <a:srgbClr val="000000">
                      <a:alpha val="43137"/>
                    </a:srgbClr>
                  </a:outerShdw>
                </a:effectLst>
              </a:rPr>
              <a:t>فاضل خضير الطائي</a:t>
            </a:r>
            <a:endParaRPr lang="ar-IQ" sz="2800" b="1" dirty="0" smtClean="0">
              <a:solidFill>
                <a:schemeClr val="tx2">
                  <a:lumMod val="75000"/>
                </a:schemeClr>
              </a:solidFill>
              <a:effectLst>
                <a:outerShdw blurRad="38100" dist="38100" dir="2700000" algn="tl">
                  <a:srgbClr val="000000">
                    <a:alpha val="43137"/>
                  </a:srgbClr>
                </a:outerShdw>
              </a:effectLst>
            </a:endParaRPr>
          </a:p>
          <a:p>
            <a:r>
              <a:rPr lang="ar-IQ" sz="2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2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pPr>
              <a:spcBef>
                <a:spcPct val="50000"/>
              </a:spcBef>
            </a:pPr>
            <a:r>
              <a:rPr lang="ar-SA" altLang="en-US" sz="3200" b="1" dirty="0" smtClean="0">
                <a:solidFill>
                  <a:schemeClr val="tx1"/>
                </a:solidFill>
              </a:rPr>
              <a:t>اساس الاستحقاق</a:t>
            </a:r>
            <a:endParaRPr lang="en-US" altLang="en-US" sz="3200" b="1" dirty="0">
              <a:solidFill>
                <a:schemeClr val="tx1"/>
              </a:solidFill>
            </a:endParaRPr>
          </a:p>
        </p:txBody>
      </p:sp>
      <p:sp>
        <p:nvSpPr>
          <p:cNvPr id="3" name="Subtitle 2"/>
          <p:cNvSpPr>
            <a:spLocks noGrp="1"/>
          </p:cNvSpPr>
          <p:nvPr>
            <p:ph type="subTitle" idx="1"/>
          </p:nvPr>
        </p:nvSpPr>
        <p:spPr>
          <a:xfrm>
            <a:off x="251520" y="1943803"/>
            <a:ext cx="8280920" cy="4937249"/>
          </a:xfrm>
        </p:spPr>
        <p:style>
          <a:lnRef idx="0">
            <a:schemeClr val="accent3"/>
          </a:lnRef>
          <a:fillRef idx="3">
            <a:schemeClr val="accent3"/>
          </a:fillRef>
          <a:effectRef idx="3">
            <a:schemeClr val="accent3"/>
          </a:effectRef>
          <a:fontRef idx="minor">
            <a:schemeClr val="lt1"/>
          </a:fontRef>
        </p:style>
        <p:txBody>
          <a:bodyPr>
            <a:noAutofit/>
          </a:bodyPr>
          <a:lstStyle/>
          <a:p>
            <a:pPr lvl="0" algn="just" rtl="1" fontAlgn="base">
              <a:spcBef>
                <a:spcPct val="0"/>
              </a:spcBef>
              <a:spcAft>
                <a:spcPct val="0"/>
              </a:spcAft>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lvl="0" algn="just" rtl="1" fontAlgn="base">
              <a:spcBef>
                <a:spcPct val="0"/>
              </a:spcBef>
              <a:spcAft>
                <a:spcPct val="0"/>
              </a:spcAft>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lvl="0" algn="just" rtl="1" fontAlgn="base">
              <a:spcBef>
                <a:spcPct val="0"/>
              </a:spcBef>
              <a:spcAft>
                <a:spcPct val="0"/>
              </a:spcAft>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ويعني تحميل كل فترة مالية – سنة مالية- بما يخصها من المصاريف سواء دفعت او لم تدفع بعد وبالايرادات سواء استلمت او لم تستلم بعد.</a:t>
            </a:r>
          </a:p>
          <a:p>
            <a:pPr lvl="0" algn="just" rtl="1" fontAlgn="base">
              <a:spcBef>
                <a:spcPct val="0"/>
              </a:spcBef>
              <a:spcAft>
                <a:spcPct val="0"/>
              </a:spcAft>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ونتيجة لتطبيق اساس الاستحقاق ينتج لدينا الاتي:</a:t>
            </a: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1- مصاريف مدفوعة مقدماً</a:t>
            </a: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2- مصاريف مستحقة</a:t>
            </a: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3- ايرادات مستلمة مقدماً</a:t>
            </a: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4- ايرادات مستحقة</a:t>
            </a: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smtClean="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a:p>
            <a:pPr marL="457200" lvl="0" indent="-457200" algn="just" rtl="1" fontAlgn="base">
              <a:spcBef>
                <a:spcPct val="0"/>
              </a:spcBef>
              <a:spcAft>
                <a:spcPct val="0"/>
              </a:spcAft>
              <a:buFont typeface="Arial" panose="020B0604020202020204" pitchFamily="34" charset="0"/>
              <a:buChar char="•"/>
              <a:defRPr/>
            </a:pPr>
            <a:r>
              <a:rPr lang="ar-SA" sz="2400" dirty="0" smtClean="0">
                <a:solidFill>
                  <a:prstClr val="black"/>
                </a:solidFill>
                <a:effectLst>
                  <a:outerShdw blurRad="38100" dist="38100" dir="2700000" algn="tl">
                    <a:srgbClr val="FFFFFF"/>
                  </a:outerShdw>
                </a:effectLst>
                <a:latin typeface="Arial" pitchFamily="34" charset="0"/>
                <a:cs typeface="Arial" pitchFamily="34" charset="0"/>
              </a:rPr>
              <a:t>.</a:t>
            </a:r>
            <a:endParaRPr lang="ar-SA" sz="2400" dirty="0">
              <a:solidFill>
                <a:prstClr val="black"/>
              </a:solidFill>
              <a:effectLst>
                <a:outerShdw blurRad="38100" dist="38100" dir="2700000" algn="tl">
                  <a:srgbClr val="FFFFFF"/>
                </a:outerShdw>
              </a:effectLst>
              <a:latin typeface="Arial" pitchFamily="34" charset="0"/>
              <a:cs typeface="Arial" pitchFamily="34" charset="0"/>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50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500"/>
                                        <p:tgtEl>
                                          <p:spTgt spid="3">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7A0F52D1-FDF0-4C3C-86BC-6000DC5A498F}" type="slidenum">
              <a:rPr lang="ar-SA" altLang="en-US" sz="1200" smtClean="0">
                <a:solidFill>
                  <a:schemeClr val="bg1"/>
                </a:solidFill>
              </a:rPr>
              <a:pPr/>
              <a:t>3</a:t>
            </a:fld>
            <a:endParaRPr lang="en-US" altLang="en-US" sz="1200" dirty="0" smtClean="0">
              <a:solidFill>
                <a:schemeClr val="bg1"/>
              </a:solidFill>
            </a:endParaRPr>
          </a:p>
        </p:txBody>
      </p:sp>
      <p:sp>
        <p:nvSpPr>
          <p:cNvPr id="21508" name="Text Box 6"/>
          <p:cNvSpPr txBox="1">
            <a:spLocks noChangeArrowheads="1"/>
          </p:cNvSpPr>
          <p:nvPr/>
        </p:nvSpPr>
        <p:spPr bwMode="auto">
          <a:xfrm>
            <a:off x="451339" y="908051"/>
            <a:ext cx="8374674" cy="571695"/>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justLow" rtl="1">
              <a:lnSpc>
                <a:spcPct val="115000"/>
              </a:lnSpc>
              <a:spcAft>
                <a:spcPts val="0"/>
              </a:spcAft>
            </a:pPr>
            <a:r>
              <a:rPr lang="ar-IQ" sz="2800" b="1" dirty="0">
                <a:ea typeface="Times New Roman"/>
                <a:cs typeface="Simplified Arabic"/>
              </a:rPr>
              <a:t>المقدمات </a:t>
            </a:r>
            <a:r>
              <a:rPr lang="en-US" sz="2800" b="1" dirty="0">
                <a:latin typeface="Simplified Arabic"/>
                <a:ea typeface="Times New Roman"/>
                <a:cs typeface="Arial"/>
              </a:rPr>
              <a:t>Deferrals</a:t>
            </a:r>
            <a:r>
              <a:rPr lang="ar-IQ" sz="2800" b="1" dirty="0">
                <a:ea typeface="Times New Roman"/>
                <a:cs typeface="Simplified Arabic"/>
              </a:rPr>
              <a:t>:</a:t>
            </a:r>
            <a:endParaRPr lang="en-US" sz="2000" dirty="0">
              <a:ea typeface="Times New Roman"/>
              <a:cs typeface="Arial"/>
            </a:endParaRPr>
          </a:p>
        </p:txBody>
      </p:sp>
      <p:sp>
        <p:nvSpPr>
          <p:cNvPr id="2" name="Rectangle 1"/>
          <p:cNvSpPr/>
          <p:nvPr/>
        </p:nvSpPr>
        <p:spPr>
          <a:xfrm>
            <a:off x="451339" y="1641476"/>
            <a:ext cx="8374674" cy="3544432"/>
          </a:xfrm>
          <a:prstGeom prst="rect">
            <a:avLst/>
          </a:prstGeom>
        </p:spPr>
        <p:txBody>
          <a:bodyPr>
            <a:spAutoFit/>
          </a:bodyPr>
          <a:lstStyle/>
          <a:p>
            <a:pPr marL="457200" indent="-457200" algn="just" rtl="1">
              <a:defRPr/>
            </a:pPr>
            <a:endParaRPr lang="ar-SA" dirty="0" smtClean="0">
              <a:effectLst>
                <a:outerShdw blurRad="38100" dist="38100" dir="2700000" algn="tl">
                  <a:srgbClr val="FFFFFF"/>
                </a:outerShdw>
              </a:effectLst>
            </a:endParaRPr>
          </a:p>
          <a:p>
            <a:pPr algn="justLow" rtl="1">
              <a:lnSpc>
                <a:spcPct val="115000"/>
              </a:lnSpc>
              <a:spcAft>
                <a:spcPts val="0"/>
              </a:spcAft>
            </a:pPr>
            <a:r>
              <a:rPr lang="ar-SA" dirty="0" smtClean="0">
                <a:effectLst>
                  <a:outerShdw blurRad="38100" dist="38100" dir="2700000" algn="tl">
                    <a:srgbClr val="FFFFFF"/>
                  </a:outerShdw>
                </a:effectLst>
              </a:rPr>
              <a:t>1- </a:t>
            </a:r>
            <a:r>
              <a:rPr lang="ar-IQ" b="1" dirty="0" smtClean="0">
                <a:ea typeface="Times New Roman"/>
                <a:cs typeface="Simplified Arabic"/>
              </a:rPr>
              <a:t>المصروفات </a:t>
            </a:r>
            <a:r>
              <a:rPr lang="ar-IQ" b="1" dirty="0">
                <a:ea typeface="Times New Roman"/>
                <a:cs typeface="Simplified Arabic"/>
              </a:rPr>
              <a:t>المدفوعة مقدماً </a:t>
            </a:r>
            <a:r>
              <a:rPr lang="en-US" b="1" dirty="0">
                <a:latin typeface="Simplified Arabic"/>
                <a:ea typeface="Times New Roman"/>
                <a:cs typeface="Arial"/>
              </a:rPr>
              <a:t>Prepaid expenses</a:t>
            </a:r>
            <a:r>
              <a:rPr lang="ar-IQ" b="1" dirty="0">
                <a:ea typeface="Times New Roman"/>
                <a:cs typeface="Simplified Arabic"/>
              </a:rPr>
              <a:t>:</a:t>
            </a:r>
            <a:r>
              <a:rPr lang="ar-IQ" dirty="0">
                <a:ea typeface="Times New Roman"/>
                <a:cs typeface="Simplified Arabic"/>
              </a:rPr>
              <a:t> </a:t>
            </a:r>
            <a:endParaRPr lang="en-US" sz="1400" dirty="0">
              <a:ea typeface="Times New Roman"/>
              <a:cs typeface="Arial"/>
            </a:endParaRPr>
          </a:p>
          <a:p>
            <a:pPr indent="359410" algn="justLow" rtl="1">
              <a:lnSpc>
                <a:spcPct val="115000"/>
              </a:lnSpc>
              <a:spcAft>
                <a:spcPts val="0"/>
              </a:spcAft>
            </a:pPr>
            <a:r>
              <a:rPr lang="ar-IQ" dirty="0">
                <a:ea typeface="Times New Roman"/>
                <a:cs typeface="Simplified Arabic"/>
              </a:rPr>
              <a:t>وتتضمن كافة المصروفات التي تم دفعها، التي تخص أكثر من مدة مالية، مثلاً دفع مصروفات تأمين لمدة سنتين، وتصنف المصروفات المدفوعة مقدماً ضمن الموجودات غير الملموسة في المركز المالي كونها تأخذ ميزة الموجودات وهي تحقيق المنافع الاقتصادية المستقبلية، ويمثل هذا المبلغ مصروف المدة القادمة.</a:t>
            </a:r>
            <a:endParaRPr lang="en-US" sz="1400" dirty="0">
              <a:ea typeface="Times New Roman"/>
              <a:cs typeface="Arial"/>
            </a:endParaRPr>
          </a:p>
          <a:p>
            <a:pPr marL="342900" lvl="0" indent="-342900" algn="justLow" rtl="1">
              <a:lnSpc>
                <a:spcPct val="115000"/>
              </a:lnSpc>
              <a:spcAft>
                <a:spcPts val="0"/>
              </a:spcAft>
              <a:buFont typeface="+mj-lt"/>
              <a:buAutoNum type="arabicPeriod"/>
            </a:pPr>
            <a:r>
              <a:rPr lang="ar-IQ" b="1" dirty="0">
                <a:ea typeface="Times New Roman"/>
                <a:cs typeface="Simplified Arabic"/>
              </a:rPr>
              <a:t>الإيرادات المستلمة مقدماً </a:t>
            </a:r>
            <a:r>
              <a:rPr lang="en-US" b="1" dirty="0">
                <a:latin typeface="Simplified Arabic"/>
                <a:ea typeface="Times New Roman"/>
                <a:cs typeface="Arial"/>
              </a:rPr>
              <a:t>Unearned revenues</a:t>
            </a:r>
            <a:r>
              <a:rPr lang="ar-IQ" b="1" dirty="0">
                <a:ea typeface="Times New Roman"/>
                <a:cs typeface="Simplified Arabic"/>
              </a:rPr>
              <a:t>: </a:t>
            </a:r>
            <a:endParaRPr lang="en-US" sz="1400" dirty="0">
              <a:ea typeface="Times New Roman"/>
              <a:cs typeface="Arial"/>
            </a:endParaRPr>
          </a:p>
          <a:p>
            <a:pPr indent="359410" algn="justLow" rtl="1">
              <a:lnSpc>
                <a:spcPct val="115000"/>
              </a:lnSpc>
              <a:spcAft>
                <a:spcPts val="0"/>
              </a:spcAft>
            </a:pPr>
            <a:r>
              <a:rPr lang="ar-IQ" dirty="0">
                <a:ea typeface="Times New Roman"/>
                <a:cs typeface="Simplified Arabic"/>
              </a:rPr>
              <a:t>وتتضمن الإيرادات التي تم استلامها والتي تخص أكثر من مدة محاسبية ولم يحين وقت استحقاقها، على سبيل المثال تم استلام إيراد عقار لمدة سنتين، وتصنف الإيرادات المستلمة مقدماً ضمن المطلوبات قصيرة الأجل إذا كانت تستحق في السنة القادمة، وضمن المطلوبات طويلة الأجل إذا كانت تخص أكثر من سنتين، والسبب في تصنيفها ضمن المطلوبات لأنها تعد التزام يفرض علينا تقدم الخدمة أو السلعة مقابل تلك الأموال التي استلمت مقدماً بصورة إيرادات.</a:t>
            </a:r>
            <a:endParaRPr lang="en-US" sz="1400" dirty="0">
              <a:ea typeface="Times New Roman"/>
              <a:cs typeface="Arial"/>
            </a:endParaRPr>
          </a:p>
        </p:txBody>
      </p:sp>
    </p:spTree>
    <p:extLst>
      <p:ext uri="{BB962C8B-B14F-4D97-AF65-F5344CB8AC3E}">
        <p14:creationId xmlns:p14="http://schemas.microsoft.com/office/powerpoint/2010/main" val="3495984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F7784632-3703-42E7-A2CB-81C409C34915}" type="slidenum">
              <a:rPr lang="ar-SA" altLang="en-US" sz="1200" smtClean="0">
                <a:solidFill>
                  <a:schemeClr val="bg1"/>
                </a:solidFill>
              </a:rPr>
              <a:pPr/>
              <a:t>4</a:t>
            </a:fld>
            <a:endParaRPr lang="en-US" altLang="en-US" sz="1200" dirty="0" smtClean="0">
              <a:solidFill>
                <a:schemeClr val="bg1"/>
              </a:solidFill>
            </a:endParaRPr>
          </a:p>
        </p:txBody>
      </p:sp>
      <p:sp>
        <p:nvSpPr>
          <p:cNvPr id="22532" name="Text Box 6"/>
          <p:cNvSpPr txBox="1">
            <a:spLocks noChangeArrowheads="1"/>
          </p:cNvSpPr>
          <p:nvPr/>
        </p:nvSpPr>
        <p:spPr bwMode="auto">
          <a:xfrm>
            <a:off x="451339" y="908050"/>
            <a:ext cx="8374674" cy="571695"/>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marL="40640" algn="justLow" rtl="1">
              <a:lnSpc>
                <a:spcPct val="115000"/>
              </a:lnSpc>
              <a:spcAft>
                <a:spcPts val="0"/>
              </a:spcAft>
            </a:pPr>
            <a:r>
              <a:rPr lang="ar-IQ" sz="2800" b="1" dirty="0">
                <a:ea typeface="Times New Roman"/>
                <a:cs typeface="Simplified Arabic"/>
              </a:rPr>
              <a:t>المستحقات </a:t>
            </a:r>
            <a:r>
              <a:rPr lang="en-US" sz="2800" b="1" dirty="0">
                <a:latin typeface="Simplified Arabic"/>
                <a:ea typeface="Times New Roman"/>
                <a:cs typeface="Arial"/>
              </a:rPr>
              <a:t>Accruals</a:t>
            </a:r>
            <a:r>
              <a:rPr lang="ar-IQ" sz="2800" b="1" dirty="0">
                <a:ea typeface="Times New Roman"/>
                <a:cs typeface="Simplified Arabic"/>
              </a:rPr>
              <a:t>:</a:t>
            </a:r>
            <a:endParaRPr lang="en-US" sz="2000" dirty="0">
              <a:ea typeface="Times New Roman"/>
              <a:cs typeface="Arial"/>
            </a:endParaRPr>
          </a:p>
        </p:txBody>
      </p:sp>
      <p:sp>
        <p:nvSpPr>
          <p:cNvPr id="23557" name="Rectangle 2"/>
          <p:cNvSpPr>
            <a:spLocks noChangeArrowheads="1"/>
          </p:cNvSpPr>
          <p:nvPr/>
        </p:nvSpPr>
        <p:spPr bwMode="auto">
          <a:xfrm>
            <a:off x="650631" y="1773239"/>
            <a:ext cx="7776797" cy="404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marL="342900" lvl="0" indent="-342900" algn="justLow" rtl="1">
              <a:lnSpc>
                <a:spcPct val="115000"/>
              </a:lnSpc>
              <a:spcAft>
                <a:spcPts val="0"/>
              </a:spcAft>
              <a:buFont typeface="+mj-lt"/>
              <a:buAutoNum type="arabicPeriod"/>
            </a:pPr>
            <a:r>
              <a:rPr lang="ar-IQ" sz="2800" b="1" dirty="0" smtClean="0">
                <a:ea typeface="Times New Roman"/>
                <a:cs typeface="Simplified Arabic"/>
              </a:rPr>
              <a:t>المصروفات </a:t>
            </a:r>
            <a:r>
              <a:rPr lang="ar-IQ" sz="2800" b="1" dirty="0">
                <a:ea typeface="Times New Roman"/>
                <a:cs typeface="Simplified Arabic"/>
              </a:rPr>
              <a:t>المستحقة </a:t>
            </a:r>
            <a:r>
              <a:rPr lang="en-US" sz="2800" b="1" dirty="0">
                <a:latin typeface="Simplified Arabic"/>
                <a:ea typeface="Times New Roman"/>
                <a:cs typeface="Arial"/>
              </a:rPr>
              <a:t>Accrued expenses</a:t>
            </a:r>
            <a:r>
              <a:rPr lang="ar-IQ" sz="2800" b="1" dirty="0">
                <a:ea typeface="Times New Roman"/>
                <a:cs typeface="Simplified Arabic"/>
              </a:rPr>
              <a:t>: </a:t>
            </a:r>
            <a:endParaRPr lang="en-US" sz="2000" dirty="0">
              <a:ea typeface="Times New Roman"/>
              <a:cs typeface="Arial"/>
            </a:endParaRPr>
          </a:p>
          <a:p>
            <a:pPr indent="359410" algn="justLow" rtl="1">
              <a:lnSpc>
                <a:spcPct val="115000"/>
              </a:lnSpc>
              <a:spcAft>
                <a:spcPts val="0"/>
              </a:spcAft>
            </a:pPr>
            <a:r>
              <a:rPr lang="ar-IQ" sz="2800" dirty="0">
                <a:ea typeface="Times New Roman"/>
                <a:cs typeface="Simplified Arabic"/>
              </a:rPr>
              <a:t>وتتضمن كافة المصروفات المستحقة وغير مدفوعة، على سبيل المثال عدم دفع رواتب الشهر الأخير للسنة المالية، وتصنف المصروفات المستحقة ضمن المطلوبات قصيرة الأجل كونها التزامات واجبة السداد.</a:t>
            </a:r>
            <a:endParaRPr lang="en-US" sz="2000" dirty="0">
              <a:ea typeface="Times New Roman"/>
              <a:cs typeface="Arial"/>
            </a:endParaRPr>
          </a:p>
          <a:p>
            <a:pPr marL="342900" lvl="0" indent="-342900" algn="justLow" rtl="1">
              <a:lnSpc>
                <a:spcPct val="115000"/>
              </a:lnSpc>
              <a:spcAft>
                <a:spcPts val="0"/>
              </a:spcAft>
              <a:buFont typeface="+mj-lt"/>
              <a:buAutoNum type="arabicPeriod"/>
            </a:pPr>
            <a:r>
              <a:rPr lang="ar-IQ" sz="2800" b="1" dirty="0">
                <a:ea typeface="Times New Roman"/>
                <a:cs typeface="Simplified Arabic"/>
              </a:rPr>
              <a:t>الإيرادات غير مستلمة (المستحقة) </a:t>
            </a:r>
            <a:r>
              <a:rPr lang="en-US" sz="2800" b="1" dirty="0">
                <a:latin typeface="Simplified Arabic"/>
                <a:ea typeface="Times New Roman"/>
                <a:cs typeface="Arial"/>
              </a:rPr>
              <a:t>Accrued revenues</a:t>
            </a:r>
            <a:r>
              <a:rPr lang="ar-IQ" sz="2800" b="1" dirty="0">
                <a:ea typeface="Times New Roman"/>
                <a:cs typeface="Simplified Arabic"/>
              </a:rPr>
              <a:t>: </a:t>
            </a:r>
            <a:endParaRPr lang="en-US" sz="2000" dirty="0">
              <a:ea typeface="Times New Roman"/>
              <a:cs typeface="Arial"/>
            </a:endParaRPr>
          </a:p>
          <a:p>
            <a:pPr indent="359410" algn="justLow" rtl="1">
              <a:lnSpc>
                <a:spcPct val="115000"/>
              </a:lnSpc>
              <a:spcAft>
                <a:spcPts val="0"/>
              </a:spcAft>
            </a:pPr>
            <a:r>
              <a:rPr lang="ar-IQ" sz="2800" dirty="0">
                <a:ea typeface="Times New Roman"/>
                <a:cs typeface="Simplified Arabic"/>
              </a:rPr>
              <a:t>وهي الإيرادات المستحقة وغير مستلمة، وتصنف الإيرادات غير مستلمة ضمن الموجودات غير الملموسة.</a:t>
            </a:r>
            <a:endParaRPr lang="en-US" sz="2000" dirty="0">
              <a:ea typeface="Times New Roman"/>
              <a:cs typeface="Arial"/>
            </a:endParaRPr>
          </a:p>
        </p:txBody>
      </p:sp>
    </p:spTree>
    <p:extLst>
      <p:ext uri="{BB962C8B-B14F-4D97-AF65-F5344CB8AC3E}">
        <p14:creationId xmlns:p14="http://schemas.microsoft.com/office/powerpoint/2010/main" val="4128925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1FC571E5-2F78-4704-AA78-7D3EA0CC9954}" type="slidenum">
              <a:rPr lang="ar-SA" altLang="en-US" sz="1200" smtClean="0">
                <a:solidFill>
                  <a:schemeClr val="bg1"/>
                </a:solidFill>
              </a:rPr>
              <a:pPr/>
              <a:t>5</a:t>
            </a:fld>
            <a:endParaRPr lang="en-US" altLang="en-US" sz="1200" dirty="0" smtClean="0">
              <a:solidFill>
                <a:schemeClr val="bg1"/>
              </a:solidFill>
            </a:endParaRPr>
          </a:p>
        </p:txBody>
      </p:sp>
      <p:sp>
        <p:nvSpPr>
          <p:cNvPr id="3" name="Rectangle 2"/>
          <p:cNvSpPr/>
          <p:nvPr/>
        </p:nvSpPr>
        <p:spPr>
          <a:xfrm>
            <a:off x="971600" y="1268761"/>
            <a:ext cx="7632848" cy="3499420"/>
          </a:xfrm>
          <a:prstGeom prst="rect">
            <a:avLst/>
          </a:prstGeom>
        </p:spPr>
        <p:txBody>
          <a:bodyPr wrap="square">
            <a:spAutoFit/>
          </a:bodyPr>
          <a:lstStyle/>
          <a:p>
            <a:pPr algn="justLow" rtl="1">
              <a:lnSpc>
                <a:spcPct val="115000"/>
              </a:lnSpc>
            </a:pPr>
            <a:r>
              <a:rPr lang="ar-IQ" dirty="0"/>
              <a:t>هناك طريقتين للمحاسبة عن </a:t>
            </a:r>
            <a:r>
              <a:rPr lang="ar-IQ" dirty="0" smtClean="0"/>
              <a:t>المقدمات وهي</a:t>
            </a:r>
            <a:endParaRPr lang="ar-SA" b="1" dirty="0">
              <a:ea typeface="Times New Roman"/>
              <a:cs typeface="Simplified Arabic"/>
            </a:endParaRPr>
          </a:p>
          <a:p>
            <a:pPr algn="justLow" rtl="1">
              <a:lnSpc>
                <a:spcPct val="115000"/>
              </a:lnSpc>
              <a:spcAft>
                <a:spcPts val="0"/>
              </a:spcAft>
            </a:pPr>
            <a:r>
              <a:rPr lang="ar-IQ" b="1" dirty="0" smtClean="0">
                <a:ea typeface="Times New Roman"/>
                <a:cs typeface="Simplified Arabic"/>
              </a:rPr>
              <a:t>طريقة </a:t>
            </a:r>
            <a:r>
              <a:rPr lang="ar-IQ" b="1" dirty="0">
                <a:ea typeface="Times New Roman"/>
                <a:cs typeface="Simplified Arabic"/>
              </a:rPr>
              <a:t>المصروف:</a:t>
            </a:r>
            <a:endParaRPr lang="en-US" sz="1400" dirty="0">
              <a:ea typeface="Times New Roman"/>
              <a:cs typeface="Arial"/>
            </a:endParaRPr>
          </a:p>
          <a:p>
            <a:pPr algn="just" rtl="1"/>
            <a:r>
              <a:rPr lang="ar-IQ" dirty="0">
                <a:ea typeface="Times New Roman"/>
                <a:cs typeface="Simplified Arabic"/>
              </a:rPr>
              <a:t>بعد تسجيل المصروفات والايردادات يتم حساب ما يخص المدة الحالية وبعدها يتم اجراء قيود تسوية بتلك المصروفات او </a:t>
            </a:r>
            <a:r>
              <a:rPr lang="ar-IQ" dirty="0" smtClean="0">
                <a:ea typeface="Times New Roman"/>
                <a:cs typeface="Simplified Arabic"/>
              </a:rPr>
              <a:t>الايرادات</a:t>
            </a:r>
            <a:r>
              <a:rPr lang="ar-SA" dirty="0" smtClean="0">
                <a:ea typeface="Times New Roman"/>
                <a:cs typeface="Simplified Arabic"/>
              </a:rPr>
              <a:t> </a:t>
            </a:r>
            <a:r>
              <a:rPr lang="ar-IQ" dirty="0" smtClean="0">
                <a:ea typeface="Times New Roman"/>
                <a:cs typeface="Simplified Arabic"/>
              </a:rPr>
              <a:t>وبغض </a:t>
            </a:r>
            <a:r>
              <a:rPr lang="ar-IQ" dirty="0">
                <a:ea typeface="Times New Roman"/>
                <a:cs typeface="Simplified Arabic"/>
              </a:rPr>
              <a:t>النظر فيما اذا كانت مصروفات ام إيرادات، فان ما يخص السنة الحالية يغلق في ملخص الدخل ويرحل المبلغ المتبقي او المستحق الى المركز المالي، وذلك لان ما يخص السنة الحالية يعد مصروف فترة بينما المبلغ المتبقي بكونه اما يرتبط بتوليد المنافع المستقبلية فيأخذ صفة الموجودات، او يعد التزام تجاه الوحدة الاقتصادية لذا يعد من </a:t>
            </a:r>
            <a:r>
              <a:rPr lang="ar-IQ" dirty="0" smtClean="0">
                <a:ea typeface="Times New Roman"/>
                <a:cs typeface="Simplified Arabic"/>
              </a:rPr>
              <a:t>المطلوبات</a:t>
            </a:r>
            <a:endParaRPr lang="ar-SA" dirty="0" smtClean="0">
              <a:ea typeface="Times New Roman"/>
              <a:cs typeface="Simplified Arabic"/>
            </a:endParaRPr>
          </a:p>
          <a:p>
            <a:pPr algn="just" rtl="1"/>
            <a:r>
              <a:rPr lang="ar-IQ" b="1" dirty="0"/>
              <a:t>طريقة الموجود:</a:t>
            </a:r>
            <a:endParaRPr lang="en-US" dirty="0"/>
          </a:p>
          <a:p>
            <a:pPr algn="just" rtl="1"/>
            <a:r>
              <a:rPr lang="ar-SA" dirty="0"/>
              <a:t>نظراً لكون ان بعض المصروفات ترتبط بتوليد المنافع المستقبلية، لذا يتم عدها موجودات ويتم تخفيضها سنويا بمقدار الجزء المستنفذ منها اذا كانت مصروفات، بينما الجزء المستنفذ من الإيرادات يعد تخفيضاً للالتزام، وهذا يتطلب تسجيل المقدمات في لحظة نشوئها خلال السنة ويتم تخفيضها بمقدار المبلغ الذي يخص السنة الحالية ويرحل الرصيد المتبقي الى قائمة المركز المالي</a:t>
            </a:r>
            <a:endParaRPr lang="ar-SA" dirty="0"/>
          </a:p>
        </p:txBody>
      </p:sp>
    </p:spTree>
    <p:extLst>
      <p:ext uri="{BB962C8B-B14F-4D97-AF65-F5344CB8AC3E}">
        <p14:creationId xmlns:p14="http://schemas.microsoft.com/office/powerpoint/2010/main" val="893635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ACAF2A2D-BDDE-4C22-BF4B-509870240DFE}" type="slidenum">
              <a:rPr lang="ar-SA" altLang="en-US" sz="1200" smtClean="0">
                <a:solidFill>
                  <a:schemeClr val="bg1"/>
                </a:solidFill>
              </a:rPr>
              <a:pPr/>
              <a:t>6</a:t>
            </a:fld>
            <a:endParaRPr lang="en-US" altLang="en-US" sz="1200" dirty="0" smtClean="0">
              <a:solidFill>
                <a:schemeClr val="bg1"/>
              </a:solidFill>
            </a:endParaRPr>
          </a:p>
        </p:txBody>
      </p:sp>
      <p:sp>
        <p:nvSpPr>
          <p:cNvPr id="8" name="Title 1"/>
          <p:cNvSpPr txBox="1">
            <a:spLocks/>
          </p:cNvSpPr>
          <p:nvPr/>
        </p:nvSpPr>
        <p:spPr>
          <a:xfrm>
            <a:off x="317989" y="276225"/>
            <a:ext cx="8229600" cy="5603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defRPr/>
            </a:pPr>
            <a:r>
              <a:rPr lang="ar-SA" dirty="0" smtClean="0">
                <a:solidFill>
                  <a:srgbClr val="FF0000"/>
                </a:solidFill>
              </a:rPr>
              <a:t>المعالجة المحاسبية للمقدمات والمستحقات</a:t>
            </a:r>
            <a:endParaRPr lang="en-US" sz="2000" dirty="0">
              <a:solidFill>
                <a:schemeClr val="accent1">
                  <a:lumMod val="75000"/>
                </a:schemeClr>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9333" y="1261266"/>
            <a:ext cx="7128792" cy="54022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66655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5E51303-2409-4D7D-98E0-794B1BDF00AE}" type="slidenum">
              <a:rPr lang="ar-SA" altLang="en-US" sz="1200" smtClean="0">
                <a:solidFill>
                  <a:schemeClr val="bg1"/>
                </a:solidFill>
              </a:rPr>
              <a:pPr/>
              <a:t>7</a:t>
            </a:fld>
            <a:endParaRPr lang="en-US" altLang="en-US" sz="1200" dirty="0" smtClean="0">
              <a:solidFill>
                <a:schemeClr val="bg1"/>
              </a:solidFill>
            </a:endParaRPr>
          </a:p>
        </p:txBody>
      </p:sp>
      <p:sp>
        <p:nvSpPr>
          <p:cNvPr id="8" name="Title 1"/>
          <p:cNvSpPr txBox="1">
            <a:spLocks/>
          </p:cNvSpPr>
          <p:nvPr/>
        </p:nvSpPr>
        <p:spPr>
          <a:xfrm>
            <a:off x="317989" y="276225"/>
            <a:ext cx="8229600" cy="560388"/>
          </a:xfrm>
          <a:prstGeom prst="rect">
            <a:avLst/>
          </a:prstGeom>
        </p:spPr>
        <p:txBody>
          <a:bodyPr/>
          <a:lstStyle>
            <a:lvl1pPr algn="r" rtl="0" eaLnBrk="1" fontAlgn="base" hangingPunct="1">
              <a:spcBef>
                <a:spcPct val="0"/>
              </a:spcBef>
              <a:spcAft>
                <a:spcPct val="0"/>
              </a:spcAft>
              <a:defRPr sz="2400" b="1" kern="1200" baseline="0">
                <a:solidFill>
                  <a:srgbClr val="ECA02F"/>
                </a:solidFill>
                <a:latin typeface="+mj-lt"/>
                <a:ea typeface="+mj-ea"/>
                <a:cs typeface="Arial" charset="0"/>
              </a:defRPr>
            </a:lvl1pPr>
            <a:lvl2pPr algn="r" rtl="0" eaLnBrk="1" fontAlgn="base" hangingPunct="1">
              <a:spcBef>
                <a:spcPct val="0"/>
              </a:spcBef>
              <a:spcAft>
                <a:spcPct val="0"/>
              </a:spcAft>
              <a:defRPr sz="4400">
                <a:solidFill>
                  <a:srgbClr val="376092"/>
                </a:solidFill>
                <a:latin typeface="Calibri" pitchFamily="34" charset="0"/>
                <a:cs typeface="Arial" charset="0"/>
              </a:defRPr>
            </a:lvl2pPr>
            <a:lvl3pPr algn="r" rtl="0" eaLnBrk="1" fontAlgn="base" hangingPunct="1">
              <a:spcBef>
                <a:spcPct val="0"/>
              </a:spcBef>
              <a:spcAft>
                <a:spcPct val="0"/>
              </a:spcAft>
              <a:defRPr sz="4400">
                <a:solidFill>
                  <a:srgbClr val="376092"/>
                </a:solidFill>
                <a:latin typeface="Calibri" pitchFamily="34" charset="0"/>
                <a:cs typeface="Arial" charset="0"/>
              </a:defRPr>
            </a:lvl3pPr>
            <a:lvl4pPr algn="r" rtl="0" eaLnBrk="1" fontAlgn="base" hangingPunct="1">
              <a:spcBef>
                <a:spcPct val="0"/>
              </a:spcBef>
              <a:spcAft>
                <a:spcPct val="0"/>
              </a:spcAft>
              <a:defRPr sz="4400">
                <a:solidFill>
                  <a:srgbClr val="376092"/>
                </a:solidFill>
                <a:latin typeface="Calibri" pitchFamily="34" charset="0"/>
                <a:cs typeface="Arial" charset="0"/>
              </a:defRPr>
            </a:lvl4pPr>
            <a:lvl5pPr algn="r" rtl="0" eaLnBrk="1" fontAlgn="base" hangingPunct="1">
              <a:spcBef>
                <a:spcPct val="0"/>
              </a:spcBef>
              <a:spcAft>
                <a:spcPct val="0"/>
              </a:spcAft>
              <a:defRPr sz="4400">
                <a:solidFill>
                  <a:srgbClr val="376092"/>
                </a:solidFill>
                <a:latin typeface="Calibri" pitchFamily="34" charset="0"/>
                <a:cs typeface="Arial" charset="0"/>
              </a:defRPr>
            </a:lvl5pPr>
            <a:lvl6pPr marL="457200" algn="r" rtl="0" eaLnBrk="1" fontAlgn="base" hangingPunct="1">
              <a:spcBef>
                <a:spcPct val="0"/>
              </a:spcBef>
              <a:spcAft>
                <a:spcPct val="0"/>
              </a:spcAft>
              <a:defRPr sz="4400">
                <a:solidFill>
                  <a:srgbClr val="376092"/>
                </a:solidFill>
                <a:latin typeface="Calibri" pitchFamily="34" charset="0"/>
                <a:cs typeface="Arial" charset="0"/>
              </a:defRPr>
            </a:lvl6pPr>
            <a:lvl7pPr marL="914400" algn="r" rtl="0" eaLnBrk="1" fontAlgn="base" hangingPunct="1">
              <a:spcBef>
                <a:spcPct val="0"/>
              </a:spcBef>
              <a:spcAft>
                <a:spcPct val="0"/>
              </a:spcAft>
              <a:defRPr sz="4400">
                <a:solidFill>
                  <a:srgbClr val="376092"/>
                </a:solidFill>
                <a:latin typeface="Calibri" pitchFamily="34" charset="0"/>
                <a:cs typeface="Arial" charset="0"/>
              </a:defRPr>
            </a:lvl7pPr>
            <a:lvl8pPr marL="1371600" algn="r" rtl="0" eaLnBrk="1" fontAlgn="base" hangingPunct="1">
              <a:spcBef>
                <a:spcPct val="0"/>
              </a:spcBef>
              <a:spcAft>
                <a:spcPct val="0"/>
              </a:spcAft>
              <a:defRPr sz="4400">
                <a:solidFill>
                  <a:srgbClr val="376092"/>
                </a:solidFill>
                <a:latin typeface="Calibri" pitchFamily="34" charset="0"/>
                <a:cs typeface="Arial" charset="0"/>
              </a:defRPr>
            </a:lvl8pPr>
            <a:lvl9pPr marL="1828800" algn="r" rtl="0" eaLnBrk="1" fontAlgn="base" hangingPunct="1">
              <a:spcBef>
                <a:spcPct val="0"/>
              </a:spcBef>
              <a:spcAft>
                <a:spcPct val="0"/>
              </a:spcAft>
              <a:defRPr sz="4400">
                <a:solidFill>
                  <a:srgbClr val="376092"/>
                </a:solidFill>
                <a:latin typeface="Calibri" pitchFamily="34" charset="0"/>
                <a:cs typeface="Arial" charset="0"/>
              </a:defRPr>
            </a:lvl9pPr>
          </a:lstStyle>
          <a:p>
            <a:pPr algn="ctr">
              <a:defRPr/>
            </a:pPr>
            <a:endParaRPr lang="en-US" sz="2000" dirty="0">
              <a:solidFill>
                <a:schemeClr val="accent1">
                  <a:lumMod val="75000"/>
                </a:schemeClr>
              </a:solidFill>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1262925"/>
            <a:ext cx="8046202" cy="4187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0237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983C8CC-DE68-4C95-B527-BA200FC7656F}" type="slidenum">
              <a:rPr lang="ar-SA" altLang="en-US" sz="1200" smtClean="0">
                <a:solidFill>
                  <a:schemeClr val="bg1"/>
                </a:solidFill>
              </a:rPr>
              <a:pPr/>
              <a:t>8</a:t>
            </a:fld>
            <a:endParaRPr lang="en-US" altLang="en-US" sz="1200" smtClean="0">
              <a:solidFill>
                <a:schemeClr val="bg1"/>
              </a:solidFill>
            </a:endParaRPr>
          </a:p>
        </p:txBody>
      </p:sp>
      <p:sp>
        <p:nvSpPr>
          <p:cNvPr id="26628" name="Title 1"/>
          <p:cNvSpPr txBox="1">
            <a:spLocks/>
          </p:cNvSpPr>
          <p:nvPr/>
        </p:nvSpPr>
        <p:spPr bwMode="auto">
          <a:xfrm>
            <a:off x="251520" y="2276872"/>
            <a:ext cx="821494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r>
              <a:rPr lang="ar-SA" altLang="en-US" sz="4800" b="1" dirty="0">
                <a:solidFill>
                  <a:srgbClr val="C00000"/>
                </a:solidFill>
              </a:rPr>
              <a:t>مع تمنياتي </a:t>
            </a:r>
            <a:endParaRPr lang="ar-SA" altLang="en-US" sz="4800" b="1" dirty="0" smtClean="0">
              <a:solidFill>
                <a:srgbClr val="C00000"/>
              </a:solidFill>
            </a:endParaRPr>
          </a:p>
          <a:p>
            <a:pPr algn="ctr"/>
            <a:r>
              <a:rPr lang="ar-SA" altLang="en-US" sz="4800" b="1" dirty="0" smtClean="0">
                <a:solidFill>
                  <a:srgbClr val="C00000"/>
                </a:solidFill>
              </a:rPr>
              <a:t>للجميع </a:t>
            </a:r>
            <a:r>
              <a:rPr lang="ar-SA" altLang="en-US" sz="4800" b="1" dirty="0">
                <a:solidFill>
                  <a:srgbClr val="C00000"/>
                </a:solidFill>
              </a:rPr>
              <a:t>بالنجاح والتوفيق</a:t>
            </a:r>
          </a:p>
        </p:txBody>
      </p:sp>
    </p:spTree>
    <p:extLst>
      <p:ext uri="{BB962C8B-B14F-4D97-AF65-F5344CB8AC3E}">
        <p14:creationId xmlns:p14="http://schemas.microsoft.com/office/powerpoint/2010/main" val="387610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725</TotalTime>
  <Words>442</Words>
  <Application>Microsoft Office PowerPoint</Application>
  <PresentationFormat>On-screen Show (4:3)</PresentationFormat>
  <Paragraphs>49</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محاضرات مادة المحاسبة المتوسطة لطلبة المرحلة الثانية  قسم المحاسبة  الفصل الثالث : قيود التسوية</vt:lpstr>
      <vt:lpstr>اساس الاستحقاق</vt:lpstr>
      <vt:lpstr>PowerPoint Presentation</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Dr. Bushra</cp:lastModifiedBy>
  <cp:revision>65</cp:revision>
  <dcterms:created xsi:type="dcterms:W3CDTF">2017-11-24T16:34:00Z</dcterms:created>
  <dcterms:modified xsi:type="dcterms:W3CDTF">2019-04-01T23:31:01Z</dcterms:modified>
</cp:coreProperties>
</file>