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79" r:id="rId4"/>
    <p:sldId id="280" r:id="rId5"/>
    <p:sldId id="281" r:id="rId6"/>
    <p:sldId id="29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dirty="0"/>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BFE2040-8F3A-4B80-B09B-CB7E7AF06964}" type="slidenum">
              <a:rPr lang="ar-SA" altLang="en-US" smtClean="0">
                <a:cs typeface="Arial" pitchFamily="34" charset="0"/>
              </a:rPr>
              <a:pPr/>
              <a:t>3</a:t>
            </a:fld>
            <a:endParaRPr lang="en-US" alt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42928CB-45D9-4DD1-9FAA-E63BCA947B00}" type="slidenum">
              <a:rPr lang="ar-SA" altLang="en-US" smtClean="0">
                <a:cs typeface="Arial" pitchFamily="34" charset="0"/>
              </a:rPr>
              <a:pPr/>
              <a:t>4</a:t>
            </a:fld>
            <a:endParaRPr lang="en-US" altLang="en-US" dirty="0"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54429EA-6930-4FA7-ACD4-9B3EE92C5A93}" type="slidenum">
              <a:rPr lang="ar-SA" altLang="en-US" smtClean="0">
                <a:cs typeface="Arial" pitchFamily="34" charset="0"/>
              </a:rPr>
              <a:pPr/>
              <a:t>5</a:t>
            </a:fld>
            <a:endParaRPr lang="en-US" altLang="en-US" dirty="0"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25FF7E-FFA8-48B7-9091-8A1E3C81D04B}" type="slidenum">
              <a:rPr lang="ar-SA" altLang="en-US" smtClean="0">
                <a:cs typeface="Arial" pitchFamily="34" charset="0"/>
              </a:rPr>
              <a:pPr/>
              <a:t>6</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9724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3589217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98051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440037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55294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dirty="0"/>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72"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a:t>
            </a:r>
            <a:r>
              <a:rPr lang="ar-SA" sz="4000" b="1" dirty="0" smtClean="0">
                <a:effectLst>
                  <a:outerShdw blurRad="38100" dist="38100" dir="2700000" algn="tl">
                    <a:srgbClr val="000000">
                      <a:alpha val="43137"/>
                    </a:srgbClr>
                  </a:outerShdw>
                </a:effectLst>
              </a:rPr>
              <a:t>ال</a:t>
            </a:r>
            <a:r>
              <a:rPr lang="ar-IQ" sz="4000" b="1" dirty="0" smtClean="0">
                <a:effectLst>
                  <a:outerShdw blurRad="38100" dist="38100" dir="2700000" algn="tl">
                    <a:srgbClr val="000000">
                      <a:alpha val="43137"/>
                    </a:srgbClr>
                  </a:outerShdw>
                </a:effectLst>
              </a:rPr>
              <a:t>محاسبة </a:t>
            </a:r>
            <a:r>
              <a:rPr lang="ar-SA" sz="4000" b="1" dirty="0" smtClean="0">
                <a:effectLst>
                  <a:outerShdw blurRad="38100" dist="38100" dir="2700000" algn="tl">
                    <a:srgbClr val="000000">
                      <a:alpha val="43137"/>
                    </a:srgbClr>
                  </a:outerShdw>
                </a:effectLst>
              </a:rPr>
              <a:t>المتوسطة</a:t>
            </a:r>
            <a:r>
              <a:rPr lang="ar-IQ" sz="4000" b="1" dirty="0" smtClean="0">
                <a:effectLst>
                  <a:outerShdw blurRad="38100" dist="38100" dir="2700000" algn="tl">
                    <a:srgbClr val="000000">
                      <a:alpha val="43137"/>
                    </a:srgbClr>
                  </a:outerShdw>
                </a:effectLst>
              </a:rPr>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a:t>
            </a:r>
            <a:r>
              <a:rPr lang="ar-SA" sz="4000" b="1" dirty="0" smtClean="0">
                <a:effectLst>
                  <a:outerShdw blurRad="38100" dist="38100" dir="2700000" algn="tl">
                    <a:srgbClr val="000000">
                      <a:alpha val="43137"/>
                    </a:srgbClr>
                  </a:outerShdw>
                </a:effectLst>
              </a:rPr>
              <a:t>ني</a:t>
            </a:r>
            <a:r>
              <a:rPr lang="ar-IQ" sz="4000" b="1" dirty="0" smtClean="0">
                <a:effectLst>
                  <a:outerShdw blurRad="38100" dist="38100" dir="2700000" algn="tl">
                    <a:srgbClr val="000000">
                      <a:alpha val="43137"/>
                    </a:srgbClr>
                  </a:outerShdw>
                </a:effectLst>
              </a:rPr>
              <a:t>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ال</a:t>
            </a:r>
            <a:r>
              <a:rPr lang="ar-SA" sz="4000" b="1" dirty="0" smtClean="0">
                <a:effectLst>
                  <a:outerShdw blurRad="38100" dist="38100" dir="2700000" algn="tl">
                    <a:srgbClr val="000000">
                      <a:alpha val="43137"/>
                    </a:srgbClr>
                  </a:outerShdw>
                </a:effectLst>
              </a:rPr>
              <a:t>رابع</a:t>
            </a:r>
            <a:r>
              <a:rPr lang="ar-IQ" sz="4000" b="1" dirty="0" smtClean="0">
                <a:effectLst>
                  <a:outerShdw blurRad="38100" dist="38100" dir="2700000" algn="tl">
                    <a:srgbClr val="000000">
                      <a:alpha val="43137"/>
                    </a:srgbClr>
                  </a:outerShdw>
                </a:effectLst>
              </a:rPr>
              <a:t> : </a:t>
            </a:r>
            <a:r>
              <a:rPr lang="ar-SA" sz="4000" b="1" dirty="0" smtClean="0">
                <a:effectLst>
                  <a:outerShdw blurRad="38100" dist="38100" dir="2700000" algn="tl">
                    <a:srgbClr val="000000">
                      <a:alpha val="43137"/>
                    </a:srgbClr>
                  </a:outerShdw>
                </a:effectLst>
              </a:rPr>
              <a:t>كشف مطابقة حساب </a:t>
            </a:r>
            <a:r>
              <a:rPr lang="ar-SA" sz="4000" b="1" dirty="0" smtClean="0">
                <a:effectLst>
                  <a:outerShdw blurRad="38100" dist="38100" dir="2700000" algn="tl">
                    <a:srgbClr val="000000">
                      <a:alpha val="43137"/>
                    </a:srgbClr>
                  </a:outerShdw>
                </a:effectLst>
              </a:rPr>
              <a:t>البنك(1)</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1656184"/>
          </a:xfrm>
        </p:spPr>
        <p:style>
          <a:lnRef idx="1">
            <a:schemeClr val="accent4"/>
          </a:lnRef>
          <a:fillRef idx="2">
            <a:schemeClr val="accent4"/>
          </a:fillRef>
          <a:effectRef idx="1">
            <a:schemeClr val="accent4"/>
          </a:effectRef>
          <a:fontRef idx="minor">
            <a:schemeClr val="dk1"/>
          </a:fontRef>
        </p:style>
        <p:txBody>
          <a:bodyPr/>
          <a:lstStyle/>
          <a:p>
            <a:r>
              <a:rPr lang="ar-SA" sz="2800" b="1" dirty="0" smtClean="0">
                <a:solidFill>
                  <a:schemeClr val="tx2">
                    <a:lumMod val="75000"/>
                  </a:schemeClr>
                </a:solidFill>
                <a:effectLst>
                  <a:outerShdw blurRad="38100" dist="38100" dir="2700000" algn="tl">
                    <a:srgbClr val="000000">
                      <a:alpha val="43137"/>
                    </a:srgbClr>
                  </a:outerShdw>
                </a:effectLst>
              </a:rPr>
              <a:t>م</a:t>
            </a:r>
            <a:r>
              <a:rPr lang="ar-IQ" sz="2800" b="1" dirty="0" smtClean="0">
                <a:solidFill>
                  <a:schemeClr val="tx2">
                    <a:lumMod val="75000"/>
                  </a:schemeClr>
                </a:solidFill>
                <a:effectLst>
                  <a:outerShdw blurRad="38100" dist="38100" dir="2700000" algn="tl">
                    <a:srgbClr val="000000">
                      <a:alpha val="43137"/>
                    </a:srgbClr>
                  </a:outerShdw>
                </a:effectLst>
              </a:rPr>
              <a:t>.د. بشرى </a:t>
            </a:r>
            <a:r>
              <a:rPr lang="ar-SA" sz="2800" b="1" dirty="0" smtClean="0">
                <a:solidFill>
                  <a:schemeClr val="tx2">
                    <a:lumMod val="75000"/>
                  </a:schemeClr>
                </a:solidFill>
                <a:effectLst>
                  <a:outerShdw blurRad="38100" dist="38100" dir="2700000" algn="tl">
                    <a:srgbClr val="000000">
                      <a:alpha val="43137"/>
                    </a:srgbClr>
                  </a:outerShdw>
                </a:effectLst>
              </a:rPr>
              <a:t>فاضل خضير الطائي</a:t>
            </a:r>
            <a:endParaRPr lang="ar-IQ" sz="2800" b="1" dirty="0" smtClean="0">
              <a:solidFill>
                <a:schemeClr val="tx2">
                  <a:lumMod val="75000"/>
                </a:schemeClr>
              </a:solidFill>
              <a:effectLst>
                <a:outerShdw blurRad="38100" dist="38100" dir="2700000" algn="tl">
                  <a:srgbClr val="000000">
                    <a:alpha val="43137"/>
                  </a:srgbClr>
                </a:outerShdw>
              </a:effectLst>
            </a:endParaRPr>
          </a:p>
          <a:p>
            <a:r>
              <a:rPr lang="ar-IQ" sz="2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2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pPr>
              <a:spcBef>
                <a:spcPct val="50000"/>
              </a:spcBef>
            </a:pPr>
            <a:r>
              <a:rPr lang="ar-SA" altLang="en-US" sz="3200" b="1" dirty="0">
                <a:solidFill>
                  <a:schemeClr val="tx1"/>
                </a:solidFill>
              </a:rPr>
              <a:t>جرد البنك</a:t>
            </a:r>
            <a:endParaRPr lang="en-US" altLang="en-US" sz="3200" b="1" dirty="0">
              <a:solidFill>
                <a:schemeClr val="tx1"/>
              </a:solidFill>
            </a:endParaRPr>
          </a:p>
        </p:txBody>
      </p:sp>
      <p:sp>
        <p:nvSpPr>
          <p:cNvPr id="3" name="Subtitle 2"/>
          <p:cNvSpPr>
            <a:spLocks noGrp="1"/>
          </p:cNvSpPr>
          <p:nvPr>
            <p:ph type="subTitle" idx="1"/>
          </p:nvPr>
        </p:nvSpPr>
        <p:spPr>
          <a:xfrm>
            <a:off x="431540" y="1423882"/>
            <a:ext cx="8280920" cy="4937249"/>
          </a:xfrm>
        </p:spPr>
        <p:style>
          <a:lnRef idx="0">
            <a:schemeClr val="accent3"/>
          </a:lnRef>
          <a:fillRef idx="3">
            <a:schemeClr val="accent3"/>
          </a:fillRef>
          <a:effectRef idx="3">
            <a:schemeClr val="accent3"/>
          </a:effectRef>
          <a:fontRef idx="minor">
            <a:schemeClr val="lt1"/>
          </a:fontRef>
        </p:style>
        <p:txBody>
          <a:bodyPr>
            <a:noAutofit/>
          </a:bodyPr>
          <a:lstStyle/>
          <a:p>
            <a:pPr marL="457200" lvl="0" indent="-457200" algn="just" rtl="1" fontAlgn="base">
              <a:spcBef>
                <a:spcPct val="0"/>
              </a:spcBef>
              <a:spcAft>
                <a:spcPct val="0"/>
              </a:spcAft>
              <a:buFont typeface="Arial" panose="020B0604020202020204" pitchFamily="34" charset="0"/>
              <a:buChar char="•"/>
              <a:defRPr/>
            </a:pPr>
            <a:r>
              <a:rPr lang="ar-SA" sz="2400" dirty="0">
                <a:solidFill>
                  <a:prstClr val="black"/>
                </a:solidFill>
                <a:effectLst>
                  <a:outerShdw blurRad="38100" dist="38100" dir="2700000" algn="tl">
                    <a:srgbClr val="FFFFFF"/>
                  </a:outerShdw>
                </a:effectLst>
                <a:latin typeface="Arial" pitchFamily="34" charset="0"/>
                <a:cs typeface="Arial" pitchFamily="34" charset="0"/>
              </a:rPr>
              <a:t>هو عبارة عن المبالغ المودعة في الحسابات </a:t>
            </a:r>
            <a:r>
              <a:rPr lang="ar-SA" sz="2400" dirty="0" smtClean="0">
                <a:solidFill>
                  <a:prstClr val="black"/>
                </a:solidFill>
                <a:effectLst>
                  <a:outerShdw blurRad="38100" dist="38100" dir="2700000" algn="tl">
                    <a:srgbClr val="FFFFFF"/>
                  </a:outerShdw>
                </a:effectLst>
                <a:latin typeface="Arial" pitchFamily="34" charset="0"/>
                <a:cs typeface="Arial" pitchFamily="34" charset="0"/>
              </a:rPr>
              <a:t>الجارية للشركة في </a:t>
            </a:r>
            <a:r>
              <a:rPr lang="ar-SA" sz="2400" dirty="0">
                <a:solidFill>
                  <a:prstClr val="black"/>
                </a:solidFill>
                <a:effectLst>
                  <a:outerShdw blurRad="38100" dist="38100" dir="2700000" algn="tl">
                    <a:srgbClr val="FFFFFF"/>
                  </a:outerShdw>
                </a:effectLst>
                <a:latin typeface="Arial" pitchFamily="34" charset="0"/>
                <a:cs typeface="Arial" pitchFamily="34" charset="0"/>
              </a:rPr>
              <a:t>البنوك. </a:t>
            </a:r>
          </a:p>
          <a:p>
            <a:pPr marL="457200" lvl="0" indent="-457200" algn="just" rtl="1" fontAlgn="base">
              <a:spcBef>
                <a:spcPct val="0"/>
              </a:spcBef>
              <a:spcAft>
                <a:spcPct val="0"/>
              </a:spcAft>
              <a:buFont typeface="Arial" panose="020B0604020202020204" pitchFamily="34" charset="0"/>
              <a:buChar char="•"/>
              <a:defRPr/>
            </a:pPr>
            <a:r>
              <a:rPr lang="ar-SA" sz="2400" dirty="0">
                <a:solidFill>
                  <a:prstClr val="black"/>
                </a:solidFill>
                <a:effectLst>
                  <a:outerShdw blurRad="38100" dist="38100" dir="2700000" algn="tl">
                    <a:srgbClr val="FFFFFF"/>
                  </a:outerShdw>
                </a:effectLst>
                <a:latin typeface="Arial" pitchFamily="34" charset="0"/>
                <a:cs typeface="Arial" pitchFamily="34" charset="0"/>
              </a:rPr>
              <a:t>وللتأكد من أن </a:t>
            </a:r>
            <a:r>
              <a:rPr lang="ar-SA" sz="2400" b="1" u="sng" dirty="0">
                <a:solidFill>
                  <a:prstClr val="black"/>
                </a:solidFill>
                <a:effectLst>
                  <a:outerShdw blurRad="38100" dist="38100" dir="2700000" algn="tl">
                    <a:srgbClr val="FFFFFF"/>
                  </a:outerShdw>
                </a:effectLst>
                <a:latin typeface="Arial" pitchFamily="34" charset="0"/>
                <a:cs typeface="Arial" pitchFamily="34" charset="0"/>
              </a:rPr>
              <a:t>رصيد حساب البنك الموجود في السجلات </a:t>
            </a:r>
            <a:r>
              <a:rPr lang="ar-SA" sz="2400" dirty="0">
                <a:solidFill>
                  <a:prstClr val="black"/>
                </a:solidFill>
                <a:effectLst>
                  <a:outerShdw blurRad="38100" dist="38100" dir="2700000" algn="tl">
                    <a:srgbClr val="FFFFFF"/>
                  </a:outerShdw>
                </a:effectLst>
                <a:latin typeface="Arial" pitchFamily="34" charset="0"/>
                <a:cs typeface="Arial" pitchFamily="34" charset="0"/>
              </a:rPr>
              <a:t>في ميزان المراجعة قبل التسويات يمثل الرصيد الصحيح فأنه يتم مطابقته </a:t>
            </a:r>
            <a:r>
              <a:rPr lang="ar-SA" sz="2400" b="1" u="sng" dirty="0">
                <a:solidFill>
                  <a:prstClr val="black"/>
                </a:solidFill>
                <a:effectLst>
                  <a:outerShdw blurRad="38100" dist="38100" dir="2700000" algn="tl">
                    <a:srgbClr val="FFFFFF"/>
                  </a:outerShdw>
                </a:effectLst>
                <a:latin typeface="Arial" pitchFamily="34" charset="0"/>
                <a:cs typeface="Arial" pitchFamily="34" charset="0"/>
              </a:rPr>
              <a:t>مع الرصيد الوارد في كشف البنك</a:t>
            </a:r>
            <a:r>
              <a:rPr lang="ar-SA" sz="2400" dirty="0">
                <a:solidFill>
                  <a:prstClr val="black"/>
                </a:solidFill>
                <a:effectLst>
                  <a:outerShdw blurRad="38100" dist="38100" dir="2700000" algn="tl">
                    <a:srgbClr val="FFFFFF"/>
                  </a:outerShdw>
                </a:effectLst>
                <a:latin typeface="Arial" pitchFamily="34" charset="0"/>
                <a:cs typeface="Arial" pitchFamily="34" charset="0"/>
              </a:rPr>
              <a:t>، وبما أن البنك يقوم بإرسال الكشف بصورة شهرية فأن المحاسبون يقومون بعملية المطابقة في نهاية كل </a:t>
            </a:r>
            <a:r>
              <a:rPr lang="ar-SA" sz="2400" dirty="0" smtClean="0">
                <a:solidFill>
                  <a:prstClr val="black"/>
                </a:solidFill>
                <a:effectLst>
                  <a:outerShdw blurRad="38100" dist="38100" dir="2700000" algn="tl">
                    <a:srgbClr val="FFFFFF"/>
                  </a:outerShdw>
                </a:effectLst>
                <a:latin typeface="Arial" pitchFamily="34" charset="0"/>
                <a:cs typeface="Arial" pitchFamily="34" charset="0"/>
              </a:rPr>
              <a:t>شهر.</a:t>
            </a: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والمشكلة </a:t>
            </a:r>
            <a:r>
              <a:rPr lang="ar-SA" sz="2400" dirty="0">
                <a:solidFill>
                  <a:prstClr val="black"/>
                </a:solidFill>
                <a:effectLst>
                  <a:outerShdw blurRad="38100" dist="38100" dir="2700000" algn="tl">
                    <a:srgbClr val="FFFFFF"/>
                  </a:outerShdw>
                </a:effectLst>
                <a:latin typeface="Arial" pitchFamily="34" charset="0"/>
                <a:cs typeface="Arial" pitchFamily="34" charset="0"/>
              </a:rPr>
              <a:t>التي عادة ما يواجهها المحاسبون في عملية المطابقة تتمثل في أن كلا من الرصيد  المستخرج من واقع السجلات والرصيد الوارد في كشف البنك لا يعكسان الرصيد الصحيح لحساب البنك، وبالتالي فعلى المحاسبين القيام بعمل تعديلات على الرصيدين للوصول إلى الرصيد المعدل (الصحيح) الممثل لحساب البنك </a:t>
            </a:r>
            <a:r>
              <a:rPr lang="ar-SA" sz="2400" dirty="0" smtClean="0">
                <a:solidFill>
                  <a:prstClr val="black"/>
                </a:solidFill>
                <a:effectLst>
                  <a:outerShdw blurRad="38100" dist="38100" dir="2700000" algn="tl">
                    <a:srgbClr val="FFFFFF"/>
                  </a:outerShdw>
                </a:effectLst>
                <a:latin typeface="Arial" pitchFamily="34" charset="0"/>
                <a:cs typeface="Arial" pitchFamily="34" charset="0"/>
              </a:rPr>
              <a:t>بالسجلات.</a:t>
            </a: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a:t>
            </a: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7A0F52D1-FDF0-4C3C-86BC-6000DC5A498F}" type="slidenum">
              <a:rPr lang="ar-SA" altLang="en-US" sz="1200" smtClean="0">
                <a:solidFill>
                  <a:schemeClr val="bg1"/>
                </a:solidFill>
              </a:rPr>
              <a:pPr/>
              <a:t>3</a:t>
            </a:fld>
            <a:endParaRPr lang="en-US" altLang="en-US" sz="1200" dirty="0" smtClean="0">
              <a:solidFill>
                <a:schemeClr val="bg1"/>
              </a:solidFill>
            </a:endParaRPr>
          </a:p>
        </p:txBody>
      </p:sp>
      <p:sp>
        <p:nvSpPr>
          <p:cNvPr id="21508" name="Text Box 6"/>
          <p:cNvSpPr txBox="1">
            <a:spLocks noChangeArrowheads="1"/>
          </p:cNvSpPr>
          <p:nvPr/>
        </p:nvSpPr>
        <p:spPr bwMode="auto">
          <a:xfrm>
            <a:off x="451339" y="908051"/>
            <a:ext cx="8374674" cy="954107"/>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rtl="1">
              <a:spcBef>
                <a:spcPct val="50000"/>
              </a:spcBef>
            </a:pPr>
            <a:r>
              <a:rPr lang="ar-SA" altLang="en-US" sz="2800" b="1" dirty="0">
                <a:solidFill>
                  <a:schemeClr val="tx1"/>
                </a:solidFill>
              </a:rPr>
              <a:t>اسباب عدم تطابق رصيد البنك </a:t>
            </a:r>
            <a:r>
              <a:rPr lang="ar-SA" altLang="en-US" sz="2800" b="1" dirty="0" smtClean="0">
                <a:solidFill>
                  <a:schemeClr val="tx1"/>
                </a:solidFill>
              </a:rPr>
              <a:t>بالسجلات مع </a:t>
            </a:r>
            <a:r>
              <a:rPr lang="ar-SA" altLang="en-US" sz="2800" b="1" dirty="0">
                <a:solidFill>
                  <a:schemeClr val="tx1"/>
                </a:solidFill>
              </a:rPr>
              <a:t>رصيد البنك الوارد بكشف </a:t>
            </a:r>
            <a:r>
              <a:rPr lang="ar-SA" altLang="en-US" sz="2800" b="1" dirty="0" smtClean="0">
                <a:solidFill>
                  <a:schemeClr val="tx1"/>
                </a:solidFill>
              </a:rPr>
              <a:t>حساب البنك</a:t>
            </a:r>
            <a:endParaRPr lang="en-US" altLang="en-US" sz="2800" b="1" dirty="0">
              <a:solidFill>
                <a:schemeClr val="tx1"/>
              </a:solidFill>
            </a:endParaRPr>
          </a:p>
        </p:txBody>
      </p:sp>
      <p:sp>
        <p:nvSpPr>
          <p:cNvPr id="2" name="Rectangle 1"/>
          <p:cNvSpPr/>
          <p:nvPr/>
        </p:nvSpPr>
        <p:spPr>
          <a:xfrm>
            <a:off x="451339" y="1641476"/>
            <a:ext cx="8374674" cy="4801314"/>
          </a:xfrm>
          <a:prstGeom prst="rect">
            <a:avLst/>
          </a:prstGeom>
        </p:spPr>
        <p:txBody>
          <a:bodyPr>
            <a:spAutoFit/>
          </a:bodyPr>
          <a:lstStyle/>
          <a:p>
            <a:pPr marL="457200" indent="-457200" algn="just" rtl="1">
              <a:defRPr/>
            </a:pPr>
            <a:endParaRPr lang="ar-SA" dirty="0" smtClean="0">
              <a:effectLst>
                <a:outerShdw blurRad="38100" dist="38100" dir="2700000" algn="tl">
                  <a:srgbClr val="FFFFFF"/>
                </a:outerShdw>
              </a:effectLst>
            </a:endParaRPr>
          </a:p>
          <a:p>
            <a:pPr marL="457200" indent="-457200" algn="just" rtl="1">
              <a:defRPr/>
            </a:pPr>
            <a:r>
              <a:rPr lang="ar-SA" dirty="0" smtClean="0">
                <a:effectLst>
                  <a:outerShdw blurRad="38100" dist="38100" dir="2700000" algn="tl">
                    <a:srgbClr val="FFFFFF"/>
                  </a:outerShdw>
                </a:effectLst>
              </a:rPr>
              <a:t>1- وجود </a:t>
            </a:r>
            <a:r>
              <a:rPr lang="ar-SA" dirty="0">
                <a:effectLst>
                  <a:outerShdw blurRad="38100" dist="38100" dir="2700000" algn="tl">
                    <a:srgbClr val="FFFFFF"/>
                  </a:outerShdw>
                </a:effectLst>
              </a:rPr>
              <a:t>عمليات </a:t>
            </a:r>
            <a:r>
              <a:rPr lang="ar-SA" b="1" u="sng" dirty="0">
                <a:effectLst>
                  <a:outerShdw blurRad="38100" dist="38100" dir="2700000" algn="tl">
                    <a:srgbClr val="FFFFFF"/>
                  </a:outerShdw>
                </a:effectLst>
              </a:rPr>
              <a:t>مثبتة في </a:t>
            </a:r>
            <a:r>
              <a:rPr lang="ar-SA" b="1" u="sng" dirty="0" smtClean="0">
                <a:effectLst>
                  <a:outerShdw blurRad="38100" dist="38100" dir="2700000" algn="tl">
                    <a:srgbClr val="FFFFFF"/>
                  </a:outerShdw>
                </a:effectLst>
              </a:rPr>
              <a:t>سجلات الشركة </a:t>
            </a:r>
            <a:r>
              <a:rPr lang="ar-SA" b="1" u="sng" dirty="0">
                <a:effectLst>
                  <a:outerShdw blurRad="38100" dist="38100" dir="2700000" algn="tl">
                    <a:srgbClr val="FFFFFF"/>
                  </a:outerShdw>
                </a:effectLst>
              </a:rPr>
              <a:t>ولم يتم إثباتها في </a:t>
            </a:r>
            <a:r>
              <a:rPr lang="ar-SA" b="1" u="sng" dirty="0" smtClean="0">
                <a:effectLst>
                  <a:outerShdw blurRad="38100" dist="38100" dir="2700000" algn="tl">
                    <a:srgbClr val="FFFFFF"/>
                  </a:outerShdw>
                </a:effectLst>
              </a:rPr>
              <a:t>سجلات </a:t>
            </a:r>
            <a:r>
              <a:rPr lang="ar-SA" b="1" u="sng" dirty="0">
                <a:effectLst>
                  <a:outerShdw blurRad="38100" dist="38100" dir="2700000" algn="tl">
                    <a:srgbClr val="FFFFFF"/>
                  </a:outerShdw>
                </a:effectLst>
              </a:rPr>
              <a:t>البنك</a:t>
            </a:r>
          </a:p>
          <a:p>
            <a:pPr marL="457200" indent="-457200" algn="just" rtl="1">
              <a:defRPr/>
            </a:pPr>
            <a:r>
              <a:rPr lang="ar-SA" dirty="0">
                <a:effectLst>
                  <a:outerShdw blurRad="38100" dist="38100" dir="2700000" algn="tl">
                    <a:srgbClr val="FFFFFF"/>
                  </a:outerShdw>
                </a:effectLst>
              </a:rPr>
              <a:t>مثال: تحرير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لشيكات </a:t>
            </a:r>
            <a:r>
              <a:rPr lang="ar-SA" dirty="0" smtClean="0">
                <a:effectLst>
                  <a:outerShdw blurRad="38100" dist="38100" dir="2700000" algn="tl">
                    <a:srgbClr val="FFFFFF"/>
                  </a:outerShdw>
                </a:effectLst>
              </a:rPr>
              <a:t>للدائنين </a:t>
            </a:r>
            <a:r>
              <a:rPr lang="ar-SA" dirty="0">
                <a:effectLst>
                  <a:outerShdw blurRad="38100" dist="38100" dir="2700000" algn="tl">
                    <a:srgbClr val="FFFFFF"/>
                  </a:outerShdw>
                </a:effectLst>
              </a:rPr>
              <a:t>سدادا للمبالغ المستحقة لهم ولم يتقدموا للبنك لصرفها حتى تاريخ إعداد كشف البنك (شيكات محررة ولم تصرف بعد)، قيام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بإيداع مبلغ نقدي في آخر يوم من الشهر ولم تظهر هذه العملية في كشف البنك أي أنها لم تثبت في </a:t>
            </a:r>
            <a:r>
              <a:rPr lang="ar-SA" dirty="0" smtClean="0">
                <a:effectLst>
                  <a:outerShdw blurRad="38100" dist="38100" dir="2700000" algn="tl">
                    <a:srgbClr val="FFFFFF"/>
                  </a:outerShdw>
                </a:effectLst>
              </a:rPr>
              <a:t>سجلاته </a:t>
            </a:r>
            <a:r>
              <a:rPr lang="ar-SA" dirty="0">
                <a:effectLst>
                  <a:outerShdw blurRad="38100" dist="38100" dir="2700000" algn="tl">
                    <a:srgbClr val="FFFFFF"/>
                  </a:outerShdw>
                </a:effectLst>
              </a:rPr>
              <a:t>(إيداعات بالطريق لم تظهر في الكشف).</a:t>
            </a:r>
          </a:p>
          <a:p>
            <a:pPr marL="457200" indent="-457200" algn="just" rtl="1">
              <a:defRPr/>
            </a:pPr>
            <a:endParaRPr lang="ar-SA" dirty="0">
              <a:effectLst>
                <a:outerShdw blurRad="38100" dist="38100" dir="2700000" algn="tl">
                  <a:srgbClr val="FFFFFF"/>
                </a:outerShdw>
              </a:effectLst>
            </a:endParaRPr>
          </a:p>
          <a:p>
            <a:pPr marL="457200" indent="-457200" algn="just" rtl="1">
              <a:defRPr/>
            </a:pPr>
            <a:r>
              <a:rPr lang="ar-SA" dirty="0">
                <a:effectLst>
                  <a:outerShdw blurRad="38100" dist="38100" dir="2700000" algn="tl">
                    <a:srgbClr val="FFFFFF"/>
                  </a:outerShdw>
                </a:effectLst>
              </a:rPr>
              <a:t>2- وجود عمليات </a:t>
            </a:r>
            <a:r>
              <a:rPr lang="ar-SA" b="1" u="sng" dirty="0">
                <a:effectLst>
                  <a:outerShdw blurRad="38100" dist="38100" dir="2700000" algn="tl">
                    <a:srgbClr val="FFFFFF"/>
                  </a:outerShdw>
                </a:effectLst>
              </a:rPr>
              <a:t>مثبتة في </a:t>
            </a:r>
            <a:r>
              <a:rPr lang="ar-SA" b="1" u="sng" dirty="0" smtClean="0">
                <a:effectLst>
                  <a:outerShdw blurRad="38100" dist="38100" dir="2700000" algn="tl">
                    <a:srgbClr val="FFFFFF"/>
                  </a:outerShdw>
                </a:effectLst>
              </a:rPr>
              <a:t>سجلات </a:t>
            </a:r>
            <a:r>
              <a:rPr lang="ar-SA" b="1" u="sng" dirty="0">
                <a:effectLst>
                  <a:outerShdw blurRad="38100" dist="38100" dir="2700000" algn="tl">
                    <a:srgbClr val="FFFFFF"/>
                  </a:outerShdw>
                </a:effectLst>
              </a:rPr>
              <a:t>البنك ولم يتم إثباتها في </a:t>
            </a:r>
            <a:r>
              <a:rPr lang="ar-SA" b="1" u="sng" dirty="0" smtClean="0">
                <a:effectLst>
                  <a:outerShdw blurRad="38100" dist="38100" dir="2700000" algn="tl">
                    <a:srgbClr val="FFFFFF"/>
                  </a:outerShdw>
                </a:effectLst>
              </a:rPr>
              <a:t>سجلات الشركة.</a:t>
            </a:r>
            <a:endParaRPr lang="ar-SA" b="1" u="sng" dirty="0">
              <a:effectLst>
                <a:outerShdw blurRad="38100" dist="38100" dir="2700000" algn="tl">
                  <a:srgbClr val="FFFFFF"/>
                </a:outerShdw>
              </a:effectLst>
            </a:endParaRPr>
          </a:p>
          <a:p>
            <a:pPr marL="457200" indent="-457200" algn="just" rtl="1">
              <a:defRPr/>
            </a:pPr>
            <a:r>
              <a:rPr lang="ar-SA" dirty="0">
                <a:effectLst>
                  <a:outerShdw blurRad="38100" dist="38100" dir="2700000" algn="tl">
                    <a:srgbClr val="FFFFFF"/>
                  </a:outerShdw>
                </a:effectLst>
              </a:rPr>
              <a:t> مثال: تحصيل قيمة كمبيالة تم إرسالها الى البنك للتحصيل وتم استلام إشعار إضافة المبلغ المستحق مع كشف الحساب (أي أن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لم تعلم بحدوث هذه العملية الا من خلال إشعار الإضافة وبالتالي لم تقم بتسجيل العملية في دفاترها بعد)، قيام البنك </a:t>
            </a:r>
            <a:r>
              <a:rPr lang="ar-SA" dirty="0" smtClean="0">
                <a:effectLst>
                  <a:outerShdw blurRad="38100" dist="38100" dir="2700000" algn="tl">
                    <a:srgbClr val="FFFFFF"/>
                  </a:outerShdw>
                </a:effectLst>
              </a:rPr>
              <a:t>بأستقطاع </a:t>
            </a:r>
            <a:r>
              <a:rPr lang="ar-SA" dirty="0">
                <a:effectLst>
                  <a:outerShdw blurRad="38100" dist="38100" dir="2700000" algn="tl">
                    <a:srgbClr val="FFFFFF"/>
                  </a:outerShdw>
                </a:effectLst>
              </a:rPr>
              <a:t>قيمة مصاريف بنكية لقاء خدمات قام بها </a:t>
            </a:r>
            <a:r>
              <a:rPr lang="ar-SA" dirty="0" smtClean="0">
                <a:effectLst>
                  <a:outerShdw blurRad="38100" dist="38100" dir="2700000" algn="tl">
                    <a:srgbClr val="FFFFFF"/>
                  </a:outerShdw>
                </a:effectLst>
              </a:rPr>
              <a:t>للشركة </a:t>
            </a:r>
            <a:r>
              <a:rPr lang="ar-SA" dirty="0">
                <a:effectLst>
                  <a:outerShdw blurRad="38100" dist="38100" dir="2700000" algn="tl">
                    <a:srgbClr val="FFFFFF"/>
                  </a:outerShdw>
                </a:effectLst>
              </a:rPr>
              <a:t>وتم إرفاق إشعار خصم قيمة الخدمات البنكية من حساب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الجاري بالبنك مع كشف البنك (أي أن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لم تعلم بالعملية الا عند استلامها لإشعار الخصم وبالتالي لم تقم بتسجيلها في دفاترها). </a:t>
            </a:r>
          </a:p>
          <a:p>
            <a:pPr marL="457200" indent="-457200" algn="just" rtl="1">
              <a:buFont typeface="Arial" pitchFamily="34" charset="0"/>
              <a:buNone/>
              <a:defRPr/>
            </a:pPr>
            <a:endParaRPr lang="ar-SA" dirty="0">
              <a:effectLst>
                <a:outerShdw blurRad="38100" dist="38100" dir="2700000" algn="tl">
                  <a:srgbClr val="FFFFFF"/>
                </a:outerShdw>
              </a:effectLst>
            </a:endParaRPr>
          </a:p>
          <a:p>
            <a:pPr marL="457200" indent="-457200" algn="just" rtl="1">
              <a:buFont typeface="Arial" pitchFamily="34" charset="0"/>
              <a:buNone/>
              <a:defRPr/>
            </a:pPr>
            <a:r>
              <a:rPr lang="ar-SA" dirty="0">
                <a:effectLst>
                  <a:outerShdw blurRad="38100" dist="38100" dir="2700000" algn="tl">
                    <a:srgbClr val="FFFFFF"/>
                  </a:outerShdw>
                </a:effectLst>
              </a:rPr>
              <a:t>3- وجود </a:t>
            </a:r>
            <a:r>
              <a:rPr lang="ar-SA" b="1" u="sng" dirty="0">
                <a:effectLst>
                  <a:outerShdw blurRad="38100" dist="38100" dir="2700000" algn="tl">
                    <a:srgbClr val="FFFFFF"/>
                  </a:outerShdw>
                </a:effectLst>
              </a:rPr>
              <a:t>أخطاء في تسجيل العمليات </a:t>
            </a:r>
            <a:r>
              <a:rPr lang="ar-SA" b="1" u="sng" dirty="0" smtClean="0">
                <a:effectLst>
                  <a:outerShdw blurRad="38100" dist="38100" dir="2700000" algn="tl">
                    <a:srgbClr val="FFFFFF"/>
                  </a:outerShdw>
                </a:effectLst>
              </a:rPr>
              <a:t>في سجلات البنك </a:t>
            </a:r>
            <a:r>
              <a:rPr lang="ar-SA" b="1" u="sng" dirty="0">
                <a:effectLst>
                  <a:outerShdw blurRad="38100" dist="38100" dir="2700000" algn="tl">
                    <a:srgbClr val="FFFFFF"/>
                  </a:outerShdw>
                </a:effectLst>
              </a:rPr>
              <a:t>أو في </a:t>
            </a:r>
            <a:r>
              <a:rPr lang="ar-SA" b="1" u="sng" dirty="0" smtClean="0">
                <a:effectLst>
                  <a:outerShdw blurRad="38100" dist="38100" dir="2700000" algn="tl">
                    <a:srgbClr val="FFFFFF"/>
                  </a:outerShdw>
                </a:effectLst>
              </a:rPr>
              <a:t>سجلات الشركة</a:t>
            </a:r>
            <a:r>
              <a:rPr lang="ar-SA" dirty="0" smtClean="0">
                <a:effectLst>
                  <a:outerShdw blurRad="38100" dist="38100" dir="2700000" algn="tl">
                    <a:srgbClr val="FFFFFF"/>
                  </a:outerShdw>
                </a:effectLst>
              </a:rPr>
              <a:t>, </a:t>
            </a:r>
            <a:r>
              <a:rPr lang="ar-SA" dirty="0">
                <a:effectLst>
                  <a:outerShdw blurRad="38100" dist="38100" dir="2700000" algn="tl">
                    <a:srgbClr val="FFFFFF"/>
                  </a:outerShdw>
                </a:effectLst>
              </a:rPr>
              <a:t>وهذه الأخطاء أما أن تكون إثبات عملية بقيمة خاطئة (مثل خطأ في تسجيل مبلغ الشيك في </a:t>
            </a:r>
            <a:r>
              <a:rPr lang="ar-SA" dirty="0" smtClean="0">
                <a:effectLst>
                  <a:outerShdw blurRad="38100" dist="38100" dir="2700000" algn="tl">
                    <a:srgbClr val="FFFFFF"/>
                  </a:outerShdw>
                </a:effectLst>
              </a:rPr>
              <a:t>سجلات الشركة) </a:t>
            </a:r>
            <a:r>
              <a:rPr lang="ar-SA" dirty="0">
                <a:effectLst>
                  <a:outerShdw blurRad="38100" dist="38100" dir="2700000" algn="tl">
                    <a:srgbClr val="FFFFFF"/>
                  </a:outerShdw>
                </a:effectLst>
              </a:rPr>
              <a:t>أو إغفال إثبات العملية بالكامل (عدم قيام المحاسب بإثبات تحصيل </a:t>
            </a:r>
            <a:r>
              <a:rPr lang="ar-SA" dirty="0" smtClean="0">
                <a:effectLst>
                  <a:outerShdw blurRad="38100" dist="38100" dir="2700000" algn="tl">
                    <a:srgbClr val="FFFFFF"/>
                  </a:outerShdw>
                </a:effectLst>
              </a:rPr>
              <a:t>الشركة </a:t>
            </a:r>
            <a:r>
              <a:rPr lang="ar-SA" dirty="0">
                <a:effectLst>
                  <a:outerShdw blurRad="38100" dist="38100" dir="2700000" algn="tl">
                    <a:srgbClr val="FFFFFF"/>
                  </a:outerShdw>
                </a:effectLst>
              </a:rPr>
              <a:t>لمبلغ مستحق على أحد العملاء سدده بشيك) أو إثبات عملية بالخطأ (مثل قيام البنك بخصم عمولات بنكية لقاء خدمات قامت بها لطرف آخر غير </a:t>
            </a:r>
            <a:r>
              <a:rPr lang="ar-SA" dirty="0" smtClean="0">
                <a:effectLst>
                  <a:outerShdw blurRad="38100" dist="38100" dir="2700000" algn="tl">
                    <a:srgbClr val="FFFFFF"/>
                  </a:outerShdw>
                </a:effectLst>
              </a:rPr>
              <a:t>الشركة).</a:t>
            </a:r>
            <a:endParaRPr lang="en-US" dirty="0">
              <a:effectLst>
                <a:outerShdw blurRad="38100" dist="38100" dir="2700000" algn="tl">
                  <a:srgbClr val="FFFFFF"/>
                </a:outerShdw>
              </a:effectLst>
            </a:endParaRPr>
          </a:p>
        </p:txBody>
      </p:sp>
    </p:spTree>
    <p:extLst>
      <p:ext uri="{BB962C8B-B14F-4D97-AF65-F5344CB8AC3E}">
        <p14:creationId xmlns:p14="http://schemas.microsoft.com/office/powerpoint/2010/main" val="349598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F7784632-3703-42E7-A2CB-81C409C34915}" type="slidenum">
              <a:rPr lang="ar-SA" altLang="en-US" sz="1200" smtClean="0">
                <a:solidFill>
                  <a:schemeClr val="bg1"/>
                </a:solidFill>
              </a:rPr>
              <a:pPr/>
              <a:t>4</a:t>
            </a:fld>
            <a:endParaRPr lang="en-US" altLang="en-US" sz="1200" dirty="0" smtClean="0">
              <a:solidFill>
                <a:schemeClr val="bg1"/>
              </a:solidFill>
            </a:endParaRPr>
          </a:p>
        </p:txBody>
      </p:sp>
      <p:sp>
        <p:nvSpPr>
          <p:cNvPr id="22532" name="Text Box 6"/>
          <p:cNvSpPr txBox="1">
            <a:spLocks noChangeArrowheads="1"/>
          </p:cNvSpPr>
          <p:nvPr/>
        </p:nvSpPr>
        <p:spPr bwMode="auto">
          <a:xfrm>
            <a:off x="451339" y="908050"/>
            <a:ext cx="8374674" cy="647700"/>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spcBef>
                <a:spcPct val="50000"/>
              </a:spcBef>
            </a:pPr>
            <a:r>
              <a:rPr lang="ar-SA" altLang="en-US" sz="2800" b="1" dirty="0" smtClean="0">
                <a:solidFill>
                  <a:schemeClr val="tx1"/>
                </a:solidFill>
              </a:rPr>
              <a:t>كشف مطابقة حساب البنك</a:t>
            </a:r>
            <a:r>
              <a:rPr lang="ar-SA" altLang="en-US" sz="3600" dirty="0" smtClean="0">
                <a:solidFill>
                  <a:schemeClr val="tx1"/>
                </a:solidFill>
              </a:rPr>
              <a:t> </a:t>
            </a:r>
            <a:endParaRPr lang="en-US" altLang="en-US" sz="2800" b="1" dirty="0">
              <a:solidFill>
                <a:schemeClr val="tx1"/>
              </a:solidFill>
            </a:endParaRPr>
          </a:p>
        </p:txBody>
      </p:sp>
      <p:sp>
        <p:nvSpPr>
          <p:cNvPr id="23557" name="Rectangle 2"/>
          <p:cNvSpPr>
            <a:spLocks noChangeArrowheads="1"/>
          </p:cNvSpPr>
          <p:nvPr/>
        </p:nvSpPr>
        <p:spPr bwMode="auto">
          <a:xfrm>
            <a:off x="650631" y="1773239"/>
            <a:ext cx="7776797" cy="437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80000"/>
              </a:lnSpc>
            </a:pPr>
            <a:r>
              <a:rPr lang="ar-SA" altLang="en-US" sz="2800" b="1" u="sng" dirty="0" smtClean="0"/>
              <a:t>هو كشف مكون </a:t>
            </a:r>
            <a:r>
              <a:rPr lang="ar-SA" altLang="en-US" sz="2800" b="1" u="sng" dirty="0"/>
              <a:t>من قسمين هما:</a:t>
            </a:r>
          </a:p>
          <a:p>
            <a:pPr algn="just" rtl="1">
              <a:lnSpc>
                <a:spcPct val="80000"/>
              </a:lnSpc>
            </a:pPr>
            <a:endParaRPr lang="ar-SA" altLang="en-US" sz="2000" b="1" u="sng" dirty="0"/>
          </a:p>
          <a:p>
            <a:pPr algn="just" rtl="1">
              <a:lnSpc>
                <a:spcPct val="80000"/>
              </a:lnSpc>
            </a:pPr>
            <a:r>
              <a:rPr lang="ar-SA" altLang="en-US" sz="2000" b="1" u="sng" dirty="0">
                <a:solidFill>
                  <a:srgbClr val="FF3300"/>
                </a:solidFill>
              </a:rPr>
              <a:t>القسم الأول: متعلق بالتعديل على رصيد البنك من واقع كشف حساب البنك:</a:t>
            </a:r>
          </a:p>
          <a:p>
            <a:pPr algn="just" rtl="1">
              <a:lnSpc>
                <a:spcPct val="80000"/>
              </a:lnSpc>
            </a:pPr>
            <a:endParaRPr lang="ar-SA" altLang="en-US" sz="2000" b="1" u="sng" dirty="0">
              <a:solidFill>
                <a:srgbClr val="FF3300"/>
              </a:solidFill>
            </a:endParaRPr>
          </a:p>
          <a:p>
            <a:pPr algn="just" rtl="1">
              <a:lnSpc>
                <a:spcPct val="80000"/>
              </a:lnSpc>
            </a:pPr>
            <a:r>
              <a:rPr lang="ar-SA" altLang="en-US" sz="2000" dirty="0"/>
              <a:t>          يتم في هذا القسم بيان أثر كل من:</a:t>
            </a:r>
          </a:p>
          <a:p>
            <a:pPr algn="just" rtl="1">
              <a:lnSpc>
                <a:spcPct val="80000"/>
              </a:lnSpc>
            </a:pPr>
            <a:r>
              <a:rPr lang="ar-SA" altLang="en-US" sz="2000" dirty="0"/>
              <a:t>              - إثبات العمليات التي لم تثبت في </a:t>
            </a:r>
            <a:r>
              <a:rPr lang="ar-SA" altLang="en-US" sz="2000" dirty="0" smtClean="0"/>
              <a:t>سجلات </a:t>
            </a:r>
            <a:r>
              <a:rPr lang="ar-SA" altLang="en-US" sz="2000" dirty="0"/>
              <a:t>البنك.</a:t>
            </a:r>
          </a:p>
          <a:p>
            <a:pPr algn="just" rtl="1">
              <a:lnSpc>
                <a:spcPct val="80000"/>
              </a:lnSpc>
            </a:pPr>
            <a:r>
              <a:rPr lang="ar-SA" altLang="en-US" sz="2000" dirty="0"/>
              <a:t>              - تعديل الأخطاء الموجودة في </a:t>
            </a:r>
            <a:r>
              <a:rPr lang="ar-SA" altLang="en-US" sz="2000" dirty="0" smtClean="0"/>
              <a:t>سجلات </a:t>
            </a:r>
            <a:r>
              <a:rPr lang="ar-SA" altLang="en-US" sz="2000" dirty="0"/>
              <a:t>البنك على الرصيد من واقع كشف البنك.</a:t>
            </a:r>
          </a:p>
          <a:p>
            <a:pPr algn="just" rtl="1">
              <a:lnSpc>
                <a:spcPct val="80000"/>
              </a:lnSpc>
            </a:pPr>
            <a:r>
              <a:rPr lang="ar-SA" altLang="en-US" sz="2000" dirty="0"/>
              <a:t>    </a:t>
            </a:r>
          </a:p>
          <a:p>
            <a:pPr algn="just" rtl="1">
              <a:lnSpc>
                <a:spcPct val="80000"/>
              </a:lnSpc>
            </a:pPr>
            <a:r>
              <a:rPr lang="ar-SA" altLang="en-US" sz="2000" b="1" u="sng" dirty="0">
                <a:solidFill>
                  <a:srgbClr val="FF3300"/>
                </a:solidFill>
              </a:rPr>
              <a:t>القسم الثاني: متعلق بالتعديل على رصيد البنك المستخرج من </a:t>
            </a:r>
            <a:r>
              <a:rPr lang="ar-SA" altLang="en-US" sz="2000" b="1" u="sng" dirty="0" smtClean="0">
                <a:solidFill>
                  <a:srgbClr val="FF3300"/>
                </a:solidFill>
              </a:rPr>
              <a:t>سجلات الشركة:</a:t>
            </a:r>
            <a:endParaRPr lang="ar-SA" altLang="en-US" sz="2000" b="1" u="sng" dirty="0">
              <a:solidFill>
                <a:srgbClr val="FF3300"/>
              </a:solidFill>
            </a:endParaRPr>
          </a:p>
          <a:p>
            <a:pPr algn="just" rtl="1">
              <a:lnSpc>
                <a:spcPct val="80000"/>
              </a:lnSpc>
            </a:pPr>
            <a:endParaRPr lang="ar-SA" altLang="en-US" sz="2000" b="1" u="sng" dirty="0">
              <a:solidFill>
                <a:srgbClr val="FF3300"/>
              </a:solidFill>
            </a:endParaRPr>
          </a:p>
          <a:p>
            <a:pPr algn="just" rtl="1">
              <a:lnSpc>
                <a:spcPct val="80000"/>
              </a:lnSpc>
            </a:pPr>
            <a:r>
              <a:rPr lang="ar-SA" altLang="en-US" sz="2000" dirty="0"/>
              <a:t>         يتم في هذا القسم بيان أثر كل من:</a:t>
            </a:r>
          </a:p>
          <a:p>
            <a:pPr algn="just" rtl="1">
              <a:lnSpc>
                <a:spcPct val="80000"/>
              </a:lnSpc>
            </a:pPr>
            <a:r>
              <a:rPr lang="ar-SA" altLang="en-US" sz="2000" dirty="0"/>
              <a:t>              - إثبات العمليات التي لم تثبت في  </a:t>
            </a:r>
            <a:r>
              <a:rPr lang="ar-SA" altLang="en-US" sz="2000" dirty="0" smtClean="0"/>
              <a:t>سجلات الشركة.</a:t>
            </a:r>
            <a:endParaRPr lang="ar-SA" altLang="en-US" sz="2000" dirty="0"/>
          </a:p>
          <a:p>
            <a:pPr algn="just" rtl="1">
              <a:lnSpc>
                <a:spcPct val="80000"/>
              </a:lnSpc>
            </a:pPr>
            <a:r>
              <a:rPr lang="ar-SA" altLang="en-US" sz="2000" dirty="0"/>
              <a:t>              - تعديل الأخطاء في </a:t>
            </a:r>
            <a:r>
              <a:rPr lang="ar-SA" altLang="en-US" sz="2000" dirty="0" smtClean="0"/>
              <a:t>سجلات الشركة على </a:t>
            </a:r>
            <a:r>
              <a:rPr lang="ar-SA" altLang="en-US" sz="2000" dirty="0"/>
              <a:t>رصيد البنك في </a:t>
            </a:r>
            <a:r>
              <a:rPr lang="ar-SA" altLang="en-US" sz="2000" dirty="0" smtClean="0"/>
              <a:t>سجلات الشركة.</a:t>
            </a:r>
            <a:endParaRPr lang="ar-SA" altLang="en-US" sz="2000" dirty="0"/>
          </a:p>
          <a:p>
            <a:pPr algn="just" rtl="1">
              <a:lnSpc>
                <a:spcPct val="80000"/>
              </a:lnSpc>
            </a:pPr>
            <a:r>
              <a:rPr lang="ar-SA" altLang="en-US" sz="2000" dirty="0"/>
              <a:t>         </a:t>
            </a:r>
          </a:p>
          <a:p>
            <a:pPr algn="just" rtl="1">
              <a:lnSpc>
                <a:spcPct val="80000"/>
              </a:lnSpc>
            </a:pPr>
            <a:r>
              <a:rPr lang="ar-SA" altLang="en-US" sz="2000" dirty="0"/>
              <a:t>ومن المنطقي بعد أن يتم عمل التعديلات على كل من الرصيدين حتى يظهران متساويين ويعكسان الرصيد الصحيح لحساب البنك </a:t>
            </a:r>
            <a:r>
              <a:rPr lang="ar-SA" altLang="en-US" sz="2000" b="1" u="sng" dirty="0">
                <a:solidFill>
                  <a:srgbClr val="FF3300"/>
                </a:solidFill>
              </a:rPr>
              <a:t>الذي يجب أن يظهر به في قائمة المركز المالى.</a:t>
            </a:r>
          </a:p>
          <a:p>
            <a:pPr algn="just" rtl="1">
              <a:lnSpc>
                <a:spcPct val="80000"/>
              </a:lnSpc>
            </a:pPr>
            <a:endParaRPr lang="en-US" altLang="en-US" sz="2000" b="1" u="sng" dirty="0">
              <a:solidFill>
                <a:srgbClr val="FF3300"/>
              </a:solidFill>
            </a:endParaRPr>
          </a:p>
        </p:txBody>
      </p:sp>
    </p:spTree>
    <p:extLst>
      <p:ext uri="{BB962C8B-B14F-4D97-AF65-F5344CB8AC3E}">
        <p14:creationId xmlns:p14="http://schemas.microsoft.com/office/powerpoint/2010/main" val="4128925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7">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355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7">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7">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7">
                                            <p:txEl>
                                              <p:pRg st="12" end="1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7">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5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1FC571E5-2F78-4704-AA78-7D3EA0CC9954}" type="slidenum">
              <a:rPr lang="ar-SA" altLang="en-US" sz="1200" smtClean="0">
                <a:solidFill>
                  <a:schemeClr val="bg1"/>
                </a:solidFill>
              </a:rPr>
              <a:pPr/>
              <a:t>5</a:t>
            </a:fld>
            <a:endParaRPr lang="en-US" altLang="en-US" sz="1200" dirty="0" smtClean="0">
              <a:solidFill>
                <a:schemeClr val="bg1"/>
              </a:solidFill>
            </a:endParaRPr>
          </a:p>
        </p:txBody>
      </p:sp>
      <p:sp>
        <p:nvSpPr>
          <p:cNvPr id="8" name="Title 1"/>
          <p:cNvSpPr txBox="1">
            <a:spLocks/>
          </p:cNvSpPr>
          <p:nvPr/>
        </p:nvSpPr>
        <p:spPr>
          <a:xfrm>
            <a:off x="317989" y="276225"/>
            <a:ext cx="8229600" cy="5603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ctr">
              <a:defRPr/>
            </a:pPr>
            <a:r>
              <a:rPr lang="ar-SA" dirty="0" smtClean="0">
                <a:solidFill>
                  <a:srgbClr val="FF0000"/>
                </a:solidFill>
              </a:rPr>
              <a:t>كشف مطابقة حساب البنك؟          </a:t>
            </a:r>
            <a:endParaRPr lang="en-US" sz="2000" dirty="0">
              <a:solidFill>
                <a:schemeClr val="accent1">
                  <a:lumMod val="75000"/>
                </a:schemeClr>
              </a:solidFill>
            </a:endParaRPr>
          </a:p>
        </p:txBody>
      </p:sp>
      <p:graphicFrame>
        <p:nvGraphicFramePr>
          <p:cNvPr id="6" name="Group 460"/>
          <p:cNvGraphicFramePr>
            <a:graphicFrameLocks noGrp="1"/>
          </p:cNvGraphicFramePr>
          <p:nvPr>
            <p:extLst>
              <p:ext uri="{D42A27DB-BD31-4B8C-83A1-F6EECF244321}">
                <p14:modId xmlns:p14="http://schemas.microsoft.com/office/powerpoint/2010/main" val="493973972"/>
              </p:ext>
            </p:extLst>
          </p:nvPr>
        </p:nvGraphicFramePr>
        <p:xfrm>
          <a:off x="383933" y="816278"/>
          <a:ext cx="8146072" cy="5222853"/>
        </p:xfrm>
        <a:graphic>
          <a:graphicData uri="http://schemas.openxmlformats.org/drawingml/2006/table">
            <a:tbl>
              <a:tblPr rtl="1"/>
              <a:tblGrid>
                <a:gridCol w="3305169"/>
                <a:gridCol w="634325"/>
                <a:gridCol w="3591728"/>
                <a:gridCol w="614850"/>
              </a:tblGrid>
              <a:tr h="810515">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bg1"/>
                          </a:solidFill>
                          <a:effectLst/>
                          <a:latin typeface="Arial" pitchFamily="34" charset="0"/>
                          <a:cs typeface="Arial" pitchFamily="34" charset="0"/>
                        </a:rPr>
                        <a:t>رصيد البنك بكشف الحساب </a:t>
                      </a:r>
                    </a:p>
                  </a:txBody>
                  <a:tcPr marL="84409" marR="84409" marT="45728" marB="45728"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xxx</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horzOverflow="overflow">
                    <a:lnL w="381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ar-SA" sz="12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bg1"/>
                          </a:solidFill>
                          <a:effectLst/>
                          <a:latin typeface="Arial" pitchFamily="34" charset="0"/>
                          <a:cs typeface="Arial" pitchFamily="34" charset="0"/>
                        </a:rPr>
                        <a:t>رصيد البنك بالسجلات</a:t>
                      </a: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xxx</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r>
              <a:tr h="316473">
                <a:tc>
                  <a:txBody>
                    <a:bodyPr/>
                    <a:lstStyle/>
                    <a:p>
                      <a:pPr marL="533400" marR="0" lvl="0" indent="-533400" algn="r" defTabSz="914400" rtl="1" eaLnBrk="1" fontAlgn="base" latinLnBrk="0" hangingPunct="1">
                        <a:lnSpc>
                          <a:spcPct val="115000"/>
                        </a:lnSpc>
                        <a:spcBef>
                          <a:spcPct val="0"/>
                        </a:spcBef>
                        <a:spcAft>
                          <a:spcPct val="0"/>
                        </a:spcAft>
                        <a:buClrTx/>
                        <a:buSzTx/>
                        <a:buFontTx/>
                        <a:buNone/>
                        <a:tabLst/>
                      </a:pPr>
                      <a:r>
                        <a:rPr kumimoji="0" lang="ar-SA" sz="1200" b="1" i="0" u="sng" strike="noStrike" cap="none" normalizeH="0" baseline="0" dirty="0" smtClean="0">
                          <a:ln>
                            <a:noFill/>
                          </a:ln>
                          <a:solidFill>
                            <a:srgbClr val="FF3300"/>
                          </a:solidFill>
                          <a:effectLst/>
                          <a:latin typeface="Calibri" pitchFamily="34" charset="0"/>
                          <a:cs typeface="Arial" pitchFamily="34" charset="0"/>
                        </a:rPr>
                        <a:t>يضاف </a:t>
                      </a:r>
                      <a:r>
                        <a:rPr kumimoji="0" lang="ar-SA" sz="1200" b="1" i="0" u="sng" strike="noStrike" cap="none" normalizeH="0" baseline="0" dirty="0" err="1" smtClean="0">
                          <a:ln>
                            <a:noFill/>
                          </a:ln>
                          <a:solidFill>
                            <a:srgbClr val="FF3300"/>
                          </a:solidFill>
                          <a:effectLst/>
                          <a:latin typeface="Calibri" pitchFamily="34" charset="0"/>
                          <a:cs typeface="Arial" pitchFamily="34" charset="0"/>
                        </a:rPr>
                        <a:t>الية</a:t>
                      </a:r>
                      <a:r>
                        <a:rPr kumimoji="0" lang="en-US" sz="1200" b="1" i="0" u="sng" strike="noStrike" cap="none" normalizeH="0" baseline="0" dirty="0" smtClean="0">
                          <a:ln>
                            <a:noFill/>
                          </a:ln>
                          <a:solidFill>
                            <a:srgbClr val="FF3300"/>
                          </a:solidFill>
                          <a:effectLst/>
                          <a:latin typeface="Calibri" pitchFamily="34" charset="0"/>
                          <a:cs typeface="Arial" pitchFamily="34" charset="0"/>
                        </a:rPr>
                        <a:t>:</a:t>
                      </a:r>
                      <a:endParaRPr kumimoji="0" lang="en-GB" sz="12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FF0000"/>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SA" sz="1200" b="1" i="0" u="sng" strike="noStrike" cap="none" normalizeH="0" baseline="0" dirty="0" smtClean="0">
                          <a:ln>
                            <a:noFill/>
                          </a:ln>
                          <a:solidFill>
                            <a:srgbClr val="FF3300"/>
                          </a:solidFill>
                          <a:effectLst/>
                          <a:latin typeface="Calibri" pitchFamily="34" charset="0"/>
                          <a:cs typeface="Arial" pitchFamily="34" charset="0"/>
                        </a:rPr>
                        <a:t>يضاف </a:t>
                      </a:r>
                      <a:r>
                        <a:rPr kumimoji="0" lang="ar-SA" sz="1200" b="1" i="0" u="sng" strike="noStrike" cap="none" normalizeH="0" baseline="0" dirty="0" err="1" smtClean="0">
                          <a:ln>
                            <a:noFill/>
                          </a:ln>
                          <a:solidFill>
                            <a:srgbClr val="FF3300"/>
                          </a:solidFill>
                          <a:effectLst/>
                          <a:latin typeface="Calibri" pitchFamily="34" charset="0"/>
                          <a:cs typeface="Arial" pitchFamily="34" charset="0"/>
                        </a:rPr>
                        <a:t>الية</a:t>
                      </a:r>
                      <a:r>
                        <a:rPr kumimoji="0" lang="en-US" sz="1200" b="1" i="0" u="sng" strike="noStrike" cap="none" normalizeH="0" baseline="0" dirty="0" smtClean="0">
                          <a:ln>
                            <a:noFill/>
                          </a:ln>
                          <a:solidFill>
                            <a:srgbClr val="FF3300"/>
                          </a:solidFill>
                          <a:effectLst/>
                          <a:latin typeface="Calibri" pitchFamily="34" charset="0"/>
                          <a:cs typeface="Arial" pitchFamily="34" charset="0"/>
                        </a:rPr>
                        <a:t>:</a:t>
                      </a:r>
                      <a:endParaRPr kumimoji="0" lang="en-GB" sz="12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FF0000"/>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547355">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pitchFamily="34" charset="0"/>
                          <a:cs typeface="Arial" pitchFamily="34" charset="0"/>
                        </a:rPr>
                        <a:t>الإيداعات بالطريق (المرسلة للبنك وهى تمثل الإيداعات غير الوارده بكشف الحساب)</a:t>
                      </a: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pitchFamily="34" charset="0"/>
                          <a:cs typeface="Arial" pitchFamily="34" charset="0"/>
                        </a:rPr>
                        <a:t>المبالغ المحصلة لصالح الشركة (مثل الكمبيالات-أ.ق وإيراد الأوراق المالية والفوائد الدائنة</a:t>
                      </a:r>
                      <a:r>
                        <a:rPr kumimoji="0" lang="en-US" sz="1200" b="1" i="0" u="none" strike="noStrike" cap="none" normalizeH="0" baseline="0" dirty="0" smtClean="0">
                          <a:ln>
                            <a:noFill/>
                          </a:ln>
                          <a:solidFill>
                            <a:schemeClr val="tx1"/>
                          </a:solidFill>
                          <a:effectLst/>
                          <a:latin typeface="Arial" pitchFamily="34" charset="0"/>
                          <a:cs typeface="Arial" pitchFamily="34" charset="0"/>
                        </a:rPr>
                        <a:t>(</a:t>
                      </a: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52389">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المبالغ التي خصمها البنك من حساب الشركة بالخطأ</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قيمة الخطأ في تسجيل قيمة الشيكات المسحوبة على عملاء الشركة أو المسلمة لدائني الشركة (بالنقص أو الزيادة)</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6473">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2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r>
              <a:tr h="349409">
                <a:tc>
                  <a:txBody>
                    <a:bodyPr/>
                    <a:lstStyle/>
                    <a:p>
                      <a:pPr marL="533400" marR="0" lvl="0" indent="-533400" algn="r" defTabSz="914400" rtl="1" eaLnBrk="1" fontAlgn="base" latinLnBrk="0" hangingPunct="1">
                        <a:lnSpc>
                          <a:spcPct val="115000"/>
                        </a:lnSpc>
                        <a:spcBef>
                          <a:spcPct val="0"/>
                        </a:spcBef>
                        <a:spcAft>
                          <a:spcPct val="0"/>
                        </a:spcAft>
                        <a:buClrTx/>
                        <a:buSzTx/>
                        <a:buFontTx/>
                        <a:buNone/>
                        <a:tabLst/>
                        <a:defRPr/>
                      </a:pPr>
                      <a:r>
                        <a:rPr kumimoji="0" lang="ar-SA" sz="1400" b="1" i="0" u="sng" strike="noStrike" cap="none" normalizeH="0" baseline="0" dirty="0" smtClean="0">
                          <a:ln>
                            <a:noFill/>
                          </a:ln>
                          <a:solidFill>
                            <a:srgbClr val="FF3300"/>
                          </a:solidFill>
                          <a:effectLst/>
                          <a:latin typeface="Calibri" pitchFamily="34" charset="0"/>
                          <a:cs typeface="Arial" pitchFamily="34" charset="0"/>
                        </a:rPr>
                        <a:t>يطرح منه:</a:t>
                      </a:r>
                      <a:endParaRPr kumimoji="0" lang="en-GB" sz="14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400" b="1" i="0" u="sng" strike="noStrike" cap="none" normalizeH="0" baseline="0" dirty="0" smtClean="0">
                          <a:ln>
                            <a:noFill/>
                          </a:ln>
                          <a:solidFill>
                            <a:srgbClr val="FF3300"/>
                          </a:solidFill>
                          <a:effectLst/>
                          <a:latin typeface="Calibri" pitchFamily="34" charset="0"/>
                          <a:cs typeface="Arial" pitchFamily="34" charset="0"/>
                        </a:rPr>
                        <a:t>يطرح منه:</a:t>
                      </a:r>
                      <a:endParaRPr kumimoji="0" lang="en-GB" sz="14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accent2">
                        <a:lumMod val="40000"/>
                        <a:lumOff val="60000"/>
                      </a:schemeClr>
                    </a:solidFill>
                  </a:tcPr>
                </a:tc>
              </a:tr>
              <a:tr h="547026">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الشيكات المحررة من الشركة لدائنيها ولم يتقدموا لصرفها بعد</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الشيكات المرفوضة من قبل عملاء الشركة</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r>
              <a:tr h="316473">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المبالغ التي اضافها البنك لحساب الشركة بطريق الخطأ</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pitchFamily="34" charset="0"/>
                          <a:cs typeface="Arial" pitchFamily="34" charset="0"/>
                        </a:rPr>
                        <a:t>المبالغ المدفوعة نيابة عن الشركة (مثل سداد الكمبيالات –أ.د </a:t>
                      </a:r>
                      <a:r>
                        <a:rPr kumimoji="0" lang="en-US" sz="1200" b="1" i="0" u="none" strike="noStrike" cap="none" normalizeH="0" baseline="0" dirty="0" smtClean="0">
                          <a:ln>
                            <a:noFill/>
                          </a:ln>
                          <a:solidFill>
                            <a:schemeClr val="tx1"/>
                          </a:solidFill>
                          <a:effectLst/>
                          <a:latin typeface="Arial" pitchFamily="34" charset="0"/>
                          <a:cs typeface="Arial" pitchFamily="34" charset="0"/>
                        </a:rPr>
                        <a:t>(</a:t>
                      </a: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r>
              <a:tr h="407634">
                <a:tc>
                  <a:txBody>
                    <a:bodyPr/>
                    <a:lstStyle/>
                    <a:p>
                      <a:endParaRPr lang="en-US" sz="1600" dirty="0"/>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just"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cs typeface="Arial" pitchFamily="34" charset="0"/>
                        </a:rPr>
                        <a:t>المصاريف والعمولات البنكية الواردة بكشف حساب البنك </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r>
              <a:tr h="547026">
                <a:tc>
                  <a:txBody>
                    <a:bodyPr/>
                    <a:lstStyle/>
                    <a:p>
                      <a:pPr marL="533400" marR="0" lvl="0" indent="-533400" algn="just" defTabSz="914400" rtl="1" eaLnBrk="1" fontAlgn="base" latinLnBrk="0" hangingPunct="1">
                        <a:lnSpc>
                          <a:spcPct val="115000"/>
                        </a:lnSpc>
                        <a:spcBef>
                          <a:spcPct val="0"/>
                        </a:spcBef>
                        <a:spcAft>
                          <a:spcPct val="0"/>
                        </a:spcAft>
                        <a:buClrTx/>
                        <a:buSzTx/>
                        <a:buFontTx/>
                        <a:buNone/>
                        <a:tabLst/>
                      </a:pPr>
                      <a:endParaRPr kumimoji="0" lang="en-GB" sz="1200" b="1" i="0" u="sng" strike="noStrike" cap="none" normalizeH="0" baseline="0" dirty="0" smtClean="0">
                        <a:ln>
                          <a:noFill/>
                        </a:ln>
                        <a:solidFill>
                          <a:srgbClr val="FF3300"/>
                        </a:solidFill>
                        <a:effectLst/>
                        <a:latin typeface="Calibri"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endParaRPr kumimoji="0" lang="ar-SA"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just" defTabSz="914400" rtl="1" eaLnBrk="1" fontAlgn="base" latinLnBrk="0" hangingPunct="1">
                        <a:lnSpc>
                          <a:spcPct val="115000"/>
                        </a:lnSpc>
                        <a:spcBef>
                          <a:spcPct val="0"/>
                        </a:spcBef>
                        <a:spcAft>
                          <a:spcPct val="0"/>
                        </a:spcAft>
                        <a:buClrTx/>
                        <a:buSzTx/>
                        <a:buFontTx/>
                        <a:buNone/>
                        <a:tabLst/>
                        <a:defRPr/>
                      </a:pPr>
                      <a:r>
                        <a:rPr kumimoji="0" lang="ar-SA" sz="1200" b="1" i="0" u="none" strike="noStrike" cap="none" normalizeH="0" baseline="0" dirty="0" smtClean="0">
                          <a:ln>
                            <a:noFill/>
                          </a:ln>
                          <a:solidFill>
                            <a:schemeClr val="tx1"/>
                          </a:solidFill>
                          <a:effectLst/>
                          <a:latin typeface="Calibri" pitchFamily="34" charset="0"/>
                          <a:cs typeface="Arial" pitchFamily="34" charset="0"/>
                        </a:rPr>
                        <a:t>قيمة الخطأ في تسجيل قيمة الشيكات المسحوبة على عملاء الشركة أو المسلمة لدائني الشركة</a:t>
                      </a:r>
                      <a:r>
                        <a:rPr kumimoji="0" lang="en-US" sz="1200" b="1" i="0" u="none" strike="noStrike" cap="none" normalizeH="0" baseline="0" dirty="0" smtClean="0">
                          <a:ln>
                            <a:noFill/>
                          </a:ln>
                          <a:solidFill>
                            <a:schemeClr val="tx1"/>
                          </a:solidFill>
                          <a:effectLst/>
                          <a:latin typeface="Calibri" pitchFamily="34" charset="0"/>
                          <a:cs typeface="Arial" pitchFamily="34" charset="0"/>
                        </a:rPr>
                        <a:t> </a:t>
                      </a:r>
                      <a:r>
                        <a:rPr kumimoji="0" lang="ar-SA" sz="1200" b="1" i="0" u="none" strike="noStrike" cap="none" normalizeH="0" baseline="0" dirty="0" smtClean="0">
                          <a:ln>
                            <a:noFill/>
                          </a:ln>
                          <a:solidFill>
                            <a:schemeClr val="tx1"/>
                          </a:solidFill>
                          <a:effectLst/>
                          <a:latin typeface="Calibri" pitchFamily="34" charset="0"/>
                          <a:cs typeface="Arial" pitchFamily="34" charset="0"/>
                        </a:rPr>
                        <a:t>(بالنقص أو الزيادة)</a:t>
                      </a: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(xx)</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chemeClr val="bg1"/>
                    </a:solidFill>
                  </a:tcPr>
                </a:tc>
              </a:tr>
              <a:tr h="402464">
                <a:tc>
                  <a:txBody>
                    <a:bodyPr/>
                    <a:lstStyle/>
                    <a:p>
                      <a:pPr marL="533400" marR="0" lvl="0" indent="-533400" algn="ctr" defTabSz="914400" rtl="1" eaLnBrk="1" fontAlgn="base" latinLnBrk="0" hangingPunct="1">
                        <a:lnSpc>
                          <a:spcPct val="115000"/>
                        </a:lnSpc>
                        <a:spcBef>
                          <a:spcPct val="0"/>
                        </a:spcBef>
                        <a:spcAft>
                          <a:spcPct val="0"/>
                        </a:spcAft>
                        <a:buClrTx/>
                        <a:buSzTx/>
                        <a:buFontTx/>
                        <a:buNone/>
                        <a:tabLst/>
                        <a:defRPr/>
                      </a:pPr>
                      <a:r>
                        <a:rPr kumimoji="0" lang="ar-SA" sz="1200" b="1" i="0" u="none" strike="noStrike" cap="none" normalizeH="0" baseline="0" dirty="0" smtClean="0">
                          <a:ln>
                            <a:noFill/>
                          </a:ln>
                          <a:solidFill>
                            <a:schemeClr val="bg1"/>
                          </a:solidFill>
                          <a:effectLst/>
                          <a:latin typeface="Arial" pitchFamily="34" charset="0"/>
                          <a:cs typeface="Arial" pitchFamily="34" charset="0"/>
                        </a:rPr>
                        <a:t>الرصيد الصحيح</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p>
                      <a:pPr marL="533400" marR="0" lvl="0" indent="-533400" algn="ctr" defTabSz="914400" rtl="1" eaLnBrk="1" fontAlgn="base" latinLnBrk="0" hangingPunct="1">
                        <a:lnSpc>
                          <a:spcPct val="115000"/>
                        </a:lnSpc>
                        <a:spcBef>
                          <a:spcPct val="0"/>
                        </a:spcBef>
                        <a:spcAft>
                          <a:spcPct val="0"/>
                        </a:spcAft>
                        <a:buClrTx/>
                        <a:buSzTx/>
                        <a:buFontTx/>
                        <a:buNone/>
                        <a:tabLst/>
                      </a:pP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xxx</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dirty="0" smtClean="0">
                          <a:ln>
                            <a:noFill/>
                          </a:ln>
                          <a:solidFill>
                            <a:schemeClr val="bg1"/>
                          </a:solidFill>
                          <a:effectLst/>
                          <a:latin typeface="Arial" pitchFamily="34" charset="0"/>
                          <a:cs typeface="Arial" pitchFamily="34" charset="0"/>
                        </a:rPr>
                        <a:t>الرصيد الصحيح</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xxx</a:t>
                      </a:r>
                      <a:endParaRPr kumimoji="0" lang="en-GB" sz="1200" b="1" i="0" u="none" strike="noStrike" cap="none" normalizeH="0" baseline="0" dirty="0" smtClean="0">
                        <a:ln>
                          <a:noFill/>
                        </a:ln>
                        <a:solidFill>
                          <a:schemeClr val="bg1"/>
                        </a:solidFill>
                        <a:effectLst/>
                        <a:latin typeface="Arial" pitchFamily="34" charset="0"/>
                        <a:cs typeface="Arial" pitchFamily="34" charset="0"/>
                      </a:endParaRPr>
                    </a:p>
                  </a:txBody>
                  <a:tcPr marL="84409" marR="84409" marT="45728" marB="45728"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r>
            </a:tbl>
          </a:graphicData>
        </a:graphic>
      </p:graphicFrame>
    </p:spTree>
    <p:extLst>
      <p:ext uri="{BB962C8B-B14F-4D97-AF65-F5344CB8AC3E}">
        <p14:creationId xmlns:p14="http://schemas.microsoft.com/office/powerpoint/2010/main" val="893635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983C8CC-DE68-4C95-B527-BA200FC7656F}" type="slidenum">
              <a:rPr lang="ar-SA" altLang="en-US" sz="1200" smtClean="0">
                <a:solidFill>
                  <a:schemeClr val="bg1"/>
                </a:solidFill>
              </a:rPr>
              <a:pPr/>
              <a:t>6</a:t>
            </a:fld>
            <a:endParaRPr lang="en-US" altLang="en-US" sz="1200" smtClean="0">
              <a:solidFill>
                <a:schemeClr val="bg1"/>
              </a:solidFill>
            </a:endParaRPr>
          </a:p>
        </p:txBody>
      </p:sp>
      <p:sp>
        <p:nvSpPr>
          <p:cNvPr id="26628" name="Title 1"/>
          <p:cNvSpPr txBox="1">
            <a:spLocks/>
          </p:cNvSpPr>
          <p:nvPr/>
        </p:nvSpPr>
        <p:spPr bwMode="auto">
          <a:xfrm>
            <a:off x="251520" y="2276872"/>
            <a:ext cx="821494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r>
              <a:rPr lang="ar-SA" altLang="en-US" sz="4800" b="1" dirty="0">
                <a:solidFill>
                  <a:srgbClr val="C00000"/>
                </a:solidFill>
              </a:rPr>
              <a:t>مع تمنياتي </a:t>
            </a:r>
            <a:endParaRPr lang="ar-SA" altLang="en-US" sz="4800" b="1" dirty="0" smtClean="0">
              <a:solidFill>
                <a:srgbClr val="C00000"/>
              </a:solidFill>
            </a:endParaRPr>
          </a:p>
          <a:p>
            <a:pPr algn="ctr"/>
            <a:r>
              <a:rPr lang="ar-SA" altLang="en-US" sz="4800" b="1" dirty="0" smtClean="0">
                <a:solidFill>
                  <a:srgbClr val="C00000"/>
                </a:solidFill>
              </a:rPr>
              <a:t>للجميع </a:t>
            </a:r>
            <a:r>
              <a:rPr lang="ar-SA" altLang="en-US" sz="4800" b="1" dirty="0">
                <a:solidFill>
                  <a:srgbClr val="C00000"/>
                </a:solidFill>
              </a:rPr>
              <a:t>بالنجاح والتوفيق</a:t>
            </a:r>
          </a:p>
        </p:txBody>
      </p:sp>
    </p:spTree>
    <p:extLst>
      <p:ext uri="{BB962C8B-B14F-4D97-AF65-F5344CB8AC3E}">
        <p14:creationId xmlns:p14="http://schemas.microsoft.com/office/powerpoint/2010/main" val="387610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679</TotalTime>
  <Words>714</Words>
  <Application>Microsoft Office PowerPoint</Application>
  <PresentationFormat>On-screen Show (4:3)</PresentationFormat>
  <Paragraphs>85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محاضرات مادة المحاسبة المتوسطة لطلبة المرحلة الثانية  قسم المحاسبة  الفصل الرابع : كشف مطابقة حساب البنك(1)</vt:lpstr>
      <vt:lpstr>جرد البنك</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Dr. Bushra</cp:lastModifiedBy>
  <cp:revision>62</cp:revision>
  <dcterms:created xsi:type="dcterms:W3CDTF">2017-11-24T16:34:00Z</dcterms:created>
  <dcterms:modified xsi:type="dcterms:W3CDTF">2019-04-02T18:17:45Z</dcterms:modified>
</cp:coreProperties>
</file>