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0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D4AC-45D6-4D38-B6CA-43D92B0192BD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E7481-EF57-4E95-91E8-E72AC31C53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469070-577F-4E41-B5FA-1D9958091967}" type="slidenum">
              <a:rPr lang="ar-SA" altLang="en-US" smtClean="0">
                <a:cs typeface="Arial" pitchFamily="34" charset="0"/>
              </a:rPr>
              <a:pPr/>
              <a:t>2</a:t>
            </a:fld>
            <a:endParaRPr lang="en-US" alt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2756D60-BE1B-484E-B907-812327C4E1B0}" type="slidenum">
              <a:rPr lang="ar-SA" altLang="en-US" smtClean="0">
                <a:cs typeface="Arial" pitchFamily="34" charset="0"/>
              </a:rPr>
              <a:pPr/>
              <a:t>3</a:t>
            </a:fld>
            <a:endParaRPr lang="en-US" alt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88F017B-9BBD-47E2-9B36-1917B69CAD5B}" type="slidenum">
              <a:rPr lang="ar-SA" altLang="en-US" smtClean="0">
                <a:cs typeface="Arial" pitchFamily="34" charset="0"/>
              </a:rPr>
              <a:pPr/>
              <a:t>4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9E7ACFD-2B47-4BA3-91F9-9242B1570AC2}" type="slidenum">
              <a:rPr lang="ar-SA" altLang="en-US" smtClean="0">
                <a:cs typeface="Arial" pitchFamily="34" charset="0"/>
              </a:rPr>
              <a:pPr/>
              <a:t>5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E5C06F0-38A8-4F25-936C-FDD2839F99C6}" type="slidenum">
              <a:rPr lang="ar-SA" altLang="en-US" smtClean="0">
                <a:cs typeface="Arial" pitchFamily="34" charset="0"/>
              </a:rPr>
              <a:pPr/>
              <a:t>6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1A240DE-6655-4F4D-952D-2BC3BDE68675}" type="slidenum">
              <a:rPr lang="ar-SA" altLang="en-US" smtClean="0">
                <a:cs typeface="Arial" pitchFamily="34" charset="0"/>
              </a:rPr>
              <a:pPr/>
              <a:t>7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7B82111-218D-4938-8DA2-E3FF2759529F}" type="slidenum">
              <a:rPr lang="ar-SA" altLang="en-US" smtClean="0">
                <a:cs typeface="Arial" pitchFamily="34" charset="0"/>
              </a:rPr>
              <a:pPr/>
              <a:t>8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C0BB1A0-F986-47BC-9C62-9A5EA930D50C}" type="slidenum">
              <a:rPr lang="ar-SA" altLang="en-US" smtClean="0">
                <a:cs typeface="Arial" pitchFamily="34" charset="0"/>
              </a:rPr>
              <a:pPr/>
              <a:t>9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525FF7E-FFA8-48B7-9091-8A1E3C81D04B}" type="slidenum">
              <a:rPr lang="ar-SA" altLang="en-US" smtClean="0">
                <a:cs typeface="Arial" pitchFamily="34" charset="0"/>
              </a:rPr>
              <a:pPr/>
              <a:t>10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4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dirty="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9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dirty="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19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75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35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65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69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6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28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6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2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8872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115000"/>
              </a:lnSpc>
            </a:pP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مادة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محاسبة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المتوسطة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لطلبة المرحلة الثا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ني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المحاسبة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ال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كشف مطابقة حساب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البنك(2)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656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.د. بشرى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فاضل خضير الطائي</a:t>
            </a:r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بغداد </a:t>
            </a: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الإدارة والاقتصاد – قسم المحاسبة</a:t>
            </a:r>
          </a:p>
          <a:p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983C8CC-DE68-4C95-B527-BA200FC7656F}" type="slidenum">
              <a:rPr lang="ar-SA" altLang="en-US" sz="1200" smtClean="0">
                <a:solidFill>
                  <a:schemeClr val="bg1"/>
                </a:solidFill>
              </a:rPr>
              <a:pPr/>
              <a:t>10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251520" y="2276872"/>
            <a:ext cx="8214946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en-US" sz="4800" b="1" dirty="0">
                <a:solidFill>
                  <a:srgbClr val="C00000"/>
                </a:solidFill>
              </a:rPr>
              <a:t>مع تمنياتي </a:t>
            </a:r>
            <a:endParaRPr lang="ar-SA" altLang="en-US" sz="4800" b="1" dirty="0" smtClean="0">
              <a:solidFill>
                <a:srgbClr val="C00000"/>
              </a:solidFill>
            </a:endParaRPr>
          </a:p>
          <a:p>
            <a:pPr algn="ctr"/>
            <a:r>
              <a:rPr lang="ar-SA" altLang="en-US" sz="4800" b="1" dirty="0" smtClean="0">
                <a:solidFill>
                  <a:srgbClr val="C00000"/>
                </a:solidFill>
              </a:rPr>
              <a:t>للجميع </a:t>
            </a:r>
            <a:r>
              <a:rPr lang="ar-SA" altLang="en-US" sz="4800" b="1" dirty="0">
                <a:solidFill>
                  <a:srgbClr val="C00000"/>
                </a:solidFill>
              </a:rPr>
              <a:t>بالنجاح والتوفيق</a:t>
            </a:r>
          </a:p>
        </p:txBody>
      </p:sp>
    </p:spTree>
    <p:extLst>
      <p:ext uri="{BB962C8B-B14F-4D97-AF65-F5344CB8AC3E}">
        <p14:creationId xmlns:p14="http://schemas.microsoft.com/office/powerpoint/2010/main" val="38761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92515" y="6376989"/>
            <a:ext cx="44547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CAF2A2D-BDDE-4C22-BF4B-509870240DFE}" type="slidenum">
              <a:rPr lang="ar-SA" altLang="en-US" sz="1200" smtClean="0">
                <a:solidFill>
                  <a:schemeClr val="bg1"/>
                </a:solidFill>
              </a:rPr>
              <a:pPr/>
              <a:t>2</a:t>
            </a:fld>
            <a:endParaRPr lang="en-US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7989" y="276225"/>
            <a:ext cx="8229600" cy="560388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FF0000"/>
                </a:solidFill>
              </a:rPr>
              <a:t>مثال </a:t>
            </a:r>
            <a:r>
              <a:rPr lang="ar-SA" dirty="0" smtClean="0">
                <a:solidFill>
                  <a:srgbClr val="FF0000"/>
                </a:solidFill>
              </a:rPr>
              <a:t>توضيحي عن موضوع كشف مطابقة البنك                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51339" y="1166813"/>
            <a:ext cx="8374674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بلغ رصيد حساب البنك المستخرج من دفتر الأستاذ في </a:t>
            </a:r>
            <a:r>
              <a:rPr lang="ar-SA" altLang="en-US" sz="2400" dirty="0" smtClean="0"/>
              <a:t>شركة الرافدين لشهر اب في 31-8- 2018 </a:t>
            </a:r>
            <a:r>
              <a:rPr lang="ar-SA" altLang="en-US" sz="2400" dirty="0"/>
              <a:t>مبلغ 160,000 </a:t>
            </a:r>
            <a:r>
              <a:rPr lang="ar-SA" altLang="en-US" sz="2400" dirty="0" smtClean="0"/>
              <a:t>دينار، </a:t>
            </a:r>
            <a:r>
              <a:rPr lang="ar-SA" altLang="en-US" sz="2400" dirty="0"/>
              <a:t>في حين بلغ رصيد حساب البنك الوارد  بكشف البنك 200,000 </a:t>
            </a:r>
            <a:r>
              <a:rPr lang="ar-SA" altLang="en-US" sz="2400" dirty="0" smtClean="0"/>
              <a:t>دينار </a:t>
            </a:r>
            <a:r>
              <a:rPr lang="ar-SA" altLang="en-US" sz="2400" dirty="0"/>
              <a:t>فإذا علمت أن أسباب الفروق بين الرصيدين كانت بسبب:</a:t>
            </a:r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endParaRPr lang="ar-SA" altLang="en-US" sz="2400" dirty="0"/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1- هناك شيكات إيداع أرسلت بالبريد إلى البنك يوم </a:t>
            </a:r>
            <a:r>
              <a:rPr lang="ar-SA" altLang="en-US" sz="2400" dirty="0" smtClean="0"/>
              <a:t>2018/8/31 </a:t>
            </a:r>
            <a:r>
              <a:rPr lang="ar-SA" altLang="en-US" sz="2400" dirty="0"/>
              <a:t>بمبلغ 40000 </a:t>
            </a:r>
            <a:r>
              <a:rPr lang="ar-SA" altLang="en-US" sz="2400" dirty="0" smtClean="0"/>
              <a:t>دينار </a:t>
            </a:r>
            <a:r>
              <a:rPr lang="ar-SA" altLang="en-US" sz="2400" dirty="0"/>
              <a:t>ولم تظهر في كشف الحساب.</a:t>
            </a:r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2- هناك شيك بمبلغ 20000 </a:t>
            </a:r>
            <a:r>
              <a:rPr lang="ar-SA" altLang="en-US" sz="2400" dirty="0" smtClean="0"/>
              <a:t>دينار </a:t>
            </a:r>
            <a:r>
              <a:rPr lang="ar-SA" altLang="en-US" sz="2400" dirty="0"/>
              <a:t>حررته الشركة لأحد الدائنين ولم يتقدم للصرف حتى نهاية </a:t>
            </a:r>
            <a:r>
              <a:rPr lang="ar-SA" altLang="en-US" sz="2400" dirty="0" smtClean="0"/>
              <a:t>الشهر.</a:t>
            </a:r>
            <a:endParaRPr lang="ar-SA" altLang="en-US" sz="2400" dirty="0"/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3- هناك شيكات مسحوبة على بعض عملاء الشركة ردها البنك مع كشف الحساب بمبلغ </a:t>
            </a:r>
            <a:r>
              <a:rPr lang="ar-SA" altLang="en-US" sz="2400" dirty="0" smtClean="0"/>
              <a:t>18700 دينار </a:t>
            </a:r>
            <a:r>
              <a:rPr lang="ar-SA" altLang="en-US" sz="2400" dirty="0"/>
              <a:t>لعدم كفاية </a:t>
            </a:r>
            <a:r>
              <a:rPr lang="ar-SA" altLang="en-US" sz="2400" dirty="0" smtClean="0"/>
              <a:t>الرصيد.</a:t>
            </a:r>
            <a:endParaRPr lang="ar-SA" altLang="en-US" sz="2400" dirty="0"/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4- مصاريف </a:t>
            </a:r>
            <a:r>
              <a:rPr lang="ar-SA" altLang="en-US" sz="2400" dirty="0" smtClean="0"/>
              <a:t>البنك </a:t>
            </a:r>
            <a:r>
              <a:rPr lang="ar-SA" altLang="en-US" sz="2400" dirty="0"/>
              <a:t>بمبلغ 400 </a:t>
            </a:r>
            <a:r>
              <a:rPr lang="ar-SA" altLang="en-US" sz="2400" dirty="0" smtClean="0"/>
              <a:t>دينار </a:t>
            </a:r>
            <a:r>
              <a:rPr lang="ar-SA" altLang="en-US" sz="2400" dirty="0"/>
              <a:t>خصمها البنك من الرصيد</a:t>
            </a:r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5-هناك كمبيالات قام البنك بتحصيلها نيابة عن الشركة بمبلغ 80,000 </a:t>
            </a:r>
            <a:r>
              <a:rPr lang="ar-SA" altLang="en-US" sz="2400" dirty="0" smtClean="0"/>
              <a:t>دينار</a:t>
            </a:r>
            <a:endParaRPr lang="ar-SA" altLang="en-US" sz="2400" dirty="0"/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dirty="0"/>
              <a:t>6- هناك شيك بمبلغ </a:t>
            </a:r>
            <a:r>
              <a:rPr lang="ar-SA" altLang="en-US" sz="2400" dirty="0" smtClean="0"/>
              <a:t>5400 دينار </a:t>
            </a:r>
            <a:r>
              <a:rPr lang="ar-SA" altLang="en-US" sz="2400" dirty="0"/>
              <a:t>صرف لأحد الدائنين الشركة واثبت في الدفاتر بالخطأ بمبلغ 4500 </a:t>
            </a:r>
            <a:r>
              <a:rPr lang="ar-SA" altLang="en-US" sz="2400" dirty="0" smtClean="0"/>
              <a:t>دينار </a:t>
            </a:r>
            <a:r>
              <a:rPr lang="ar-SA" altLang="en-US" sz="2400" dirty="0"/>
              <a:t>وورد الشيك مخصوماً في كشف الحساب بالقيمة الصحيحة. </a:t>
            </a:r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endParaRPr lang="ar-SA" altLang="en-US" sz="2400" dirty="0"/>
          </a:p>
          <a:p>
            <a:pPr marL="342900" indent="-342900" algn="just" rtl="1">
              <a:lnSpc>
                <a:spcPct val="80000"/>
              </a:lnSpc>
              <a:buFont typeface="Arial" pitchFamily="34" charset="0"/>
              <a:buChar char="•"/>
            </a:pPr>
            <a:r>
              <a:rPr lang="ar-SA" altLang="en-US" sz="2400" b="1" dirty="0">
                <a:solidFill>
                  <a:srgbClr val="FF3300"/>
                </a:solidFill>
              </a:rPr>
              <a:t>المطلوب : اعداد </a:t>
            </a:r>
            <a:r>
              <a:rPr lang="ar-SA" altLang="en-US" sz="2400" b="1" dirty="0" smtClean="0">
                <a:solidFill>
                  <a:srgbClr val="FF3300"/>
                </a:solidFill>
              </a:rPr>
              <a:t>كشف مطابقة حساب البنك وتسجيل قيود </a:t>
            </a:r>
            <a:r>
              <a:rPr lang="ar-SA" altLang="en-US" sz="2400" b="1" dirty="0">
                <a:solidFill>
                  <a:srgbClr val="FF3300"/>
                </a:solidFill>
              </a:rPr>
              <a:t>التسوية اللازمة </a:t>
            </a:r>
            <a:endParaRPr lang="en-US" altLang="en-US" sz="2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92515" y="6376989"/>
            <a:ext cx="44547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5E51303-2409-4D7D-98E0-794B1BDF00AE}" type="slidenum">
              <a:rPr lang="ar-SA" altLang="en-US" sz="1200" smtClean="0">
                <a:solidFill>
                  <a:schemeClr val="bg1"/>
                </a:solidFill>
              </a:rPr>
              <a:pPr/>
              <a:t>3</a:t>
            </a:fld>
            <a:endParaRPr lang="en-US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7989" y="276225"/>
            <a:ext cx="8229600" cy="560388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ar-SA" dirty="0" smtClean="0">
                <a:solidFill>
                  <a:srgbClr val="FF0000"/>
                </a:solidFill>
              </a:rPr>
              <a:t>كشف مطابقة حساب البنك لشركة الرافدين لشهر اب 2018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07358"/>
              </p:ext>
            </p:extLst>
          </p:nvPr>
        </p:nvGraphicFramePr>
        <p:xfrm>
          <a:off x="281354" y="987426"/>
          <a:ext cx="8581292" cy="5600406"/>
        </p:xfrm>
        <a:graphic>
          <a:graphicData uri="http://schemas.openxmlformats.org/drawingml/2006/table">
            <a:tbl>
              <a:tblPr rtl="1"/>
              <a:tblGrid>
                <a:gridCol w="3235569"/>
                <a:gridCol w="914400"/>
                <a:gridCol w="3348411"/>
                <a:gridCol w="1082912"/>
              </a:tblGrid>
              <a:tr h="86704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رصيد البنك بكشف الحساب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200000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رصيد البنك بالسجلات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160000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5192">
                <a:tc>
                  <a:txBody>
                    <a:bodyPr/>
                    <a:lstStyle/>
                    <a:p>
                      <a:pPr marL="533400" marR="0" lvl="0" indent="-53340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يضاف اليه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:</a:t>
                      </a:r>
                      <a:endParaRPr kumimoji="0" lang="en-GB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يضاف اليه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:</a:t>
                      </a:r>
                      <a:endParaRPr kumimoji="0" lang="en-GB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3642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الإيداعات بالطريق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40000</a:t>
                      </a:r>
                      <a:endParaRPr kumimoji="0" 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أوراق القبض المحصلة</a:t>
                      </a: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80000</a:t>
                      </a: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3642">
                <a:tc>
                  <a:txBody>
                    <a:bodyPr/>
                    <a:lstStyle/>
                    <a:p>
                      <a:pPr marL="533400" marR="0" lvl="0" indent="-53340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يطرح منه:</a:t>
                      </a:r>
                      <a:endParaRPr kumimoji="0" lang="en-GB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533400" marR="0" lvl="0" indent="-53340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يطرح منه:</a:t>
                      </a:r>
                      <a:endParaRPr kumimoji="0" lang="en-GB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3642">
                <a:tc>
                  <a:txBody>
                    <a:bodyPr/>
                    <a:lstStyle/>
                    <a:p>
                      <a:pPr marL="533400" marR="0" lvl="0" indent="-53340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الصكوك الموقوفة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20000)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الشيكات المرفوضة (لعدم كفاية الرصيد)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(18700)</a:t>
                      </a: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5058">
                <a:tc>
                  <a:txBody>
                    <a:bodyPr/>
                    <a:lstStyle/>
                    <a:p>
                      <a:pPr marL="533400" marR="0" lvl="0" indent="-53340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المصاريف وعمولة البنك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(400)</a:t>
                      </a: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3642">
                <a:tc>
                  <a:txBody>
                    <a:bodyPr/>
                    <a:lstStyle/>
                    <a:p>
                      <a:pPr marL="533400" marR="0" lvl="0" indent="-53340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قيمة الخطأ في تسجيل قيمة الشيكات المسحوبة لصالح دائنى المنشأة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(الدائنون)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(900)</a:t>
                      </a: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542">
                <a:tc>
                  <a:txBody>
                    <a:bodyPr/>
                    <a:lstStyle/>
                    <a:p>
                      <a:pPr marL="533400" marR="0" lvl="0" indent="-53340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الرصيد الصحيح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220000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الرصيد الصحيح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220000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2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951035" y="981075"/>
            <a:ext cx="6963508" cy="58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sx="999" sy="999" algn="ctr" rotWithShape="0">
              <a:srgbClr val="808080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0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>
                <a:solidFill>
                  <a:schemeClr val="accent6">
                    <a:lumMod val="75000"/>
                  </a:schemeClr>
                </a:solidFill>
              </a:rPr>
              <a:t>قيود التسوية اللازمة على حساب لبنك</a:t>
            </a:r>
            <a:endParaRPr lang="en-GB" altLang="en-US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317989" y="1773239"/>
            <a:ext cx="82296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u="sng" dirty="0">
                <a:solidFill>
                  <a:srgbClr val="FF3300"/>
                </a:solidFill>
                <a:latin typeface="Calibri" pitchFamily="34" charset="0"/>
              </a:rPr>
              <a:t>1- إثبات العمليات التي تمثل اضافة على حساب البنك </a:t>
            </a:r>
            <a:r>
              <a:rPr lang="ar-SA" altLang="en-US" b="1" u="sng" dirty="0" smtClean="0">
                <a:solidFill>
                  <a:srgbClr val="FF3300"/>
                </a:solidFill>
                <a:latin typeface="Calibri" pitchFamily="34" charset="0"/>
              </a:rPr>
              <a:t>بالسجلات</a:t>
            </a:r>
            <a:endParaRPr lang="ar-SA" altLang="en-US" b="1" u="sng" dirty="0">
              <a:solidFill>
                <a:srgbClr val="FF3300"/>
              </a:solidFill>
              <a:latin typeface="Calibri" pitchFamily="34" charset="0"/>
            </a:endParaRPr>
          </a:p>
          <a:p>
            <a:pPr algn="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b="1" dirty="0">
                <a:latin typeface="Calibri" pitchFamily="34" charset="0"/>
              </a:rPr>
              <a:t>	</a:t>
            </a:r>
            <a:r>
              <a:rPr lang="ar-SA" altLang="en-US" b="1" dirty="0">
                <a:latin typeface="Calibri" pitchFamily="34" charset="0"/>
              </a:rPr>
              <a:t> 80000 من حـ/ البنك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>
                <a:latin typeface="Calibri" pitchFamily="34" charset="0"/>
              </a:rPr>
              <a:t>	</a:t>
            </a:r>
            <a:r>
              <a:rPr lang="ar-SA" altLang="en-US" b="1" dirty="0" smtClean="0">
                <a:latin typeface="Calibri" pitchFamily="34" charset="0"/>
              </a:rPr>
              <a:t>                       </a:t>
            </a:r>
            <a:r>
              <a:rPr lang="ar-SA" altLang="en-US" b="1" u="sng" dirty="0">
                <a:latin typeface="Calibri" pitchFamily="34" charset="0"/>
              </a:rPr>
              <a:t>80000 إلى حـ/ أوراق القبض </a:t>
            </a: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761883" y="2924944"/>
            <a:ext cx="7844203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>
                <a:solidFill>
                  <a:srgbClr val="FF3300"/>
                </a:solidFill>
                <a:latin typeface="Calibri" pitchFamily="34" charset="0"/>
              </a:rPr>
              <a:t>2- إثبات العمليات التي تمثل خصم من حساب البنك بالدفاتر</a:t>
            </a:r>
          </a:p>
          <a:p>
            <a:pPr algn="r" rtl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>
                <a:solidFill>
                  <a:srgbClr val="FF3300"/>
                </a:solidFill>
                <a:latin typeface="Calibri" pitchFamily="34" charset="0"/>
              </a:rPr>
              <a:t>	</a:t>
            </a:r>
            <a:r>
              <a:rPr lang="ar-SA" altLang="en-US" b="1" dirty="0" smtClean="0">
                <a:latin typeface="Calibri" pitchFamily="34" charset="0"/>
              </a:rPr>
              <a:t>من </a:t>
            </a:r>
            <a:r>
              <a:rPr lang="ar-SA" altLang="en-US" b="1" dirty="0">
                <a:latin typeface="Calibri" pitchFamily="34" charset="0"/>
              </a:rPr>
              <a:t>مذكورين</a:t>
            </a:r>
          </a:p>
          <a:p>
            <a:pPr algn="just" rtl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 smtClean="0">
                <a:latin typeface="Calibri" pitchFamily="34" charset="0"/>
              </a:rPr>
              <a:t>18700  </a:t>
            </a:r>
            <a:r>
              <a:rPr lang="ar-SA" altLang="en-US" b="1" dirty="0">
                <a:latin typeface="Calibri" pitchFamily="34" charset="0"/>
              </a:rPr>
              <a:t>حـ/ </a:t>
            </a:r>
            <a:r>
              <a:rPr lang="ar-SA" altLang="en-US" b="1" dirty="0" smtClean="0">
                <a:latin typeface="Calibri" pitchFamily="34" charset="0"/>
              </a:rPr>
              <a:t>المدينون </a:t>
            </a:r>
            <a:r>
              <a:rPr lang="ar-SA" altLang="en-US" b="1" dirty="0">
                <a:latin typeface="Calibri" pitchFamily="34" charset="0"/>
              </a:rPr>
              <a:t>(الشيكات المرفوضة)</a:t>
            </a:r>
          </a:p>
          <a:p>
            <a:pPr algn="just" rtl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 smtClean="0">
                <a:latin typeface="Calibri" pitchFamily="34" charset="0"/>
              </a:rPr>
              <a:t>400      حـ</a:t>
            </a:r>
            <a:r>
              <a:rPr lang="ar-SA" altLang="en-US" b="1" dirty="0">
                <a:latin typeface="Calibri" pitchFamily="34" charset="0"/>
              </a:rPr>
              <a:t>/ مصاريف وعمولات البنك </a:t>
            </a:r>
            <a:endParaRPr lang="ar-SA" altLang="en-US" b="1" dirty="0" smtClean="0">
              <a:latin typeface="Calibri" pitchFamily="34" charset="0"/>
            </a:endParaRPr>
          </a:p>
          <a:p>
            <a:pPr algn="just" rtl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 smtClean="0">
                <a:latin typeface="Calibri" pitchFamily="34" charset="0"/>
              </a:rPr>
              <a:t>900            حـ</a:t>
            </a:r>
            <a:r>
              <a:rPr lang="ar-SA" altLang="en-US" b="1" dirty="0">
                <a:latin typeface="Calibri" pitchFamily="34" charset="0"/>
              </a:rPr>
              <a:t>/ الدائنين 	</a:t>
            </a:r>
          </a:p>
          <a:p>
            <a:pPr algn="just" rtl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b="1" dirty="0">
                <a:latin typeface="Calibri" pitchFamily="34" charset="0"/>
              </a:rPr>
              <a:t>   	 	</a:t>
            </a:r>
            <a:r>
              <a:rPr lang="ar-SA" altLang="en-US" b="1" u="sng" dirty="0">
                <a:latin typeface="Calibri" pitchFamily="34" charset="0"/>
              </a:rPr>
              <a:t>20000 إلى حـ/ البنك</a:t>
            </a:r>
          </a:p>
        </p:txBody>
      </p:sp>
    </p:spTree>
    <p:extLst>
      <p:ext uri="{BB962C8B-B14F-4D97-AF65-F5344CB8AC3E}">
        <p14:creationId xmlns:p14="http://schemas.microsoft.com/office/powerpoint/2010/main" val="40949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182E9F6A-798E-4753-A701-942D9EB2B623}" type="slidenum">
              <a:rPr lang="ar-SA" altLang="en-US" sz="1200" smtClean="0">
                <a:solidFill>
                  <a:schemeClr val="bg1"/>
                </a:solidFill>
              </a:rPr>
              <a:pPr/>
              <a:t>5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436077" y="1412876"/>
            <a:ext cx="6330462" cy="4225925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ar-SA" altLang="en-US" sz="5500" b="1"/>
              <a:t>والان..........</a:t>
            </a:r>
          </a:p>
          <a:p>
            <a:pPr algn="ctr" rtl="0"/>
            <a:r>
              <a:rPr lang="ar-SA" altLang="en-US" sz="5500" b="1"/>
              <a:t>ا</a:t>
            </a:r>
            <a:r>
              <a:rPr lang="ar-JO" altLang="en-US" sz="5500" b="1"/>
              <a:t>ختبر نفسك</a:t>
            </a:r>
            <a:endParaRPr lang="en-US" altLang="en-US" sz="5500" b="1"/>
          </a:p>
        </p:txBody>
      </p:sp>
    </p:spTree>
    <p:extLst>
      <p:ext uri="{BB962C8B-B14F-4D97-AF65-F5344CB8AC3E}">
        <p14:creationId xmlns:p14="http://schemas.microsoft.com/office/powerpoint/2010/main" val="5359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62ECFD71-4852-45D8-AAEA-BDC2A217EC49}" type="slidenum">
              <a:rPr lang="ar-SA" altLang="en-US" sz="1200" smtClean="0">
                <a:solidFill>
                  <a:schemeClr val="bg1"/>
                </a:solidFill>
              </a:rPr>
              <a:pPr/>
              <a:t>6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4062" y="908050"/>
            <a:ext cx="7174523" cy="6477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ctr">
              <a:defRPr/>
            </a:pPr>
            <a:r>
              <a:rPr lang="ar-SA" sz="4000" b="1" dirty="0"/>
              <a:t>اختر الاجابة الصحيحة</a:t>
            </a:r>
            <a:endParaRPr lang="en-GB" sz="4000" dirty="0">
              <a:latin typeface="+mj-lt"/>
              <a:ea typeface="+mj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92369" y="17732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rtl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ar-SA" sz="2400" b="1" dirty="0">
                <a:solidFill>
                  <a:srgbClr val="FF3300"/>
                </a:solidFill>
              </a:rPr>
              <a:t>1</a:t>
            </a:r>
            <a:r>
              <a:rPr lang="ar-SA" sz="2400" b="1" dirty="0" smtClean="0">
                <a:solidFill>
                  <a:srgbClr val="FF3300"/>
                </a:solidFill>
              </a:rPr>
              <a:t>- عادة </a:t>
            </a:r>
            <a:r>
              <a:rPr lang="ar-SA" sz="2400" b="1" u="sng" dirty="0" smtClean="0">
                <a:solidFill>
                  <a:srgbClr val="4B16A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لا يتطابق</a:t>
            </a:r>
            <a:r>
              <a:rPr lang="ar-SA" sz="2400" b="1" dirty="0" smtClean="0">
                <a:solidFill>
                  <a:srgbClr val="FF3300"/>
                </a:solidFill>
              </a:rPr>
              <a:t> رصيد حساب البنك الوارد بكشف حساب البنك مع رصيد حساب البنك المستخرج من السجلات المحاسبية بسبب </a:t>
            </a:r>
            <a:r>
              <a:rPr lang="ar-SA" altLang="en-US" sz="2400" b="1" dirty="0" smtClean="0">
                <a:solidFill>
                  <a:srgbClr val="FF3300"/>
                </a:solidFill>
              </a:rPr>
              <a:t>:</a:t>
            </a:r>
            <a:endParaRPr lang="en-GB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1172308" y="2924176"/>
            <a:ext cx="684627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أ- وجود عمليات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مثبتة في السجلات </a:t>
            </a: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ولم تثبت بكشف حساب البنك</a:t>
            </a:r>
          </a:p>
          <a:p>
            <a:pPr marL="342900" indent="-342900" algn="just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ب- وجود عمليات مثبتة بكشف حساب البنك ولم تقيد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بسجلات الشركة</a:t>
            </a:r>
            <a:endParaRPr lang="ar-SA" altLang="en-US" sz="2000" b="1" dirty="0">
              <a:solidFill>
                <a:srgbClr val="013E36"/>
              </a:solidFill>
              <a:latin typeface="Calibri" pitchFamily="34" charset="0"/>
            </a:endParaRPr>
          </a:p>
          <a:p>
            <a:pPr marL="342900" indent="-342900" algn="just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ج- وجود أخطاء تسجيل مرتكبة في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سجلات الشركةوسجلات </a:t>
            </a: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البنك.</a:t>
            </a:r>
          </a:p>
          <a:p>
            <a:pPr marL="342900" indent="-342900" algn="just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د- كل ما سبق صحيح</a:t>
            </a:r>
            <a:endParaRPr lang="ar-SA" altLang="en-US" sz="1400" b="1" dirty="0">
              <a:solidFill>
                <a:srgbClr val="013E36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92080" y="4797152"/>
            <a:ext cx="2844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1"/>
            <a:r>
              <a:rPr lang="ar-SA" altLang="en-US" sz="2800" b="1" dirty="0">
                <a:solidFill>
                  <a:srgbClr val="FF0000"/>
                </a:solidFill>
              </a:rPr>
              <a:t>الإجابة الصحيحة  (د)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783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82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AA94548-4F13-4988-87B8-40EC50CC33F6}" type="slidenum">
              <a:rPr lang="ar-SA" altLang="en-US" sz="1200" smtClean="0">
                <a:solidFill>
                  <a:schemeClr val="bg1"/>
                </a:solidFill>
              </a:rPr>
              <a:pPr/>
              <a:t>7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4062" y="908050"/>
            <a:ext cx="7174523" cy="6477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ctr">
              <a:defRPr/>
            </a:pPr>
            <a:r>
              <a:rPr lang="ar-SA" sz="4000" b="1" dirty="0"/>
              <a:t>اختر الاجابة الصحيحة</a:t>
            </a:r>
            <a:endParaRPr lang="en-GB" sz="4000" dirty="0">
              <a:latin typeface="+mj-lt"/>
              <a:ea typeface="+mj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92369" y="17732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rtl="1" eaLnBrk="0" hangingPunct="0">
              <a:buFont typeface="Arial" pitchFamily="34" charset="0"/>
              <a:buNone/>
            </a:pPr>
            <a:r>
              <a:rPr lang="ar-SA" altLang="en-US" sz="2800" b="1" dirty="0" smtClean="0">
                <a:solidFill>
                  <a:srgbClr val="FF3300"/>
                </a:solidFill>
              </a:rPr>
              <a:t>2- </a:t>
            </a:r>
            <a:r>
              <a:rPr lang="ar-SA" altLang="en-US" sz="2800" b="1" dirty="0">
                <a:solidFill>
                  <a:srgbClr val="FF3300"/>
                </a:solidFill>
              </a:rPr>
              <a:t>عند إعداد </a:t>
            </a:r>
            <a:r>
              <a:rPr lang="ar-SA" altLang="en-US" sz="2800" b="1" dirty="0" smtClean="0">
                <a:solidFill>
                  <a:srgbClr val="FF3300"/>
                </a:solidFill>
              </a:rPr>
              <a:t>كشف مطابقة حساب البنك </a:t>
            </a:r>
            <a:r>
              <a:rPr lang="ar-SA" altLang="en-US" sz="2800" b="1" dirty="0">
                <a:solidFill>
                  <a:srgbClr val="FF3300"/>
                </a:solidFill>
              </a:rPr>
              <a:t>يتم إجراء </a:t>
            </a:r>
            <a:r>
              <a:rPr lang="ar-SA" altLang="en-US" sz="2800" b="1" u="sng" dirty="0">
                <a:solidFill>
                  <a:schemeClr val="tx1"/>
                </a:solidFill>
              </a:rPr>
              <a:t>قيود تسوية لتلك العمليات </a:t>
            </a:r>
            <a:r>
              <a:rPr lang="ar-SA" altLang="en-US" sz="2800" b="1" dirty="0">
                <a:solidFill>
                  <a:srgbClr val="FF3300"/>
                </a:solidFill>
              </a:rPr>
              <a:t>:</a:t>
            </a:r>
            <a:endParaRPr lang="en-GB" altLang="en-US" sz="2800" b="1" dirty="0">
              <a:solidFill>
                <a:schemeClr val="tx1"/>
              </a:solidFill>
            </a:endParaRPr>
          </a:p>
        </p:txBody>
      </p:sp>
      <p:sp>
        <p:nvSpPr>
          <p:cNvPr id="35846" name="Rectangle 2"/>
          <p:cNvSpPr>
            <a:spLocks noChangeArrowheads="1"/>
          </p:cNvSpPr>
          <p:nvPr/>
        </p:nvSpPr>
        <p:spPr bwMode="auto">
          <a:xfrm>
            <a:off x="1172308" y="2924176"/>
            <a:ext cx="684627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أ- التي سجلتها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الشركةفي </a:t>
            </a: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سجلاتها ولم يسجلها البنك.</a:t>
            </a: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ب- التي سجلها كلا من البنك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والشركة </a:t>
            </a: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في سجلاتهما. </a:t>
            </a: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ج-التي سجلها البنك في سجلاته ولم تسجلها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الشركة. </a:t>
            </a:r>
            <a:endParaRPr lang="ar-SA" altLang="en-US" sz="2000" b="1" dirty="0">
              <a:solidFill>
                <a:srgbClr val="013E36"/>
              </a:solidFill>
              <a:latin typeface="Calibri" pitchFamily="34" charset="0"/>
            </a:endParaRP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د- التي لم تسجل في سجلات البنك أو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الشركة</a:t>
            </a:r>
            <a:endParaRPr lang="ar-SA" altLang="en-US" sz="1400" b="1" dirty="0">
              <a:solidFill>
                <a:srgbClr val="013E36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64088" y="4911726"/>
            <a:ext cx="2844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altLang="en-US" sz="2800" b="1" dirty="0">
                <a:solidFill>
                  <a:srgbClr val="FF0000"/>
                </a:solidFill>
              </a:rPr>
              <a:t>الإجابة الصحيحة  (ج)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466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584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E1F61E4A-3B0B-4DC6-9FAB-D7740005234C}" type="slidenum">
              <a:rPr lang="ar-SA" altLang="en-US" sz="1200" smtClean="0">
                <a:solidFill>
                  <a:schemeClr val="bg1"/>
                </a:solidFill>
              </a:rPr>
              <a:pPr/>
              <a:t>8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4062" y="908050"/>
            <a:ext cx="7174523" cy="6477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ctr">
              <a:defRPr/>
            </a:pPr>
            <a:r>
              <a:rPr lang="ar-SA" sz="4000" b="1" dirty="0"/>
              <a:t>اختر الاجابة الصحيحة</a:t>
            </a:r>
            <a:endParaRPr lang="en-GB" sz="4000" dirty="0">
              <a:latin typeface="+mj-lt"/>
              <a:ea typeface="+mj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92369" y="20907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rtl="1" eaLnBrk="0" hangingPunct="0">
              <a:buFont typeface="Arial" pitchFamily="34" charset="0"/>
              <a:buNone/>
            </a:pPr>
            <a:r>
              <a:rPr lang="ar-SA" altLang="en-US" sz="2800" b="1" dirty="0" smtClean="0">
                <a:solidFill>
                  <a:srgbClr val="FF3300"/>
                </a:solidFill>
              </a:rPr>
              <a:t>3- </a:t>
            </a:r>
            <a:r>
              <a:rPr lang="ar-SA" altLang="en-US" sz="2800" b="1" dirty="0">
                <a:solidFill>
                  <a:srgbClr val="FF3300"/>
                </a:solidFill>
              </a:rPr>
              <a:t>عند إعداد </a:t>
            </a:r>
            <a:r>
              <a:rPr lang="ar-SA" altLang="en-US" sz="2800" b="1" dirty="0" smtClean="0">
                <a:solidFill>
                  <a:srgbClr val="FF3300"/>
                </a:solidFill>
              </a:rPr>
              <a:t>كشف مطابقة حساب البنك </a:t>
            </a:r>
            <a:r>
              <a:rPr lang="ar-SA" altLang="en-US" sz="2800" b="1" dirty="0">
                <a:solidFill>
                  <a:srgbClr val="FF3300"/>
                </a:solidFill>
              </a:rPr>
              <a:t>فإن </a:t>
            </a:r>
            <a:r>
              <a:rPr lang="ar-SA" altLang="en-US" sz="2800" b="1" dirty="0" smtClean="0">
                <a:solidFill>
                  <a:srgbClr val="FF3300"/>
                </a:solidFill>
              </a:rPr>
              <a:t>الايداعات </a:t>
            </a:r>
            <a:r>
              <a:rPr lang="ar-SA" altLang="en-US" sz="2800" b="1" dirty="0">
                <a:solidFill>
                  <a:srgbClr val="FF3300"/>
                </a:solidFill>
              </a:rPr>
              <a:t>بالطريق المرسلة للبنك :</a:t>
            </a:r>
            <a:endParaRPr lang="en-GB" altLang="en-US" sz="2800" b="1" dirty="0">
              <a:solidFill>
                <a:schemeClr val="tx1"/>
              </a:solidFill>
            </a:endParaRPr>
          </a:p>
        </p:txBody>
      </p:sp>
      <p:sp>
        <p:nvSpPr>
          <p:cNvPr id="36870" name="Rectangle 2"/>
          <p:cNvSpPr>
            <a:spLocks noChangeArrowheads="1"/>
          </p:cNvSpPr>
          <p:nvPr/>
        </p:nvSpPr>
        <p:spPr bwMode="auto">
          <a:xfrm>
            <a:off x="1172308" y="2924176"/>
            <a:ext cx="684627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أ- تطرح من الرصيد الوارد بكشف حساب البنك</a:t>
            </a: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ب- تطرح من رصيد البنك المستخرج من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سجلات الشركة</a:t>
            </a:r>
            <a:endParaRPr lang="ar-SA" altLang="en-US" sz="2000" b="1" dirty="0">
              <a:solidFill>
                <a:srgbClr val="013E36"/>
              </a:solidFill>
              <a:latin typeface="Calibri" pitchFamily="34" charset="0"/>
            </a:endParaRP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ج- تضاف إلى الرصيد الوارد بكشف حساب البنك</a:t>
            </a: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د- تضاف إلى رصيد البنك المستخرج من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سجلات الشركة</a:t>
            </a:r>
            <a:endParaRPr lang="ar-SA" altLang="en-US" sz="2000" b="1" dirty="0">
              <a:solidFill>
                <a:srgbClr val="013E36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07898" y="4911726"/>
            <a:ext cx="2844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altLang="en-US" sz="2800" b="1" dirty="0">
                <a:solidFill>
                  <a:srgbClr val="FF0000"/>
                </a:solidFill>
              </a:rPr>
              <a:t>الإجابة الصحيحة  (ج)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7668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87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3134E85-FB42-4A6F-AB64-60595DD095E5}" type="slidenum">
              <a:rPr lang="ar-SA" altLang="en-US" sz="1200" smtClean="0">
                <a:solidFill>
                  <a:schemeClr val="bg1"/>
                </a:solidFill>
              </a:rPr>
              <a:pPr/>
              <a:t>9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4062" y="908050"/>
            <a:ext cx="7174523" cy="6477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ctr">
              <a:defRPr/>
            </a:pPr>
            <a:r>
              <a:rPr lang="ar-SA" sz="4000" b="1" dirty="0"/>
              <a:t>اختر الاجابة الصحيحة</a:t>
            </a:r>
            <a:endParaRPr lang="en-GB" sz="4000" dirty="0">
              <a:latin typeface="+mj-lt"/>
              <a:ea typeface="+mj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92369" y="17732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rtl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ar-SA" sz="2400" b="1" dirty="0">
                <a:solidFill>
                  <a:srgbClr val="FF3300"/>
                </a:solidFill>
              </a:rPr>
              <a:t>4</a:t>
            </a:r>
            <a:r>
              <a:rPr lang="ar-SA" sz="2400" b="1" dirty="0" smtClean="0">
                <a:solidFill>
                  <a:srgbClr val="FF3300"/>
                </a:solidFill>
              </a:rPr>
              <a:t>- عند إعداد كشف مطابقة حساب البنك فإن </a:t>
            </a:r>
            <a:r>
              <a:rPr lang="ar-SA" sz="24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الشيكات المحررة للمستفيدين </a:t>
            </a:r>
            <a:r>
              <a:rPr lang="ar-SA" sz="2400" b="1" dirty="0" smtClean="0">
                <a:solidFill>
                  <a:srgbClr val="FF3300"/>
                </a:solidFill>
              </a:rPr>
              <a:t>(للموردين أو الدائنيين) ولم يتقدموا بعد لصرفها </a:t>
            </a:r>
            <a:r>
              <a:rPr lang="ar-SA" altLang="en-US" sz="2400" b="1" dirty="0" smtClean="0">
                <a:solidFill>
                  <a:srgbClr val="FF3300"/>
                </a:solidFill>
              </a:rPr>
              <a:t>:</a:t>
            </a:r>
            <a:endParaRPr lang="en-GB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7894" name="Rectangle 2"/>
          <p:cNvSpPr>
            <a:spLocks noChangeArrowheads="1"/>
          </p:cNvSpPr>
          <p:nvPr/>
        </p:nvSpPr>
        <p:spPr bwMode="auto">
          <a:xfrm>
            <a:off x="1172308" y="2924176"/>
            <a:ext cx="684627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أ- تطرح من الرصيد الوارد بكشف حساب البنك</a:t>
            </a: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ب- تطرح من رصيد البنك المستخرج من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سجلات الشركة</a:t>
            </a:r>
            <a:endParaRPr lang="ar-SA" altLang="en-US" sz="2000" b="1" dirty="0">
              <a:solidFill>
                <a:srgbClr val="013E36"/>
              </a:solidFill>
              <a:latin typeface="Calibri" pitchFamily="34" charset="0"/>
            </a:endParaRP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ج- تضاف إلى الرصيد الوارد بكشف حساب البنك</a:t>
            </a:r>
          </a:p>
          <a:p>
            <a:pPr marL="342900" indent="-342900" algn="r" rtl="1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ar-SA" altLang="en-US" sz="2000" b="1" dirty="0">
                <a:solidFill>
                  <a:srgbClr val="013E36"/>
                </a:solidFill>
                <a:latin typeface="Calibri" pitchFamily="34" charset="0"/>
              </a:rPr>
              <a:t>د- تضاف إلى رصيد البنك المستخرج من </a:t>
            </a:r>
            <a:r>
              <a:rPr lang="ar-SA" altLang="en-US" sz="2000" b="1" dirty="0" smtClean="0">
                <a:solidFill>
                  <a:srgbClr val="013E36"/>
                </a:solidFill>
                <a:latin typeface="Calibri" pitchFamily="34" charset="0"/>
              </a:rPr>
              <a:t>سجلات الشركة</a:t>
            </a:r>
            <a:endParaRPr lang="ar-SA" altLang="en-US" sz="2000" b="1" dirty="0">
              <a:solidFill>
                <a:srgbClr val="013E36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74273" y="4911726"/>
            <a:ext cx="2844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altLang="en-US" sz="2800" b="1" dirty="0">
                <a:solidFill>
                  <a:srgbClr val="FF0000"/>
                </a:solidFill>
              </a:rPr>
              <a:t>الإجابة الصحيحة  </a:t>
            </a:r>
            <a:r>
              <a:rPr lang="ar-SA" altLang="en-US" sz="2800" b="1" dirty="0" smtClean="0">
                <a:solidFill>
                  <a:srgbClr val="FF0000"/>
                </a:solidFill>
              </a:rPr>
              <a:t>(أ)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969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7894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680</TotalTime>
  <Words>559</Words>
  <Application>Microsoft Office PowerPoint</Application>
  <PresentationFormat>On-screen Show (4:3)</PresentationFormat>
  <Paragraphs>106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محاضرات مادة المحاسبة المتوسطة لطلبة المرحلة الثانية  قسم المحاسبة  الفصل الرابع : كشف مطابقة حساب البنك(2)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تطوير القاعدة المحاسبية العراقية "1" على وفق متطلبات معيار الإبلاغ المالي الدولي  15 IFRS " الإيرادات من العقود من الزبائن" Develop the Iraqi Accounting Rule 1 According to the requirements of International Financial Reporting Standards IFRS 15 "Revenues from Contracts with Customers"</dc:title>
  <dc:creator>win7</dc:creator>
  <cp:lastModifiedBy>Dr. Bushra</cp:lastModifiedBy>
  <cp:revision>62</cp:revision>
  <dcterms:created xsi:type="dcterms:W3CDTF">2017-11-24T16:34:00Z</dcterms:created>
  <dcterms:modified xsi:type="dcterms:W3CDTF">2019-04-02T18:19:30Z</dcterms:modified>
</cp:coreProperties>
</file>