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D4AC-45D6-4D38-B6CA-43D92B0192BD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E7481-EF57-4E95-91E8-E72AC31C5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8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3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4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2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0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2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7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6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3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5B7DE-5DC8-4A30-82A6-8F652CEE3FC0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DABAA-6B27-4CE4-98EC-E36CE65F4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2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8872" cy="38164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</a:pPr>
            <a:r>
              <a:rPr lang="ar-IQ" sz="2200" b="1" dirty="0" smtClean="0"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ea typeface="Calibri"/>
                <a:cs typeface="Simplified Arabic"/>
              </a:rPr>
              <a:t/>
            </a:r>
            <a:br>
              <a:rPr lang="ar-IQ" sz="2200" b="1" dirty="0" smtClean="0"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ea typeface="Calibri"/>
                <a:cs typeface="Simplified Arabic"/>
              </a:rPr>
            </a:br>
            <a:r>
              <a:rPr lang="en-US" sz="2200" b="1" dirty="0" smtClean="0"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ea typeface="Calibri"/>
                <a:cs typeface="Simplified Arabic"/>
              </a:rPr>
              <a:t/>
            </a:r>
            <a:br>
              <a:rPr lang="en-US" sz="2200" b="1" dirty="0" smtClean="0"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ea typeface="Calibri"/>
                <a:cs typeface="Simplified Arabic"/>
              </a:rPr>
            </a:br>
            <a:r>
              <a:rPr lang="ar-IQ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>محاضرة عن متطلبات معيار </a:t>
            </a:r>
            <a:r>
              <a:rPr lang="ar-IQ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>الإبلاغ المالي </a:t>
            </a:r>
            <a:r>
              <a:rPr lang="ar-IQ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>الدولي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> </a:t>
            </a:r>
            <a:r>
              <a:rPr lang="ar-IQ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>15</a:t>
            </a:r>
            <a:r>
              <a:rPr lang="ar-IQ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> </a:t>
            </a: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  <a:cs typeface="+mn-cs"/>
              </a:rPr>
              <a:t>IFRS </a:t>
            </a:r>
            <a:r>
              <a:rPr lang="ar-IQ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>  </a:t>
            </a:r>
            <a:br>
              <a:rPr lang="ar-IQ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</a:br>
            <a:r>
              <a:rPr lang="ar-IQ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«</a:t>
            </a:r>
            <a:r>
              <a:rPr lang="ar-IQ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>الإيراد </a:t>
            </a:r>
            <a:r>
              <a:rPr lang="ar-IQ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>من العقود من </a:t>
            </a:r>
            <a:r>
              <a:rPr lang="ar-IQ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>الزبائن»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  <a:t/>
            </a:r>
            <a:b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n-cs"/>
              </a:rPr>
            </a:br>
            <a:r>
              <a:rPr lang="en-GB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ea typeface="Calibri"/>
              </a:rPr>
              <a:t>requirements </a:t>
            </a:r>
            <a:r>
              <a:rPr lang="en-GB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ea typeface="Calibri"/>
              </a:rPr>
              <a:t>of International Financial Reporting Standards IFRS 15 </a:t>
            </a:r>
            <a: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ea typeface="Calibri"/>
              </a:rPr>
              <a:t/>
            </a:r>
            <a:br>
              <a:rPr lang="en-US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ea typeface="Calibri"/>
              </a:rPr>
            </a:br>
            <a:r>
              <a:rPr lang="en-GB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ea typeface="Calibri"/>
              </a:rPr>
              <a:t> </a:t>
            </a:r>
            <a:r>
              <a:rPr lang="en-GB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“</a:t>
            </a:r>
            <a:r>
              <a:rPr lang="en-GB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ea typeface="Calibri"/>
              </a:rPr>
              <a:t>Revenue from Contracts with Custome</a:t>
            </a:r>
            <a:r>
              <a:rPr lang="en-GB" sz="2700" b="1" dirty="0" smtClean="0">
                <a:solidFill>
                  <a:srgbClr val="C00000"/>
                </a:solidFill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latin typeface="Segoe UI"/>
                <a:ea typeface="Calibri"/>
                <a:cs typeface="Arial"/>
              </a:rPr>
              <a:t>rs”</a:t>
            </a:r>
            <a:r>
              <a:rPr lang="en-US" sz="2700" dirty="0">
                <a:ea typeface="Calibri"/>
                <a:cs typeface="Arial"/>
              </a:rPr>
              <a:t/>
            </a:r>
            <a:br>
              <a:rPr lang="en-US" sz="2700" dirty="0">
                <a:ea typeface="Calibri"/>
                <a:cs typeface="Arial"/>
              </a:rPr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IQ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أ.د. بشرى نجم عبدالله المشهداني </a:t>
            </a:r>
          </a:p>
          <a:p>
            <a:r>
              <a:rPr lang="ar-IQ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جامعة بغداد </a:t>
            </a:r>
          </a:p>
          <a:p>
            <a:r>
              <a:rPr lang="ar-IQ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الإدارة والاقتصاد – قسم المحاسبة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4392488" cy="1138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الإيراد على وفق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IFRS 15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2060848"/>
            <a:ext cx="7488832" cy="41764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lvl="0" indent="0" algn="ctr" rtl="1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يتمثل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المبدأ الأساسي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للمعيارIFRS 15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ar-IQ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في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أن الوحدة </a:t>
            </a:r>
            <a:endParaRPr lang="ar-IQ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0" algn="ctr" rtl="1">
              <a:spcBef>
                <a:spcPts val="0"/>
              </a:spcBef>
              <a:buNone/>
            </a:pP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Times New Roman"/>
              </a:rPr>
              <a:t>«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Times New Roman"/>
              </a:rPr>
              <a:t>تعترف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Times New Roman"/>
              </a:rPr>
              <a:t>بإيرادات تحويل ونقل السلع أو الخدمات الموعودة إلى الزبون بمبلغ يعكس المقابل الذي تتوقع الوحدة أن يكون مستحقاً مقابل تلك السلع أو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Times New Roman"/>
              </a:rPr>
              <a:t>الخدما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Times New Roman"/>
              </a:rPr>
              <a:t>ت «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وعليه 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فأن المدخل المعتمد للإعتراف بالإيراد على وفق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IFRS 15</a:t>
            </a: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هو المدخل المستند إلى العقد أو مدخل الأصل – الإلتزام , كون العقد يعد وسيلة يمكن من خلالها تمثيل الحقوق والتعهدات التعاقدية للوحدة تمثيلاً صادقاً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665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56784" cy="72008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ar-IQ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خطوات الإعتراف بالإيراد على وفق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IFRS 15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344816" cy="53524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08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56784" cy="5760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IQ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مؤشرات إنتقال السيطرة إلى الزبون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741368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6607"/>
            <a:ext cx="17240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73499"/>
            <a:ext cx="18097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33" y="5136909"/>
            <a:ext cx="1809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36909"/>
            <a:ext cx="1724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65559"/>
            <a:ext cx="32480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flipV="1">
            <a:off x="5868144" y="1240983"/>
            <a:ext cx="576064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V="1">
            <a:off x="5868144" y="2060848"/>
            <a:ext cx="576064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V="1">
            <a:off x="5885102" y="3068960"/>
            <a:ext cx="576064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V="1">
            <a:off x="2195736" y="5083857"/>
            <a:ext cx="576064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160595" y="1722924"/>
            <a:ext cx="337521" cy="193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114666" y="2564904"/>
            <a:ext cx="337521" cy="193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090182" y="3789040"/>
            <a:ext cx="337521" cy="193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40"/>
          <p:cNvSpPr txBox="1"/>
          <p:nvPr/>
        </p:nvSpPr>
        <p:spPr>
          <a:xfrm>
            <a:off x="5841323" y="1130450"/>
            <a:ext cx="400050" cy="2476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نعم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1" name="Text Box 40"/>
          <p:cNvSpPr txBox="1"/>
          <p:nvPr/>
        </p:nvSpPr>
        <p:spPr>
          <a:xfrm>
            <a:off x="5849325" y="1957214"/>
            <a:ext cx="400050" cy="2476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نعم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2" name="Text Box 40"/>
          <p:cNvSpPr txBox="1"/>
          <p:nvPr/>
        </p:nvSpPr>
        <p:spPr>
          <a:xfrm>
            <a:off x="5885102" y="2965326"/>
            <a:ext cx="400050" cy="2476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نعم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23" name="Text Box 41"/>
          <p:cNvSpPr txBox="1"/>
          <p:nvPr/>
        </p:nvSpPr>
        <p:spPr>
          <a:xfrm>
            <a:off x="1560762" y="1699290"/>
            <a:ext cx="475075" cy="20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sz="1200" b="1">
                <a:effectLst/>
                <a:latin typeface="Calibri"/>
                <a:ea typeface="Calibri"/>
                <a:cs typeface="Arial"/>
              </a:rPr>
              <a:t>لا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4" name="Text Box 41"/>
          <p:cNvSpPr txBox="1"/>
          <p:nvPr/>
        </p:nvSpPr>
        <p:spPr>
          <a:xfrm>
            <a:off x="1545954" y="2558258"/>
            <a:ext cx="475075" cy="20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sz="1200" b="1">
                <a:effectLst/>
                <a:latin typeface="Calibri"/>
                <a:ea typeface="Calibri"/>
                <a:cs typeface="Arial"/>
              </a:rPr>
              <a:t>لا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5" name="Text Box 41"/>
          <p:cNvSpPr txBox="1"/>
          <p:nvPr/>
        </p:nvSpPr>
        <p:spPr>
          <a:xfrm>
            <a:off x="1545954" y="3782394"/>
            <a:ext cx="475075" cy="20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sz="1200" b="1">
                <a:effectLst/>
                <a:latin typeface="Calibri"/>
                <a:ea typeface="Calibri"/>
                <a:cs typeface="Arial"/>
              </a:rPr>
              <a:t>لا</a:t>
            </a:r>
            <a:endParaRPr lang="en-US" sz="110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051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84776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1"/>
            <a:r>
              <a:rPr lang="ar-IQ" sz="2800" b="1" dirty="0"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ea typeface="Calibri"/>
              </a:rPr>
              <a:t>مجالات الإختلاف بين متطلبات</a:t>
            </a:r>
            <a:r>
              <a:rPr lang="en-GB" sz="2800" b="1" dirty="0"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latin typeface="Simplified Arabic"/>
                <a:ea typeface="Calibri"/>
              </a:rPr>
              <a:t>IFRS 15 </a:t>
            </a:r>
            <a:r>
              <a:rPr lang="ar-IQ" sz="2800" b="1" dirty="0"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ea typeface="Calibri"/>
              </a:rPr>
              <a:t> والقاعدة المحاسبية العراقية </a:t>
            </a:r>
            <a:r>
              <a:rPr lang="en-US" sz="2800" b="1" dirty="0" smtClean="0"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ea typeface="Calibri"/>
              </a:rPr>
              <a:t>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8280920" cy="49685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indent="-36000" algn="just" rtl="1">
              <a:spcAft>
                <a:spcPts val="0"/>
              </a:spcAft>
            </a:pPr>
            <a:r>
              <a:rPr lang="ar-IQ" dirty="0" smtClean="0">
                <a:latin typeface="Simplified Arabic"/>
                <a:ea typeface="Calibri"/>
              </a:rPr>
              <a:t> </a:t>
            </a:r>
            <a:r>
              <a:rPr lang="ar-IQ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يتم إصدار القواعد المحاسبية العراقية من مجلس المعايير والقواعد المحاسبية والرقابية في العراق , وهي تستند "أي القواعد" إلى معايير المحاسبة الدولية, وتعد قواعد إرشادية يتم إتباعها في حال عدم تعارضها مع القوانين والأنظمة المحاسبية والتعليمات النافذة , وقد أصدر المجلس منذ تشكيله سنة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1988</a:t>
            </a:r>
            <a:r>
              <a:rPr lang="ar-IQ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لغاية يومنا هذا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14 </a:t>
            </a:r>
            <a:r>
              <a:rPr lang="ar-IQ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 قاعدة محاسبية , من بينها القاعدة المحاسبية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1</a:t>
            </a:r>
            <a:r>
              <a:rPr lang="ar-IQ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"بيان بشأن معيار قياس نتيجة النشاط لعقود الإنشاء" المعدّلة والصادرة سنة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 2012 </a:t>
            </a: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 </a:t>
            </a:r>
            <a:r>
              <a:rPr lang="ar-IQ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في ضوء التعديلات التي أجريت على معيار المحاسبة الدولي</a:t>
            </a: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/>
                <a:ea typeface="Calibri"/>
              </a:rPr>
              <a:t>IAS 11 </a:t>
            </a:r>
            <a:r>
              <a:rPr lang="ar-IQ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. 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</a:endParaRPr>
          </a:p>
          <a:p>
            <a:pPr indent="-36000" algn="just" rtl="1">
              <a:spcAft>
                <a:spcPts val="0"/>
              </a:spcAft>
            </a:pPr>
            <a:r>
              <a:rPr lang="ar-IQ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وتتضمن </a:t>
            </a:r>
            <a:r>
              <a:rPr lang="ar-IQ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القاعدة المحاسبية العراقية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1</a:t>
            </a:r>
            <a:r>
              <a:rPr lang="ar-IQ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موضوع </a:t>
            </a:r>
            <a:r>
              <a:rPr lang="ar-IQ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محاسبة عقود الإنشاء وقياس نتيجة النشاط المالي لتلك العقود والمخصصات المالية عن توقع أحداث طارئة وغيرها , وتشير إلى كيفية إحتساب نتيجة النشاط لعقد الإنشاء وتأثيره في القوائم المالية</a:t>
            </a:r>
            <a:r>
              <a:rPr lang="ar-IQ" sz="2600" dirty="0">
                <a:ea typeface="Calibri"/>
              </a:rPr>
              <a:t> </a:t>
            </a:r>
            <a:r>
              <a:rPr lang="ar-IQ" sz="2600" dirty="0" smtClean="0">
                <a:ea typeface="Calibri"/>
              </a:rPr>
              <a:t>. </a:t>
            </a:r>
            <a:r>
              <a:rPr lang="en-GB" sz="2600" dirty="0" smtClean="0">
                <a:ea typeface="Calibri"/>
              </a:rPr>
              <a:t> </a:t>
            </a:r>
            <a:r>
              <a:rPr lang="en-US" sz="2600" dirty="0" smtClean="0">
                <a:ea typeface="Calibri"/>
              </a:rPr>
              <a:t> </a:t>
            </a:r>
            <a:r>
              <a:rPr lang="en-GB" sz="2600" dirty="0" smtClean="0">
                <a:ea typeface="Calibri"/>
              </a:rPr>
              <a:t> 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142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222</TotalTime>
  <Words>242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 محاضرة عن متطلبات معيار الإبلاغ المالي الدولي  15 IFRS    «الإيراد من العقود من الزبائن» requirements of International Financial Reporting Standards IFRS 15    “Revenue from Contracts with Customers” </vt:lpstr>
      <vt:lpstr>تعريف الإيراد على وفق IFRS 15</vt:lpstr>
      <vt:lpstr> خطوات الإعتراف بالإيراد على وفق IFRS 15</vt:lpstr>
      <vt:lpstr>مؤشرات إنتقال السيطرة إلى الزبون </vt:lpstr>
      <vt:lpstr>مجالات الإختلاف بين متطلباتIFRS 15  والقاعدة المحاسبية العراقية 1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تطوير القاعدة المحاسبية العراقية "1" على وفق متطلبات معيار الإبلاغ المالي الدولي  15 IFRS " الإيرادات من العقود من الزبائن" Develop the Iraqi Accounting Rule 1 According to the requirements of International Financial Reporting Standards IFRS 15 "Revenues from Contracts with Customers"</dc:title>
  <dc:creator>win7</dc:creator>
  <cp:lastModifiedBy>win7</cp:lastModifiedBy>
  <cp:revision>27</cp:revision>
  <dcterms:created xsi:type="dcterms:W3CDTF">2017-11-24T16:34:00Z</dcterms:created>
  <dcterms:modified xsi:type="dcterms:W3CDTF">2019-04-02T18:31:17Z</dcterms:modified>
</cp:coreProperties>
</file>