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2" r:id="rId3"/>
    <p:sldId id="273" r:id="rId4"/>
    <p:sldId id="274" r:id="rId5"/>
    <p:sldId id="275" r:id="rId6"/>
    <p:sldId id="276" r:id="rId7"/>
    <p:sldId id="277" r:id="rId8"/>
    <p:sldId id="278" r:id="rId9"/>
    <p:sldId id="279" r:id="rId10"/>
    <p:sldId id="280"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4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79" autoAdjust="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27/07/1440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27/07/1440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27/07/1440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27/07/1440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  background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685800" y="2420888"/>
            <a:ext cx="7772400" cy="14700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7200" b="1" spc="50" dirty="0" smtClean="0">
                <a:ln w="11430"/>
                <a:solidFill>
                  <a:schemeClr val="accent6">
                    <a:lumMod val="50000"/>
                  </a:schemeClr>
                </a:solidFill>
                <a:effectLst>
                  <a:outerShdw blurRad="76200" dist="50800" dir="5400000" algn="tl" rotWithShape="0">
                    <a:srgbClr val="000000">
                      <a:alpha val="65000"/>
                    </a:srgbClr>
                  </a:outerShdw>
                </a:effectLst>
                <a:latin typeface="Calibri Light" panose="020F0302020204030204" pitchFamily="34" charset="0"/>
                <a:cs typeface="Diwani Bent" panose="02010400000000000000" pitchFamily="2" charset="-78"/>
              </a:rPr>
              <a:t>أخلاقيات </a:t>
            </a:r>
            <a:r>
              <a:rPr lang="ar-SA" sz="7200" b="1" spc="50" dirty="0" smtClean="0">
                <a:ln w="11430"/>
                <a:solidFill>
                  <a:schemeClr val="accent6">
                    <a:lumMod val="50000"/>
                  </a:schemeClr>
                </a:solidFill>
                <a:effectLst>
                  <a:outerShdw blurRad="76200" dist="50800" dir="5400000" algn="tl" rotWithShape="0">
                    <a:srgbClr val="000000">
                      <a:alpha val="65000"/>
                    </a:srgbClr>
                  </a:outerShdw>
                </a:effectLst>
                <a:latin typeface="Calibri Light" panose="020F0302020204030204" pitchFamily="34" charset="0"/>
                <a:cs typeface="Diwani Bent" panose="02010400000000000000" pitchFamily="2" charset="-78"/>
              </a:rPr>
              <a:t>البحث العلمي</a:t>
            </a:r>
            <a:r>
              <a:rPr lang="ar-IQ" sz="7200" b="1" spc="50" dirty="0" smtClean="0">
                <a:ln w="11430"/>
                <a:solidFill>
                  <a:schemeClr val="accent6">
                    <a:lumMod val="50000"/>
                  </a:schemeClr>
                </a:solidFill>
                <a:effectLst>
                  <a:outerShdw blurRad="76200" dist="50800" dir="5400000" algn="tl" rotWithShape="0">
                    <a:srgbClr val="000000">
                      <a:alpha val="65000"/>
                    </a:srgbClr>
                  </a:outerShdw>
                </a:effectLst>
                <a:latin typeface="Calibri Light" panose="020F0302020204030204" pitchFamily="34" charset="0"/>
                <a:cs typeface="Diwani Bent" panose="02010400000000000000" pitchFamily="2" charset="-78"/>
              </a:rPr>
              <a:t> المحاسبي</a:t>
            </a:r>
            <a:r>
              <a:rPr lang="en-US" sz="7200" b="1" spc="50" dirty="0" smtClean="0">
                <a:ln w="11430"/>
                <a:solidFill>
                  <a:schemeClr val="accent6">
                    <a:lumMod val="50000"/>
                  </a:schemeClr>
                </a:solidFill>
                <a:effectLst>
                  <a:outerShdw blurRad="76200" dist="50800" dir="5400000" algn="tl" rotWithShape="0">
                    <a:srgbClr val="000000">
                      <a:alpha val="65000"/>
                    </a:srgbClr>
                  </a:outerShdw>
                </a:effectLst>
                <a:latin typeface="Calibri Light" panose="020F0302020204030204" pitchFamily="34" charset="0"/>
                <a:cs typeface="Diwani Bent" panose="02010400000000000000" pitchFamily="2" charset="-78"/>
              </a:rPr>
              <a:t/>
            </a:r>
            <a:br>
              <a:rPr lang="en-US" sz="7200" b="1" spc="50" dirty="0" smtClean="0">
                <a:ln w="11430"/>
                <a:solidFill>
                  <a:schemeClr val="accent6">
                    <a:lumMod val="50000"/>
                  </a:schemeClr>
                </a:solidFill>
                <a:effectLst>
                  <a:outerShdw blurRad="76200" dist="50800" dir="5400000" algn="tl" rotWithShape="0">
                    <a:srgbClr val="000000">
                      <a:alpha val="65000"/>
                    </a:srgbClr>
                  </a:outerShdw>
                </a:effectLst>
                <a:latin typeface="Calibri Light" panose="020F0302020204030204" pitchFamily="34" charset="0"/>
                <a:cs typeface="Diwani Bent" panose="02010400000000000000" pitchFamily="2" charset="-78"/>
              </a:rPr>
            </a:br>
            <a:endParaRPr lang="ar-SA" sz="7200" b="1" spc="50" dirty="0">
              <a:ln w="11430"/>
              <a:solidFill>
                <a:schemeClr val="accent6">
                  <a:lumMod val="50000"/>
                </a:schemeClr>
              </a:solidFill>
              <a:effectLst>
                <a:outerShdw blurRad="76200" dist="50800" dir="5400000" algn="tl" rotWithShape="0">
                  <a:srgbClr val="000000">
                    <a:alpha val="65000"/>
                  </a:srgbClr>
                </a:outerShdw>
              </a:effectLst>
              <a:latin typeface="Calibri Light" panose="020F0302020204030204" pitchFamily="34" charset="0"/>
              <a:cs typeface="Diwani Bent" panose="02010400000000000000" pitchFamily="2" charset="-78"/>
            </a:endParaRPr>
          </a:p>
        </p:txBody>
      </p:sp>
      <p:sp>
        <p:nvSpPr>
          <p:cNvPr id="3" name="عنوان فرعي 2"/>
          <p:cNvSpPr>
            <a:spLocks noGrp="1"/>
          </p:cNvSpPr>
          <p:nvPr>
            <p:ph type="subTitle" idx="1"/>
          </p:nvPr>
        </p:nvSpPr>
        <p:spPr>
          <a:xfrm>
            <a:off x="1115616" y="4437112"/>
            <a:ext cx="7056784" cy="1201688"/>
          </a:xfrm>
        </p:spPr>
        <p:txBody>
          <a:bodyPr>
            <a:noAutofit/>
          </a:bodyPr>
          <a:lstStyle/>
          <a:p>
            <a:r>
              <a:rPr lang="ar-IQ"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DecoType Thuluth" panose="02010000000000000000" pitchFamily="2" charset="-78"/>
              </a:rPr>
              <a:t>أ.د. بشرى المشهداني </a:t>
            </a:r>
            <a:endParaRPr lang="ar-IQ"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DecoType Thuluth" panose="02010000000000000000" pitchFamily="2" charset="-78"/>
            </a:endParaRPr>
          </a:p>
          <a:p>
            <a:r>
              <a:rPr lang="ar-IQ"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DecoType Thuluth" panose="02010000000000000000" pitchFamily="2" charset="-78"/>
              </a:rPr>
              <a:t>جامعة بغداد – قسم المحاسبة </a:t>
            </a:r>
            <a:endParaRPr lang="ar-SA"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DecoType Thuluth" panose="02010000000000000000" pitchFamily="2" charset="-78"/>
            </a:endParaRPr>
          </a:p>
        </p:txBody>
      </p:sp>
      <p:pic>
        <p:nvPicPr>
          <p:cNvPr id="5" name="Picture 18" descr="https://www.euroscience.org/tl_files/Euroscience/Activities/Young%20researchers%20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0688"/>
            <a:ext cx="7949952" cy="16448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6" name="Picture 4" descr="http://www.massarate.ma/wp-content/uploads/2012/05/3ilm_nafs_f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290"/>
            <a:ext cx="3810000" cy="22768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6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752475"/>
            <a:ext cx="6523037"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97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836712"/>
            <a:ext cx="8064896" cy="5078313"/>
          </a:xfrm>
          <a:prstGeom prst="rect">
            <a:avLst/>
          </a:prstGeom>
        </p:spPr>
        <p:txBody>
          <a:bodyPr wrap="square">
            <a:spAutoFit/>
          </a:bodyPr>
          <a:lstStyle/>
          <a:p>
            <a:r>
              <a:rPr lang="ar-IQ" dirty="0"/>
              <a:t> إذا كانت القيم الأخلاقية تمتد إلى كافة مرافق الحياة فإن البعد العلمي من أهمها ويعرف ذلك بأسم  </a:t>
            </a:r>
            <a:r>
              <a:rPr lang="ar-IQ" dirty="0" smtClean="0"/>
              <a:t>( </a:t>
            </a:r>
            <a:r>
              <a:rPr lang="ar-IQ" dirty="0"/>
              <a:t>أخلاقيات البحث العلمي – </a:t>
            </a:r>
            <a:r>
              <a:rPr lang="en-US" dirty="0"/>
              <a:t>Ethics of Scientific Research  ( </a:t>
            </a:r>
            <a:r>
              <a:rPr lang="ar-IQ" dirty="0"/>
              <a:t>وعلى ذلك فأن أخلاقيات البحث العلمي هي جزء من أجزاء علم الأخلاق ويقصد به إحياء المثل الأخلاقية  للبحث العلمي لدى الباحثين والدارسين وطلاب العلم والتي تحفظ للعلم كيانه وللبحث قوامه , وتتمثل أهم أخلاقيات البحث العلمي بالآتي :</a:t>
            </a:r>
          </a:p>
          <a:p>
            <a:endParaRPr lang="ar-IQ" dirty="0"/>
          </a:p>
          <a:p>
            <a:r>
              <a:rPr lang="ar-IQ" dirty="0" smtClean="0"/>
              <a:t>1. الأمانة     </a:t>
            </a:r>
            <a:r>
              <a:rPr lang="en-US" dirty="0"/>
              <a:t>Honesty</a:t>
            </a:r>
          </a:p>
          <a:p>
            <a:endParaRPr lang="en-US" dirty="0"/>
          </a:p>
          <a:p>
            <a:r>
              <a:rPr lang="en-US" dirty="0"/>
              <a:t>      </a:t>
            </a:r>
            <a:r>
              <a:rPr lang="ar-IQ" dirty="0"/>
              <a:t>وتتمثل بالأمانة في وصف الطرق المستخدمة في البحث </a:t>
            </a:r>
            <a:r>
              <a:rPr lang="en-US" dirty="0"/>
              <a:t>Methodology , </a:t>
            </a:r>
            <a:r>
              <a:rPr lang="ar-IQ" dirty="0"/>
              <a:t>كذلك الأمانة في وصف وتحليل البيانات </a:t>
            </a:r>
            <a:r>
              <a:rPr lang="en-US" dirty="0"/>
              <a:t>Data Analysis  </a:t>
            </a:r>
            <a:r>
              <a:rPr lang="ar-IQ" dirty="0"/>
              <a:t>وكتابة النتائج </a:t>
            </a:r>
            <a:r>
              <a:rPr lang="en-US" dirty="0"/>
              <a:t>Reporting of Results   </a:t>
            </a:r>
            <a:r>
              <a:rPr lang="ar-IQ" dirty="0"/>
              <a:t>باشكل الذي يعزز من جودة البحث وقوة الباحث والتي تقاس في مدى اعتماد الباحثن الآخرين عليه والإشارة إليه , وهذا لا يكون إلا بتحري الصدق والأمانة في كل مرحلة من مراحل البحث العلمي .</a:t>
            </a:r>
          </a:p>
          <a:p>
            <a:endParaRPr lang="ar-IQ" dirty="0"/>
          </a:p>
          <a:p>
            <a:r>
              <a:rPr lang="ar-IQ" dirty="0" smtClean="0"/>
              <a:t>2. الحيادية     </a:t>
            </a:r>
            <a:r>
              <a:rPr lang="en-US" dirty="0"/>
              <a:t>Objectivity</a:t>
            </a:r>
          </a:p>
          <a:p>
            <a:endParaRPr lang="en-US" dirty="0"/>
          </a:p>
          <a:p>
            <a:r>
              <a:rPr lang="en-US" dirty="0"/>
              <a:t>      </a:t>
            </a:r>
            <a:r>
              <a:rPr lang="ar-IQ" dirty="0"/>
              <a:t>تعني الحيادية  ألا يكون للباحث أي انحياز لذاته أو لطرف أخر لا عند عرضه لبحثه ، ولا عند تقييمه لأبحاث الآخرين ,  فعلى سبيل المثال يغير الباحث خطوة أو مجموعة من الخطوات أثناء قيامه بتجربة ما - دون الإشارة لذلك بهدف الوصول لنتائج ما تبدو أكثر قبولاً وهذا يعني انحياز الباحث لذاته وعدمَ التزامِه الحيادية أثناء عرض خطوات التجربة.</a:t>
            </a:r>
            <a:endParaRPr lang="en-US" dirty="0"/>
          </a:p>
        </p:txBody>
      </p:sp>
    </p:spTree>
    <p:extLst>
      <p:ext uri="{BB962C8B-B14F-4D97-AF65-F5344CB8AC3E}">
        <p14:creationId xmlns:p14="http://schemas.microsoft.com/office/powerpoint/2010/main" val="217400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96752"/>
            <a:ext cx="7848872" cy="4247317"/>
          </a:xfrm>
          <a:prstGeom prst="rect">
            <a:avLst/>
          </a:prstGeom>
        </p:spPr>
        <p:txBody>
          <a:bodyPr wrap="square">
            <a:spAutoFit/>
          </a:bodyPr>
          <a:lstStyle/>
          <a:p>
            <a:r>
              <a:rPr lang="ar-IQ" dirty="0" smtClean="0"/>
              <a:t>3.الحرص     </a:t>
            </a:r>
            <a:r>
              <a:rPr lang="en-US" dirty="0"/>
              <a:t>Carefulness </a:t>
            </a:r>
          </a:p>
          <a:p>
            <a:endParaRPr lang="en-US" dirty="0"/>
          </a:p>
          <a:p>
            <a:r>
              <a:rPr lang="en-US" dirty="0"/>
              <a:t>     </a:t>
            </a:r>
            <a:r>
              <a:rPr lang="ar-IQ" dirty="0"/>
              <a:t>يجب على الباحث أن يكون حريصاً ,  وهذا من أهم قيم أخلاقيات البحث العلمي , فبعض الأخطاء تقع لا عن قصد وإنما لقلة حرص الباحث دون وجود سوء نية في ذلك , ويمكن التغلب على ذلك بمراجعة البيانات والنتائج بحرص شديد، وكذلك مراجعةِ نتائج الآخرين المشاركين في نفس البحث , كما يتعين على الباحث أن يقومَ بتسجيل ما يقوم بجمعة والإستراتيجية التي اعتمد عليها للوصول إلى النتائج ، وأن يتأكد من  أن المعلومات المعتمد عليها في تصميم التجارب والنماذج والأطر المقترحة ، ستكون متاحة ومذكورة في بحثه ، فيتمكن الآخرون بذلك من استخدامها إذا ما أرادوها لغرض آخر، دون إضاعة وقت في ذلك.</a:t>
            </a:r>
          </a:p>
          <a:p>
            <a:endParaRPr lang="ar-IQ" dirty="0"/>
          </a:p>
          <a:p>
            <a:r>
              <a:rPr lang="ar-IQ" dirty="0" smtClean="0"/>
              <a:t>4.احترام </a:t>
            </a:r>
            <a:r>
              <a:rPr lang="ar-IQ" dirty="0"/>
              <a:t>الملكية الفكرية   </a:t>
            </a:r>
            <a:r>
              <a:rPr lang="en-US" dirty="0"/>
              <a:t>Intellectual Property</a:t>
            </a:r>
          </a:p>
          <a:p>
            <a:endParaRPr lang="en-US" dirty="0"/>
          </a:p>
          <a:p>
            <a:r>
              <a:rPr lang="en-US" dirty="0"/>
              <a:t>      </a:t>
            </a:r>
            <a:r>
              <a:rPr lang="ar-IQ" dirty="0"/>
              <a:t>مما لا يخفى على أحد في مجتمع البحث العلمي وخارجه ، أن الباحث يبذل جهدًا كبيرًا في سبيل الوصول إلى نتائج صحيحة وبطرق متقنة ليتمكن من نشرها بعد ذلك ,  وهذا يتطلب منه وقتاً طويلاً أيضاً لذا كان حقًا للباحث على المجتمع البحثي أن يحترم حقه ، وأن يقدر جهده , وفي هذا الصدد سيتم تناول المحورين الآتيين :</a:t>
            </a:r>
          </a:p>
        </p:txBody>
      </p:sp>
    </p:spTree>
    <p:extLst>
      <p:ext uri="{BB962C8B-B14F-4D97-AF65-F5344CB8AC3E}">
        <p14:creationId xmlns:p14="http://schemas.microsoft.com/office/powerpoint/2010/main" val="28315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751344"/>
            <a:ext cx="6192688" cy="4247317"/>
          </a:xfrm>
          <a:prstGeom prst="rect">
            <a:avLst/>
          </a:prstGeom>
        </p:spPr>
        <p:txBody>
          <a:bodyPr wrap="square">
            <a:spAutoFit/>
          </a:bodyPr>
          <a:lstStyle/>
          <a:p>
            <a:r>
              <a:rPr lang="ar-IQ" dirty="0"/>
              <a:t>المحور الأول : الإقتباس والسرقة الأدبية</a:t>
            </a:r>
          </a:p>
          <a:p>
            <a:r>
              <a:rPr lang="ar-IQ" dirty="0" smtClean="0"/>
              <a:t>1. تعريف </a:t>
            </a:r>
            <a:r>
              <a:rPr lang="ar-IQ" dirty="0"/>
              <a:t>الإقتباس في البحث العلمي                  </a:t>
            </a:r>
            <a:r>
              <a:rPr lang="en-US" dirty="0"/>
              <a:t>Definition of Citation           </a:t>
            </a:r>
          </a:p>
          <a:p>
            <a:r>
              <a:rPr lang="en-US" dirty="0"/>
              <a:t>  </a:t>
            </a:r>
            <a:r>
              <a:rPr lang="ar-IQ" dirty="0"/>
              <a:t>يتمثل الإقتباس في نقل كلام الآخرين، أو أجزاء من مصادر ومراجع مختلفة بشكل حرفي أو بطريقة غير حرفية ,  ويستخدم الباحثون الإقتباس لتأكيد فكرة موجودة داخل البحث، حيث يتم اتباع العديد من الشروط عند استخدامه كمراعاة شروط الدقة في النقل، وعدم الإقتباس بأكثر من صفحة واحدة، والإقتباس من المصادر الأصلية، وعدم إلغاء شخصية الباحث في النص، فشخصية الباحث يجب أن تبقى ظاهرة ومسيطرة على البحث بشكل كامل، وفي حال قام الباحث بإقتباس بعض المقاطع بشكل حرفي، ووجد فيها عدد من الأخطاء فليس عليه أن يصححها بشكل مباشر، بل عليه أن يكتبها كما وردت في المصدر الأصلي، ويضع تصويب الخطأ ضمن قوسين، كما عليه أن يظهر الإقتباس في بحثه بشكل واضح لكي لا يقع في قضية الانتحال والسرقة الأدبية، وأخيراً فعليه أن يحرص على وضع ثلاث نقاط مكان الكلام المحذوف في الإقتباس المباشر المتقطع .</a:t>
            </a:r>
          </a:p>
          <a:p>
            <a:endParaRPr lang="ar-IQ" dirty="0"/>
          </a:p>
        </p:txBody>
      </p:sp>
    </p:spTree>
    <p:extLst>
      <p:ext uri="{BB962C8B-B14F-4D97-AF65-F5344CB8AC3E}">
        <p14:creationId xmlns:p14="http://schemas.microsoft.com/office/powerpoint/2010/main" val="137347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764704"/>
            <a:ext cx="7488832" cy="5355312"/>
          </a:xfrm>
          <a:prstGeom prst="rect">
            <a:avLst/>
          </a:prstGeom>
        </p:spPr>
        <p:txBody>
          <a:bodyPr wrap="square">
            <a:spAutoFit/>
          </a:bodyPr>
          <a:lstStyle/>
          <a:p>
            <a:r>
              <a:rPr lang="ar-IQ" dirty="0"/>
              <a:t>أنواع الإقتباسات </a:t>
            </a:r>
            <a:r>
              <a:rPr lang="en-US" dirty="0"/>
              <a:t>Types Of Citations                                 </a:t>
            </a:r>
          </a:p>
          <a:p>
            <a:r>
              <a:rPr lang="ar-IQ" dirty="0"/>
              <a:t>تأخذ الإقتباسات أنواع متعددة منها :</a:t>
            </a:r>
          </a:p>
          <a:p>
            <a:endParaRPr lang="ar-IQ" dirty="0"/>
          </a:p>
          <a:p>
            <a:r>
              <a:rPr lang="ar-IQ" dirty="0" smtClean="0"/>
              <a:t>أ‌. الإقتباس </a:t>
            </a:r>
            <a:r>
              <a:rPr lang="ar-IQ" dirty="0"/>
              <a:t>النصي : في هذا النوع من الإقتباسات يقوم الباحث بإقتباس نص لكاتب آخر ونقله بحذافيره كما هو، ويكمن الغرض من هذا الإقتباس بتأكيد صحة فرضيته أو إثبات خطأ فرضية الكاتب الآخر من خلال إقتباس كلامه، وللإقتباس النصي عدد من الشروط منها :</a:t>
            </a:r>
          </a:p>
          <a:p>
            <a:r>
              <a:rPr lang="ar-IQ" dirty="0" smtClean="0"/>
              <a:t>• يجب </a:t>
            </a:r>
            <a:r>
              <a:rPr lang="ar-IQ" dirty="0"/>
              <a:t>أن يتأكد الباحث من أن النص الذي يقتبسه يعود للشخص نفسه، ولذلك يجب عليه العودة إلى المصدر الأصلي والتأكد من هذه الحقيقة .</a:t>
            </a:r>
          </a:p>
          <a:p>
            <a:r>
              <a:rPr lang="ar-IQ" dirty="0" smtClean="0"/>
              <a:t>• يجب </a:t>
            </a:r>
            <a:r>
              <a:rPr lang="ar-IQ" dirty="0"/>
              <a:t>على الباحث استخدام إشارة التنصيص (   ) عندما يكون النص مقتبساً بطريقة غير مباشرة، أما في حال كان الإقتباس مباشر فعليه وضع إشارة التنصيص "       " .</a:t>
            </a:r>
          </a:p>
          <a:p>
            <a:r>
              <a:rPr lang="ar-IQ" dirty="0" smtClean="0"/>
              <a:t>•  </a:t>
            </a:r>
            <a:r>
              <a:rPr lang="ar-IQ" dirty="0"/>
              <a:t>يجب على الباحث أن يميز النص المقتبس في حال كان حجم النص المنسوخ يزيد عن ثلاثة أسطر، وذلك من خلال جعل حروفه أصغر، فضلاً عن تضييق المسافات بين السطور ، وترك مساحة بيضاء على جانبي الصفحة .</a:t>
            </a:r>
          </a:p>
          <a:p>
            <a:r>
              <a:rPr lang="ar-IQ" dirty="0" smtClean="0"/>
              <a:t>• على </a:t>
            </a:r>
            <a:r>
              <a:rPr lang="ar-IQ" dirty="0"/>
              <a:t>الباحث أن يراعي التنسيق بين النصوص لكي لا يناقض نصاً مقتبساً نصاً آخر .</a:t>
            </a:r>
          </a:p>
          <a:p>
            <a:r>
              <a:rPr lang="ar-IQ" dirty="0" smtClean="0"/>
              <a:t>• يجب </a:t>
            </a:r>
            <a:r>
              <a:rPr lang="ar-IQ" dirty="0"/>
              <a:t>أن لا يُكثر الباحث من الإقتباسات ، وأن تظهر شخصيته فيها، وذلك من خلال تمهيده للإقتباس بطريقة سليمة ، والتعليق على الإقتباس، كما يجب عليه توضيح النقاط الصعبة فيه .</a:t>
            </a:r>
          </a:p>
          <a:p>
            <a:r>
              <a:rPr lang="ar-IQ" dirty="0" smtClean="0"/>
              <a:t>• يجب </a:t>
            </a:r>
            <a:r>
              <a:rPr lang="ar-IQ" dirty="0"/>
              <a:t>أن يوثق الباحث في متن الصفحة  أسم المصدر المقتبس منه، ورقم الصفحة، وأسم المؤلف، ومكان وتاريخ الطباعة .</a:t>
            </a:r>
          </a:p>
          <a:p>
            <a:endParaRPr lang="ar-IQ" dirty="0"/>
          </a:p>
        </p:txBody>
      </p:sp>
    </p:spTree>
    <p:extLst>
      <p:ext uri="{BB962C8B-B14F-4D97-AF65-F5344CB8AC3E}">
        <p14:creationId xmlns:p14="http://schemas.microsoft.com/office/powerpoint/2010/main" val="297208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751344"/>
            <a:ext cx="6552728" cy="4247317"/>
          </a:xfrm>
          <a:prstGeom prst="rect">
            <a:avLst/>
          </a:prstGeom>
        </p:spPr>
        <p:txBody>
          <a:bodyPr wrap="square">
            <a:spAutoFit/>
          </a:bodyPr>
          <a:lstStyle/>
          <a:p>
            <a:r>
              <a:rPr lang="ar-IQ" dirty="0" smtClean="0"/>
              <a:t>ب‌. الإقتباس </a:t>
            </a:r>
            <a:r>
              <a:rPr lang="ar-IQ" dirty="0"/>
              <a:t>عن طريق التلخيص : في هذا النوع من الإقتباسات يقوم الباحث بتلخيص ما كتبه الباحثون السابقون، حيث يقوم بشرح استنتاجاتهم بطريقة يحافظ من خلالها على خصوصية بحثه عن طريق استخلاص عدة صفحات من الأبحاث الأخرى وتلخيصها، والإشارة إلى مصدر المعلومات أخيراً.</a:t>
            </a:r>
          </a:p>
          <a:p>
            <a:endParaRPr lang="ar-IQ" dirty="0"/>
          </a:p>
          <a:p>
            <a:r>
              <a:rPr lang="ar-IQ" dirty="0" smtClean="0"/>
              <a:t>ج‌. الإقتباس </a:t>
            </a:r>
            <a:r>
              <a:rPr lang="ar-IQ" dirty="0"/>
              <a:t>بإعادة الصياغة : توجد هناك عدد من النصوص الصعبة الفهم في الأبحاث العلمية ، ولا يستطيع فهمها إلا أهل الاختصاص ، وهنا يقوم الباحث بإعادة صياغة النصوص وتبسيطها بحيث يسهل فهمها على جميع الناس ، ويتلخص الهدف من استخدام هذه الطريقة بما يأتي :</a:t>
            </a:r>
          </a:p>
          <a:p>
            <a:endParaRPr lang="ar-IQ" dirty="0"/>
          </a:p>
          <a:p>
            <a:r>
              <a:rPr lang="ar-IQ" dirty="0" smtClean="0"/>
              <a:t>• التقليل </a:t>
            </a:r>
            <a:r>
              <a:rPr lang="ar-IQ" dirty="0"/>
              <a:t>من النصوص المنقولة في البحث .</a:t>
            </a:r>
          </a:p>
          <a:p>
            <a:r>
              <a:rPr lang="ar-IQ" dirty="0" smtClean="0"/>
              <a:t>• يظهر </a:t>
            </a:r>
            <a:r>
              <a:rPr lang="ar-IQ" dirty="0"/>
              <a:t>الباحث مقدرته ومهارته الكبيرة على فهم موضوع البحث من خلال إعادة الصياغة.</a:t>
            </a:r>
          </a:p>
          <a:p>
            <a:r>
              <a:rPr lang="ar-IQ" dirty="0" smtClean="0"/>
              <a:t>• يقوم </a:t>
            </a:r>
            <a:r>
              <a:rPr lang="ar-IQ" dirty="0"/>
              <a:t>الباحث من خلال هذه الطريقة بزيادة فهم القارئ بالتعليق على الإقتباس.</a:t>
            </a:r>
          </a:p>
          <a:p>
            <a:endParaRPr lang="ar-IQ" dirty="0"/>
          </a:p>
        </p:txBody>
      </p:sp>
    </p:spTree>
    <p:extLst>
      <p:ext uri="{BB962C8B-B14F-4D97-AF65-F5344CB8AC3E}">
        <p14:creationId xmlns:p14="http://schemas.microsoft.com/office/powerpoint/2010/main" val="317174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548680"/>
            <a:ext cx="7704856" cy="5909310"/>
          </a:xfrm>
          <a:prstGeom prst="rect">
            <a:avLst/>
          </a:prstGeom>
        </p:spPr>
        <p:txBody>
          <a:bodyPr wrap="square">
            <a:spAutoFit/>
          </a:bodyPr>
          <a:lstStyle/>
          <a:p>
            <a:r>
              <a:rPr lang="ar-IQ" dirty="0" smtClean="0"/>
              <a:t>3. معايير </a:t>
            </a:r>
            <a:r>
              <a:rPr lang="ar-IQ" dirty="0"/>
              <a:t>وشروط الإقتباس </a:t>
            </a:r>
            <a:r>
              <a:rPr lang="en-US" dirty="0"/>
              <a:t>Standards &amp; Conditions of Citation    </a:t>
            </a:r>
          </a:p>
          <a:p>
            <a:endParaRPr lang="en-US" dirty="0"/>
          </a:p>
          <a:p>
            <a:r>
              <a:rPr lang="ar-IQ" dirty="0" smtClean="0"/>
              <a:t>أ‌. يحتاج </a:t>
            </a:r>
            <a:r>
              <a:rPr lang="ar-IQ" dirty="0"/>
              <a:t>اختيار الإقتباس إلى امتلاك الباحث لحرفية كبيرة في مجال الإقتباس، وذلك لكي يكون الإقتباس ناجحاً.</a:t>
            </a:r>
          </a:p>
          <a:p>
            <a:r>
              <a:rPr lang="ar-IQ" dirty="0" smtClean="0"/>
              <a:t>ب‌. يجب </a:t>
            </a:r>
            <a:r>
              <a:rPr lang="ar-IQ" dirty="0"/>
              <a:t>ألا يقوم الباحث بالإكثار من الإقتباس، بل يجب أن يقوم بالإقتباس في حال كان هناك ضرورة لذلك.</a:t>
            </a:r>
          </a:p>
          <a:p>
            <a:r>
              <a:rPr lang="ar-IQ" dirty="0" smtClean="0"/>
              <a:t>ج‌. يجب </a:t>
            </a:r>
            <a:r>
              <a:rPr lang="ar-IQ" dirty="0"/>
              <a:t>على الباحث أن يقوم بطباعة الإقتباس على الورق بيده، كما عليه أن يبتعد عن سياسة الإقتباس بالنسخ واللصق.</a:t>
            </a:r>
          </a:p>
          <a:p>
            <a:r>
              <a:rPr lang="ar-IQ" dirty="0" smtClean="0"/>
              <a:t>د‌. يجب </a:t>
            </a:r>
            <a:r>
              <a:rPr lang="ar-IQ" dirty="0"/>
              <a:t>أن يقوم الباحث بإعادة صياغة المعلومات بدقة وبشكل احترافي، وعليه أن لا يقوم بإعادة الصياغة إن لم يكن متمكناً منها.</a:t>
            </a:r>
          </a:p>
          <a:p>
            <a:endParaRPr lang="ar-IQ" dirty="0"/>
          </a:p>
          <a:p>
            <a:r>
              <a:rPr lang="ar-IQ" dirty="0"/>
              <a:t>4</a:t>
            </a:r>
            <a:r>
              <a:rPr lang="ar-IQ" dirty="0" smtClean="0"/>
              <a:t>. </a:t>
            </a:r>
            <a:r>
              <a:rPr lang="ar-IQ" dirty="0"/>
              <a:t>نسبة الإقتباسات المسموحة في البحث العلمي</a:t>
            </a:r>
          </a:p>
          <a:p>
            <a:endParaRPr lang="ar-IQ" dirty="0"/>
          </a:p>
          <a:p>
            <a:r>
              <a:rPr lang="ar-IQ" dirty="0"/>
              <a:t>      قامت الجامعات العالمية بوضع نسبة محددة من الإقتباسات المسموحة في البحث العلمي، وذلك للحد من كثرة الإقتباسات التي بدأت تظهر في الأبحاث العلمية نتيجةً للتطور التكنولوجي، والذي ساهم في وصول العديد من المصادر والمراجع إلى يد الطلاب بكل يسر وسهولة، مما دفع الجامعات والمؤسسات البحثية إلى تحديد نسبة الإقتباسات، وإلزام الباحثين بحد معين منها، ومن أجل أن يستطيع الطلاب فهم الإقتباسات قامت الجامعات بوضع مادة للإقتباس تدرس فيها كيفية وضع الإقتباسات واستخدامها، كما تم إنشاء برامج تخصصية تكشف من خلالها الإقتباسات ، ومن المهم أن يلتزم الباحث بنقل الأفكار دون أن يقوم بتغيير أي شيء فيها أو تحويرها، فضلاً عن ذلك يجب عليه أن يحترم آراء الباحثين الآخرين حتى وإن لم تكن هذه الآراء متوافقة مع آرائه الشخصية.</a:t>
            </a:r>
          </a:p>
        </p:txBody>
      </p:sp>
    </p:spTree>
    <p:extLst>
      <p:ext uri="{BB962C8B-B14F-4D97-AF65-F5344CB8AC3E}">
        <p14:creationId xmlns:p14="http://schemas.microsoft.com/office/powerpoint/2010/main" val="391722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738600"/>
            <a:ext cx="6480720" cy="3139321"/>
          </a:xfrm>
          <a:prstGeom prst="rect">
            <a:avLst/>
          </a:prstGeom>
        </p:spPr>
        <p:txBody>
          <a:bodyPr wrap="square">
            <a:spAutoFit/>
          </a:bodyPr>
          <a:lstStyle/>
          <a:p>
            <a:r>
              <a:rPr lang="ar-IQ" dirty="0"/>
              <a:t>ثانيا : السرقة الفكرية ( السرقة الادبية ) </a:t>
            </a:r>
            <a:r>
              <a:rPr lang="en-US" dirty="0"/>
              <a:t>Plagiarism</a:t>
            </a:r>
          </a:p>
          <a:p>
            <a:r>
              <a:rPr lang="en-US" dirty="0"/>
              <a:t>      </a:t>
            </a:r>
            <a:r>
              <a:rPr lang="ar-IQ" dirty="0"/>
              <a:t>يعتقد الكثير من الناس أن الانتحال هو نسخ عمل آخر أو استعارة أفكار شخص آخر. لكن عبارات مثل "النسخ" و "الاستعارة" يمكن أن تخفي خطورة الإنتحال . وفقا لقاموس </a:t>
            </a:r>
            <a:r>
              <a:rPr lang="en-US" dirty="0"/>
              <a:t>Merriam-Webster </a:t>
            </a:r>
            <a:r>
              <a:rPr lang="ar-IQ" dirty="0"/>
              <a:t>على الإنترنت ، تعني " السرقة ":</a:t>
            </a:r>
          </a:p>
          <a:p>
            <a:r>
              <a:rPr lang="ar-IQ" dirty="0" smtClean="0"/>
              <a:t>• سرقة </a:t>
            </a:r>
            <a:r>
              <a:rPr lang="ar-IQ" dirty="0"/>
              <a:t>وتمرير (أفكار أو كلمات) بعدَها ملكاً للباحث .</a:t>
            </a:r>
          </a:p>
          <a:p>
            <a:r>
              <a:rPr lang="ar-IQ" dirty="0" smtClean="0"/>
              <a:t>• لاستخدام </a:t>
            </a:r>
            <a:r>
              <a:rPr lang="ar-IQ" dirty="0"/>
              <a:t>أو (تكوين باحث جديد) دون حساب المصدر.</a:t>
            </a:r>
          </a:p>
          <a:p>
            <a:r>
              <a:rPr lang="ar-IQ" dirty="0" smtClean="0"/>
              <a:t>• لارتكاب </a:t>
            </a:r>
            <a:r>
              <a:rPr lang="ar-IQ" dirty="0"/>
              <a:t>سرقة أدبية.</a:t>
            </a:r>
          </a:p>
          <a:p>
            <a:r>
              <a:rPr lang="ar-IQ" dirty="0" smtClean="0"/>
              <a:t>• تقديم </a:t>
            </a:r>
            <a:r>
              <a:rPr lang="ar-IQ" dirty="0"/>
              <a:t>فكرة جديد ومبتكرة مستمد من مصدر موجود .</a:t>
            </a:r>
          </a:p>
          <a:p>
            <a:r>
              <a:rPr lang="ar-IQ" dirty="0"/>
              <a:t> </a:t>
            </a:r>
            <a:r>
              <a:rPr lang="ar-IQ" dirty="0" smtClean="0"/>
              <a:t>وفقًا </a:t>
            </a:r>
            <a:r>
              <a:rPr lang="ar-IQ" dirty="0"/>
              <a:t>للقانون الأمريكي ، يعد التعبير عن الأفكار الأصلية ملكية فكرية ومحمية بقوانين حقوق النشر ، تماماً مثل الاختراعات الأصلية ، حيث تقع جميع أشكال التعبير تقريباً تحت حماية حقوق النشر طالما يتم تسجيلها بطريقة ما (مثل كتاب أو ملف كمبيوتر).</a:t>
            </a:r>
          </a:p>
        </p:txBody>
      </p:sp>
    </p:spTree>
    <p:extLst>
      <p:ext uri="{BB962C8B-B14F-4D97-AF65-F5344CB8AC3E}">
        <p14:creationId xmlns:p14="http://schemas.microsoft.com/office/powerpoint/2010/main" val="254415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1" y="1700808"/>
            <a:ext cx="6120679" cy="2031325"/>
          </a:xfrm>
          <a:prstGeom prst="rect">
            <a:avLst/>
          </a:prstGeom>
        </p:spPr>
        <p:txBody>
          <a:bodyPr wrap="square">
            <a:spAutoFit/>
          </a:bodyPr>
          <a:lstStyle/>
          <a:p>
            <a:r>
              <a:rPr lang="ar-IQ" dirty="0"/>
              <a:t>المحور الثاني : كيفية الإشارة إلى المصادر</a:t>
            </a:r>
          </a:p>
          <a:p>
            <a:endParaRPr lang="ar-IQ" dirty="0"/>
          </a:p>
          <a:p>
            <a:r>
              <a:rPr lang="ar-IQ" dirty="0"/>
              <a:t>        لا يعد موضوع الإشارة إلى المصادر ذا أهمية بسبب مفاهيم الأمانة العلمية فحسب ، بل إن الأمر يتعدى إلى تقرير صحة البحث واستناده إلى ما يدعم ما جاء فيه من معلومات </a:t>
            </a:r>
            <a:r>
              <a:rPr lang="ar-IQ" dirty="0" smtClean="0"/>
              <a:t>. إن </a:t>
            </a:r>
            <a:r>
              <a:rPr lang="ar-IQ" dirty="0"/>
              <a:t>الإشارة إلى المصادر في البحوث والرسائل والاطاريح تدرج بشكل عام تدرج في متن البحث  </a:t>
            </a:r>
            <a:r>
              <a:rPr lang="ar-IQ" dirty="0" smtClean="0"/>
              <a:t>( </a:t>
            </a:r>
            <a:r>
              <a:rPr lang="ar-IQ" dirty="0"/>
              <a:t>أي صفحات البحث ) وكذلك في قائمة مستقلة في نهاية البحث .</a:t>
            </a:r>
          </a:p>
        </p:txBody>
      </p:sp>
    </p:spTree>
    <p:extLst>
      <p:ext uri="{BB962C8B-B14F-4D97-AF65-F5344CB8AC3E}">
        <p14:creationId xmlns:p14="http://schemas.microsoft.com/office/powerpoint/2010/main" val="379482635"/>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1339</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سمة Office</vt:lpstr>
      <vt:lpstr>أخلاقيات البحث العلمي المحاسبي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Nsma</dc:creator>
  <cp:lastModifiedBy>win7</cp:lastModifiedBy>
  <cp:revision>30</cp:revision>
  <dcterms:created xsi:type="dcterms:W3CDTF">2014-03-28T19:25:06Z</dcterms:created>
  <dcterms:modified xsi:type="dcterms:W3CDTF">2019-04-02T20:40:59Z</dcterms:modified>
</cp:coreProperties>
</file>