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2" r:id="rId3"/>
    <p:sldId id="273" r:id="rId4"/>
    <p:sldId id="274" r:id="rId5"/>
    <p:sldId id="281" r:id="rId6"/>
    <p:sldId id="282" r:id="rId7"/>
    <p:sldId id="283" r:id="rId8"/>
    <p:sldId id="284" r:id="rId9"/>
    <p:sldId id="28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4D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79" autoAdjust="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  background imag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2420888"/>
            <a:ext cx="777240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منهجية </a:t>
            </a:r>
            <a:r>
              <a:rPr lang="ar-SA"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البحث </a:t>
            </a:r>
            <a:r>
              <a:rPr lang="ar-SA"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العلمي</a:t>
            </a:r>
            <a:r>
              <a:rPr lang="ar-IQ"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 المحاسبي</a:t>
            </a:r>
            <a:r>
              <a:rPr lang="en-US"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t/>
            </a:r>
            <a:br>
              <a:rPr lang="en-US" sz="7200" b="1" spc="50" dirty="0" smtClean="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rPr>
            </a:br>
            <a:endParaRPr lang="ar-SA" sz="7200" b="1" spc="50" dirty="0">
              <a:ln w="11430"/>
              <a:solidFill>
                <a:schemeClr val="accent6">
                  <a:lumMod val="50000"/>
                </a:schemeClr>
              </a:solidFill>
              <a:effectLst>
                <a:outerShdw blurRad="76200" dist="50800" dir="5400000" algn="tl" rotWithShape="0">
                  <a:srgbClr val="000000">
                    <a:alpha val="65000"/>
                  </a:srgbClr>
                </a:outerShdw>
              </a:effectLst>
              <a:latin typeface="Calibri Light" panose="020F0302020204030204" pitchFamily="34" charset="0"/>
              <a:cs typeface="Diwani Bent" panose="02010400000000000000" pitchFamily="2" charset="-78"/>
            </a:endParaRPr>
          </a:p>
        </p:txBody>
      </p:sp>
      <p:sp>
        <p:nvSpPr>
          <p:cNvPr id="3" name="عنوان فرعي 2"/>
          <p:cNvSpPr>
            <a:spLocks noGrp="1"/>
          </p:cNvSpPr>
          <p:nvPr>
            <p:ph type="subTitle" idx="1"/>
          </p:nvPr>
        </p:nvSpPr>
        <p:spPr>
          <a:xfrm>
            <a:off x="1115616" y="4437112"/>
            <a:ext cx="7056784" cy="1201688"/>
          </a:xfrm>
        </p:spPr>
        <p:txBody>
          <a:bodyPr>
            <a:noAutofit/>
          </a:bodyPr>
          <a:lstStyle/>
          <a:p>
            <a:r>
              <a:rPr lang="ar-IQ"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rPr>
              <a:t>أ.د. بشرى المشهداني </a:t>
            </a:r>
            <a:endParaRPr lang="ar-IQ"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endParaRPr>
          </a:p>
          <a:p>
            <a:r>
              <a:rPr lang="ar-IQ"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rPr>
              <a:t>جامعة بغداد – قسم المحاسبة </a:t>
            </a:r>
            <a:endParaRPr lang="ar-SA"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ecoType Thuluth" panose="02010000000000000000" pitchFamily="2" charset="-78"/>
            </a:endParaRPr>
          </a:p>
        </p:txBody>
      </p:sp>
      <p:pic>
        <p:nvPicPr>
          <p:cNvPr id="5" name="Picture 18" descr="https://www.euroscience.org/tl_files/Euroscience/Activities/Young%20researchers%20I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20688"/>
            <a:ext cx="7949952" cy="1644894"/>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pic>
        <p:nvPicPr>
          <p:cNvPr id="6" name="Picture 4" descr="http://www.massarate.ma/wp-content/uploads/2012/05/3ilm_nafs_fe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1290"/>
            <a:ext cx="3810000" cy="227687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266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28343"/>
            <a:ext cx="6480720" cy="3693319"/>
          </a:xfrm>
          <a:prstGeom prst="rect">
            <a:avLst/>
          </a:prstGeom>
        </p:spPr>
        <p:txBody>
          <a:bodyPr wrap="square">
            <a:spAutoFit/>
          </a:bodyPr>
          <a:lstStyle/>
          <a:p>
            <a:r>
              <a:rPr lang="ar-IQ" dirty="0"/>
              <a:t>مناهج البحث العلمي </a:t>
            </a:r>
          </a:p>
          <a:p>
            <a:r>
              <a:rPr lang="ar-IQ" dirty="0"/>
              <a:t>  </a:t>
            </a:r>
            <a:r>
              <a:rPr lang="ar-IQ" dirty="0" smtClean="0"/>
              <a:t> </a:t>
            </a:r>
            <a:r>
              <a:rPr lang="ar-IQ" dirty="0"/>
              <a:t>تُعرف مناهج البحث العلمي بأنها " أسلوب للتفكير والتنفيذ يعتمده الباحثون من أجل :</a:t>
            </a:r>
          </a:p>
          <a:p>
            <a:endParaRPr lang="ar-IQ" dirty="0"/>
          </a:p>
          <a:p>
            <a:r>
              <a:rPr lang="ar-IQ" dirty="0"/>
              <a:t>     تنظيم الأفكار وتحليلها وعرضها للوصول إلى :</a:t>
            </a:r>
          </a:p>
          <a:p>
            <a:r>
              <a:rPr lang="ar-IQ" dirty="0"/>
              <a:t>     حقائق حول ظاهرةٍ ما أو حلولاً بشأن مشكلةٍ ما وفق : </a:t>
            </a:r>
          </a:p>
          <a:p>
            <a:r>
              <a:rPr lang="ar-IQ" dirty="0"/>
              <a:t>     مجموعة من الخطوات المتلازمة والتي تؤدي كل منها إلى الخطوة التالية .</a:t>
            </a:r>
          </a:p>
          <a:p>
            <a:endParaRPr lang="ar-IQ" dirty="0"/>
          </a:p>
          <a:p>
            <a:r>
              <a:rPr lang="ar-IQ" dirty="0"/>
              <a:t>        هناك الكثير من المناهج التي تستخدم في مجال البحث العلمي منها المنهج الوصفي (التاريخي) والمنهج الوصفي التحليلي والمنهج التجريبي (التطبيقي) وغيرها , وفي مجال البحث العلمي المحاسبي تعارف على إستخدام منهجين للبحث هما المنهج الإستنباطي (النظري) والمنهج الإستقرائي (العملي) مع حقيقة إعتماد كل منهج في جانب منه على المنهج الأخر , وعادةً ما يختلف المنهج المستخدم باختلاف الهدف من الدراسة أو البحث وبحسب ما يأتي :</a:t>
            </a:r>
          </a:p>
        </p:txBody>
      </p:sp>
    </p:spTree>
    <p:extLst>
      <p:ext uri="{BB962C8B-B14F-4D97-AF65-F5344CB8AC3E}">
        <p14:creationId xmlns:p14="http://schemas.microsoft.com/office/powerpoint/2010/main" val="217400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751344"/>
            <a:ext cx="6840760" cy="3693319"/>
          </a:xfrm>
          <a:prstGeom prst="rect">
            <a:avLst/>
          </a:prstGeom>
        </p:spPr>
        <p:txBody>
          <a:bodyPr wrap="square">
            <a:spAutoFit/>
          </a:bodyPr>
          <a:lstStyle/>
          <a:p>
            <a:r>
              <a:rPr lang="ar-IQ" dirty="0"/>
              <a:t>1.	المنهج الأستنباطي للبحث المحاسبي , حيث يبدأ الباحث بمقدمة عامة وعن طريق الاستدلال المنطقي يقوم بإثبات أن هذه المقدمة العامة تنطبق على حالة أو حالات خاصة ، أي الانتقال من العموميات إلى الجزيئات، أي نبدأ بالنظريات أو المقدمات التي تشتق منها الفرضيات وباستخدام التبرير المنطقي يتم استنباط النتائج نظرياً , ومن ثم ينتقل بها الباحث إلى عالم الواقع  بحثاً عن البيانات لإختبار صحة الفرضيات والنتائج المترتبة عليها. </a:t>
            </a:r>
          </a:p>
          <a:p>
            <a:endParaRPr lang="ar-IQ" dirty="0"/>
          </a:p>
          <a:p>
            <a:r>
              <a:rPr lang="ar-IQ" dirty="0"/>
              <a:t>2.	المنهج الإستقرائي للبحث المحاسبي , حيث يتم الاستدلال المنطقي وفقًا للإستقراء بناءً على ملاحظة حالة أو حالات خاصة ، ثم اشتقاق نتيجة أو مقدمة عامة يمكن تعميمها على المجتمع محل الدراسة ، أي يتم الانتقال من الجزيئيات إلى العموميات , وفي مجال المحاسبة يتطلب تطبيق المنهج الاستقرائي القيام بتجميع الملاحظات أو المشاهدات وقياس الظواهر من خلال عدة طرق مثل قوائم الاستبيان، وإجراء التجارب العملية ودراسة الأرقام المحاسبية وغيرها ، وبذلك يمكن استخلاص بعض الفروض العلمية ومن ثم التوصل إلى النتائج العلمية وإعطائها صفة العمومية . </a:t>
            </a:r>
          </a:p>
        </p:txBody>
      </p:sp>
    </p:spTree>
    <p:extLst>
      <p:ext uri="{BB962C8B-B14F-4D97-AF65-F5344CB8AC3E}">
        <p14:creationId xmlns:p14="http://schemas.microsoft.com/office/powerpoint/2010/main" val="249843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935596" y="692696"/>
            <a:ext cx="7272808" cy="5355312"/>
          </a:xfrm>
          <a:prstGeom prst="rect">
            <a:avLst/>
          </a:prstGeom>
        </p:spPr>
        <p:txBody>
          <a:bodyPr wrap="square">
            <a:spAutoFit/>
          </a:bodyPr>
          <a:lstStyle/>
          <a:p>
            <a:r>
              <a:rPr lang="ar-IQ" dirty="0"/>
              <a:t>منهجية البحث العلمي أو الطريقة العلمية للبحث</a:t>
            </a:r>
          </a:p>
          <a:p>
            <a:endParaRPr lang="ar-IQ" dirty="0"/>
          </a:p>
          <a:p>
            <a:r>
              <a:rPr lang="ar-IQ" dirty="0"/>
              <a:t>      لنفترض أنك جالس في مكان ما، وأسترعت انتباهك ملاحظة ما </a:t>
            </a:r>
            <a:r>
              <a:rPr lang="en-US" dirty="0"/>
              <a:t>Observation </a:t>
            </a:r>
            <a:r>
              <a:rPr lang="ar-IQ" dirty="0"/>
              <a:t>لظاهرة طبيعية أو إجتماعية مثلاً ، ثم أخذت تتساءل </a:t>
            </a:r>
            <a:r>
              <a:rPr lang="en-US" dirty="0"/>
              <a:t>Question ، </a:t>
            </a:r>
            <a:r>
              <a:rPr lang="ar-IQ" dirty="0"/>
              <a:t>بعد ذلك بدأت في البحث عن معلومات أكثر تخص هذه الظاهرة , </a:t>
            </a:r>
            <a:r>
              <a:rPr lang="en-US" dirty="0"/>
              <a:t>Research , </a:t>
            </a:r>
            <a:r>
              <a:rPr lang="ar-IQ" dirty="0"/>
              <a:t>ثم خمّنت فروضاً حول الظاهرة التي لاحظتها   </a:t>
            </a:r>
            <a:r>
              <a:rPr lang="en-US" dirty="0"/>
              <a:t>Hypotheses </a:t>
            </a:r>
            <a:r>
              <a:rPr lang="ar-IQ" dirty="0"/>
              <a:t>أي أنني مثلاً ، لو فعلت كذا قد أصل إلى كذا ، ثم بدأت في إجراء تجربة  </a:t>
            </a:r>
            <a:r>
              <a:rPr lang="en-US" dirty="0"/>
              <a:t>Experiment </a:t>
            </a:r>
            <a:r>
              <a:rPr lang="ar-IQ" dirty="0"/>
              <a:t>بناءً على الفرضيات التي وضعتها عندها ستحصل على نتائج من هذه التجارب وتقوم بتحليلها </a:t>
            </a:r>
            <a:r>
              <a:rPr lang="en-US" dirty="0"/>
              <a:t>Analysis  </a:t>
            </a:r>
            <a:r>
              <a:rPr lang="ar-IQ" dirty="0"/>
              <a:t>لتصل في النهاية إلى استنتاج  </a:t>
            </a:r>
            <a:r>
              <a:rPr lang="en-US" dirty="0"/>
              <a:t>Conclusion . </a:t>
            </a:r>
            <a:r>
              <a:rPr lang="ar-IQ" dirty="0" smtClean="0"/>
              <a:t> هذه </a:t>
            </a:r>
            <a:r>
              <a:rPr lang="ar-IQ" dirty="0"/>
              <a:t>هي الطريقة العلمية بمنتهي البساطة </a:t>
            </a:r>
            <a:r>
              <a:rPr lang="ar-IQ" dirty="0" smtClean="0"/>
              <a:t>.</a:t>
            </a:r>
            <a:endParaRPr lang="ar-IQ" dirty="0"/>
          </a:p>
          <a:p>
            <a:endParaRPr lang="ar-IQ" dirty="0"/>
          </a:p>
          <a:p>
            <a:r>
              <a:rPr lang="ar-IQ" dirty="0"/>
              <a:t>وتمر الطريقة العلمية بعدة خطوات وهي :</a:t>
            </a:r>
          </a:p>
          <a:p>
            <a:r>
              <a:rPr lang="ar-IQ" dirty="0" smtClean="0"/>
              <a:t>1.رصد </a:t>
            </a:r>
            <a:r>
              <a:rPr lang="ar-IQ" dirty="0"/>
              <a:t>ملاحظة معينة أو ظاهرة معينة .</a:t>
            </a:r>
          </a:p>
          <a:p>
            <a:r>
              <a:rPr lang="ar-IQ" dirty="0" smtClean="0"/>
              <a:t>2.تحديد </a:t>
            </a:r>
            <a:r>
              <a:rPr lang="ar-IQ" dirty="0"/>
              <a:t>مجال المشكلة التي تسعى إلى حلها والتساؤلات الخاصة بها .</a:t>
            </a:r>
          </a:p>
          <a:p>
            <a:r>
              <a:rPr lang="ar-IQ" dirty="0" smtClean="0"/>
              <a:t>3.مراجعة </a:t>
            </a:r>
            <a:r>
              <a:rPr lang="ar-IQ" dirty="0"/>
              <a:t>الدراسات السابقة .</a:t>
            </a:r>
          </a:p>
          <a:p>
            <a:r>
              <a:rPr lang="ar-IQ" dirty="0" smtClean="0"/>
              <a:t>4.صياغة </a:t>
            </a:r>
            <a:r>
              <a:rPr lang="ar-IQ" dirty="0"/>
              <a:t>الفرضية أو الفرضيات التي ستبني عليها بحثك. </a:t>
            </a:r>
          </a:p>
          <a:p>
            <a:r>
              <a:rPr lang="ar-IQ" dirty="0" smtClean="0"/>
              <a:t>5.تحديد </a:t>
            </a:r>
            <a:r>
              <a:rPr lang="ar-IQ" dirty="0"/>
              <a:t>أهداف البحث .</a:t>
            </a:r>
          </a:p>
          <a:p>
            <a:r>
              <a:rPr lang="ar-IQ" dirty="0" smtClean="0"/>
              <a:t>6.مصادر </a:t>
            </a:r>
            <a:r>
              <a:rPr lang="ar-IQ" dirty="0"/>
              <a:t>جمع البيانات والمعلومات والمنهج الذي سيستخدم للوصول إلى النتائج وتحليلها وتفسيرها.</a:t>
            </a:r>
          </a:p>
          <a:p>
            <a:r>
              <a:rPr lang="ar-IQ" dirty="0" smtClean="0"/>
              <a:t>7.صياغة </a:t>
            </a:r>
            <a:r>
              <a:rPr lang="ar-IQ" dirty="0"/>
              <a:t>الإستنتاجات والتوصيات .</a:t>
            </a:r>
          </a:p>
        </p:txBody>
      </p:sp>
    </p:spTree>
    <p:extLst>
      <p:ext uri="{BB962C8B-B14F-4D97-AF65-F5344CB8AC3E}">
        <p14:creationId xmlns:p14="http://schemas.microsoft.com/office/powerpoint/2010/main" val="304494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76313"/>
            <a:ext cx="7632848" cy="526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812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751344"/>
            <a:ext cx="6480720" cy="3970318"/>
          </a:xfrm>
          <a:prstGeom prst="rect">
            <a:avLst/>
          </a:prstGeom>
        </p:spPr>
        <p:txBody>
          <a:bodyPr wrap="square">
            <a:spAutoFit/>
          </a:bodyPr>
          <a:lstStyle/>
          <a:p>
            <a:r>
              <a:rPr lang="ar-IQ" dirty="0"/>
              <a:t>1.	رصد ملاحظة معينة أو ظاهرة معينة </a:t>
            </a:r>
          </a:p>
          <a:p>
            <a:r>
              <a:rPr lang="ar-IQ" dirty="0"/>
              <a:t>    أنت طالب بكالوريوس أو ماجستير أو دكتوراه حديث، بدأت للتو في طريق البحث العلمي وعليك أن تقدم بحثاً , أو رسالةً أو أطروحةً  ولا تعرف أين البداية ، ثم يقول لك مشرفك حينها "ضع بيانًا لمشكلتك البحثية وصياغة لمنهجية البحث الذي ستقوم به " ، وأنت لا تزال حديث العهد بهذه المرحلة ! </a:t>
            </a:r>
          </a:p>
          <a:p>
            <a:endParaRPr lang="ar-IQ" dirty="0"/>
          </a:p>
          <a:p>
            <a:r>
              <a:rPr lang="ar-IQ" dirty="0" smtClean="0"/>
              <a:t>• فقد </a:t>
            </a:r>
            <a:r>
              <a:rPr lang="ar-IQ" dirty="0"/>
              <a:t>يبدأ البحث بملاحظة يقوم بها الباحث أو المشرف من خلال قراءة ورقة علمية ، هذه الملاحظة تَصلُح لأن تكون نواةً لفكرة بحثية ، وعليها يقوم الباحث بعد ذلك ببناء أسئلته البحثية والتي ينتهي البحث بالإجابة عليها.</a:t>
            </a:r>
          </a:p>
          <a:p>
            <a:r>
              <a:rPr lang="ar-IQ" dirty="0" smtClean="0"/>
              <a:t>• وأحيانًا </a:t>
            </a:r>
            <a:r>
              <a:rPr lang="ar-IQ" dirty="0"/>
              <a:t>يحدث العكس، فيبدأ البحث بسؤال يدور في رأس الباحث، وخلال إجرائه للتجارب يلاحظ الباحث بعض الأشياء ونتائج معينة تدفعه للتفكر في أسئلة بحثية أخرى حتى يتم بناء البحث كاملاً, لا يهم أيهما جاء أولاً  ولا أي الاثنين قاد إلى الآخر، المهم أن الملاحظة / السؤال هما العاملان التحفيزيّان الأساسيّان اللذان يدفعان الباحث للعمل على فكرة بحثية معينة.</a:t>
            </a:r>
          </a:p>
        </p:txBody>
      </p:sp>
    </p:spTree>
    <p:extLst>
      <p:ext uri="{BB962C8B-B14F-4D97-AF65-F5344CB8AC3E}">
        <p14:creationId xmlns:p14="http://schemas.microsoft.com/office/powerpoint/2010/main" val="196215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028343"/>
            <a:ext cx="6408712" cy="3693319"/>
          </a:xfrm>
          <a:prstGeom prst="rect">
            <a:avLst/>
          </a:prstGeom>
        </p:spPr>
        <p:txBody>
          <a:bodyPr wrap="square">
            <a:spAutoFit/>
          </a:bodyPr>
          <a:lstStyle/>
          <a:p>
            <a:r>
              <a:rPr lang="ar-IQ" dirty="0" smtClean="0"/>
              <a:t>2.تحديد </a:t>
            </a:r>
            <a:r>
              <a:rPr lang="ar-IQ" dirty="0"/>
              <a:t>المشكلة البحثية </a:t>
            </a:r>
          </a:p>
          <a:p>
            <a:r>
              <a:rPr lang="ar-IQ" dirty="0"/>
              <a:t>      من الجدير بالذكر أنّ مشكلة البحث العلمي تتبلور في جملة أو في صيغة تساؤل للأسفسار عن العلاقة القائمة بين متغيرين أو أكثر وجواب هذا التساؤل هو الغرض من عملية البحث العلمي، أي أن الخطوة الأولى في الدراسة العلمية هي تحديد مشكلة البحث التي ينشد الباحث دراستها والتعرّف على أبعادها بصورة دقيقة وإظهار الصورة الكاملة التي تتجلى فيها المشكلة ، ولا بد أنْ تكون هناك مبررات علمية يسوقها الباحث لدراسة مشكلة بعينها حتى تكون دراستها إضافة علمية جديدة .</a:t>
            </a:r>
          </a:p>
          <a:p>
            <a:r>
              <a:rPr lang="ar-IQ" dirty="0"/>
              <a:t>مثال 1 : </a:t>
            </a:r>
          </a:p>
          <a:p>
            <a:r>
              <a:rPr lang="ar-IQ" dirty="0" smtClean="0"/>
              <a:t>• تحديد </a:t>
            </a:r>
            <a:r>
              <a:rPr lang="ar-IQ" dirty="0"/>
              <a:t>المشكلة الواقعية : من خلال الواقع الذي تعيشه تعرف بأن هناك فيروس يسبب مرضاً ما للإنسان . </a:t>
            </a:r>
          </a:p>
          <a:p>
            <a:r>
              <a:rPr lang="ar-IQ" dirty="0" smtClean="0"/>
              <a:t>•تحديد </a:t>
            </a:r>
            <a:r>
              <a:rPr lang="ar-IQ" dirty="0"/>
              <a:t>المشكلة البحثية : عليك الآن أن تحدد التساؤل البحثي وهو : كيف أمنع الفيروس من التسبب في المرض ؟ أو هل أن المركب </a:t>
            </a:r>
            <a:r>
              <a:rPr lang="en-US" dirty="0"/>
              <a:t>x </a:t>
            </a:r>
            <a:r>
              <a:rPr lang="ar-IQ" dirty="0"/>
              <a:t>يمكن أن يكون فعالاً للقضاء على الفيروس ؟</a:t>
            </a:r>
          </a:p>
        </p:txBody>
      </p:sp>
    </p:spTree>
    <p:extLst>
      <p:ext uri="{BB962C8B-B14F-4D97-AF65-F5344CB8AC3E}">
        <p14:creationId xmlns:p14="http://schemas.microsoft.com/office/powerpoint/2010/main" val="428530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76672"/>
            <a:ext cx="7992888" cy="5632311"/>
          </a:xfrm>
          <a:prstGeom prst="rect">
            <a:avLst/>
          </a:prstGeom>
        </p:spPr>
        <p:txBody>
          <a:bodyPr wrap="square">
            <a:spAutoFit/>
          </a:bodyPr>
          <a:lstStyle/>
          <a:p>
            <a:r>
              <a:rPr lang="ar-IQ" dirty="0" smtClean="0"/>
              <a:t>3. مراجعة </a:t>
            </a:r>
            <a:r>
              <a:rPr lang="ar-IQ" dirty="0"/>
              <a:t>الأدبيات (الدراسات السابقة )</a:t>
            </a:r>
          </a:p>
          <a:p>
            <a:r>
              <a:rPr lang="ar-IQ" dirty="0"/>
              <a:t> "إذا كانت رؤيتي أبعد من الآخرين فذلك لأني أقف على أكتاف العمالقة " </a:t>
            </a:r>
            <a:r>
              <a:rPr lang="en-US" dirty="0"/>
              <a:t>If I have seen further than others, it is by standing upon the shoulders of giants.</a:t>
            </a:r>
          </a:p>
          <a:p>
            <a:r>
              <a:rPr lang="en-US" dirty="0"/>
              <a:t>     </a:t>
            </a:r>
            <a:r>
              <a:rPr lang="ar-IQ" dirty="0"/>
              <a:t>في هذه المقولة النفيسة يشيد نيوتن بفضل من سبقوه من العلماء في البحث وإنتاج العلوم التي وصلت إليه فكان بدراستها مع اجتهاده الوصول لما أنتجه هو من علم , لا يجب أن يبدأ الباحثون الذين يجرون أبحاثهم وفقا لمبادئ البحث العلمى دون الرجوع إلى الدراسات السابقة المتاحة  </a:t>
            </a:r>
            <a:r>
              <a:rPr lang="en-US" dirty="0"/>
              <a:t>Literature review, </a:t>
            </a:r>
            <a:r>
              <a:rPr lang="ar-IQ" dirty="0"/>
              <a:t>حيث تقدم الدراسات السابقة المتاحة معلومات عن كيفية إجراء الأبحاث السابقة والنتائج التى توصلت اليها.  ويعتبر الباحثون المحترفون الرجوع إلى الدراسات السابقة من أهم خطوات عملية البحث لأنها تساعدهم على التعلم من الأبحاث السابقة ومعرفة الوقت والجهد والتكلفة والأضرار التى قد يتعرض لها البحث فى حالة عدم إمكانية الرجوع إلى الدراسات السابقة.</a:t>
            </a:r>
          </a:p>
          <a:p>
            <a:r>
              <a:rPr lang="ar-IQ" dirty="0"/>
              <a:t>    وعليه قبل أن يبدأ الباحث فى إجراء البحث ، عليه إثارة الأسئلة التالية والتي عادةً ، ما  تساعد الإجابة عليها في تحديد فروض أو تساؤلات البحث.</a:t>
            </a:r>
          </a:p>
          <a:p>
            <a:endParaRPr lang="ar-IQ" dirty="0"/>
          </a:p>
          <a:p>
            <a:r>
              <a:rPr lang="ar-IQ" dirty="0" smtClean="0"/>
              <a:t>• ما </a:t>
            </a:r>
            <a:r>
              <a:rPr lang="ar-IQ" dirty="0"/>
              <a:t>نوع الأبحاث التى أجريت فى نفس المجال من قبل ؟</a:t>
            </a:r>
          </a:p>
          <a:p>
            <a:r>
              <a:rPr lang="ar-IQ" dirty="0" smtClean="0"/>
              <a:t>• ماذا </a:t>
            </a:r>
            <a:r>
              <a:rPr lang="ar-IQ" dirty="0"/>
              <a:t>يوجد فى الدراسات السابقة ؟</a:t>
            </a:r>
          </a:p>
          <a:p>
            <a:r>
              <a:rPr lang="ar-IQ" dirty="0" smtClean="0"/>
              <a:t>• ماذا </a:t>
            </a:r>
            <a:r>
              <a:rPr lang="ar-IQ" dirty="0"/>
              <a:t>يمكن أن تضيف الدراسة السابقة من معلومات فى مجال الدراسة الحالية ؟</a:t>
            </a:r>
          </a:p>
          <a:p>
            <a:r>
              <a:rPr lang="ar-IQ" dirty="0" smtClean="0"/>
              <a:t>• ما </a:t>
            </a:r>
            <a:r>
              <a:rPr lang="ar-IQ" dirty="0"/>
              <a:t>هى الأساليب التى استخدمت فى الدراسات السابقة ؟</a:t>
            </a:r>
          </a:p>
          <a:p>
            <a:r>
              <a:rPr lang="ar-IQ" dirty="0" smtClean="0"/>
              <a:t>• ما </a:t>
            </a:r>
            <a:r>
              <a:rPr lang="ar-IQ" dirty="0"/>
              <a:t>هى المقترحات أوالتوصيات التى قدمها باحثو الدراسات السابقة ؟ فقد تكون تلك المقترحات أو التوصيات حلولاً مؤقتة لمشكلة بحثك الحالي . </a:t>
            </a:r>
          </a:p>
          <a:p>
            <a:endParaRPr lang="ar-IQ" dirty="0"/>
          </a:p>
        </p:txBody>
      </p:sp>
    </p:spTree>
    <p:extLst>
      <p:ext uri="{BB962C8B-B14F-4D97-AF65-F5344CB8AC3E}">
        <p14:creationId xmlns:p14="http://schemas.microsoft.com/office/powerpoint/2010/main" val="2293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566678"/>
            <a:ext cx="7776864" cy="1754326"/>
          </a:xfrm>
          <a:prstGeom prst="rect">
            <a:avLst/>
          </a:prstGeom>
        </p:spPr>
        <p:txBody>
          <a:bodyPr wrap="square">
            <a:spAutoFit/>
          </a:bodyPr>
          <a:lstStyle/>
          <a:p>
            <a:r>
              <a:rPr lang="ar-IQ" dirty="0" smtClean="0"/>
              <a:t>3. صياغة </a:t>
            </a:r>
            <a:r>
              <a:rPr lang="ar-IQ" dirty="0"/>
              <a:t>فرضية أو فرضيات البحث</a:t>
            </a:r>
          </a:p>
          <a:p>
            <a:r>
              <a:rPr lang="ar-IQ" dirty="0"/>
              <a:t>     تعد فرضية أو فرضيات البحث بمثابة حلول أولية محتملة لمشكلة البحث وهي ليست واقعاً مؤكداً أو حقيقة إنما مجرد حل محتمل للمشكلة يفترضه الباحث على أن تخضع فيما بعد إلى الإختبار العلمي لكي يتم نفي الفرضية (الفرضيات) أو إثباتها .</a:t>
            </a:r>
          </a:p>
          <a:p>
            <a:r>
              <a:rPr lang="ar-IQ" dirty="0"/>
              <a:t>كما أن الفرضية : تعد تخمين يتناول العلاقة بين متغيرين أحدهما يمثل المتغير المستقل والأخر يمثل المتغير التابع ويتم إختبارها بشكل مباشر وقد تكون العلاقة بين المتغيرين علاقة صحيحة أو خاطئة .</a:t>
            </a:r>
          </a:p>
        </p:txBody>
      </p:sp>
      <p:sp>
        <p:nvSpPr>
          <p:cNvPr id="5" name="Rectangle 4"/>
          <p:cNvSpPr/>
          <p:nvPr/>
        </p:nvSpPr>
        <p:spPr>
          <a:xfrm>
            <a:off x="683568" y="2564904"/>
            <a:ext cx="7704856" cy="2308324"/>
          </a:xfrm>
          <a:prstGeom prst="rect">
            <a:avLst/>
          </a:prstGeom>
        </p:spPr>
        <p:txBody>
          <a:bodyPr wrap="square">
            <a:spAutoFit/>
          </a:bodyPr>
          <a:lstStyle/>
          <a:p>
            <a:r>
              <a:rPr lang="ar-IQ" dirty="0" smtClean="0"/>
              <a:t>4.تحديد </a:t>
            </a:r>
            <a:r>
              <a:rPr lang="ar-IQ" dirty="0"/>
              <a:t>أهداف البحث </a:t>
            </a:r>
          </a:p>
          <a:p>
            <a:endParaRPr lang="ar-IQ" dirty="0"/>
          </a:p>
          <a:p>
            <a:r>
              <a:rPr lang="ar-IQ" dirty="0"/>
              <a:t>      تعد أهداف البحث العلمي إحدى الخطوات المهمة في سبيل إعداد الأبحاث العلمية ، وهي تعبر عن الغاية من البحث ، أو ما يصبو إليه الباحث العلمي من الأطروحة أو الرسالة المقدمة في مجال التخصص الذي درسه ، ويجب على كل باحث أن يحدد الأهداف قبل القيام بالبحث ، لما ينطوي عليه من أهمية من أجل الوصول إلى النتائج .</a:t>
            </a:r>
          </a:p>
          <a:p>
            <a:r>
              <a:rPr lang="ar-IQ" dirty="0"/>
              <a:t>    ويفترض أن كل هدف من أهداف البحث يختص أو يتناول متغير من متغيراته نظرياً وعملياً , فضلاً عن تحديد هدف أساسي يتمثل في مناقشة ترابط المتغيرين معاً نظرياً وعملياً . </a:t>
            </a:r>
          </a:p>
        </p:txBody>
      </p:sp>
    </p:spTree>
    <p:extLst>
      <p:ext uri="{BB962C8B-B14F-4D97-AF65-F5344CB8AC3E}">
        <p14:creationId xmlns:p14="http://schemas.microsoft.com/office/powerpoint/2010/main" val="2852224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857</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منهجية البحث العلمي المحاسبي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Nsma</dc:creator>
  <cp:lastModifiedBy>win7</cp:lastModifiedBy>
  <cp:revision>29</cp:revision>
  <dcterms:created xsi:type="dcterms:W3CDTF">2014-03-28T19:25:06Z</dcterms:created>
  <dcterms:modified xsi:type="dcterms:W3CDTF">2019-04-02T20:30:05Z</dcterms:modified>
</cp:coreProperties>
</file>