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5"/>
  </p:notesMasterIdLst>
  <p:handoutMasterIdLst>
    <p:handoutMasterId r:id="rId96"/>
  </p:handoutMasterIdLst>
  <p:sldIdLst>
    <p:sldId id="913" r:id="rId2"/>
    <p:sldId id="911" r:id="rId3"/>
    <p:sldId id="912" r:id="rId4"/>
    <p:sldId id="633" r:id="rId5"/>
    <p:sldId id="759" r:id="rId6"/>
    <p:sldId id="760" r:id="rId7"/>
    <p:sldId id="797" r:id="rId8"/>
    <p:sldId id="761" r:id="rId9"/>
    <p:sldId id="830" r:id="rId10"/>
    <p:sldId id="762" r:id="rId11"/>
    <p:sldId id="763" r:id="rId12"/>
    <p:sldId id="765" r:id="rId13"/>
    <p:sldId id="798" r:id="rId14"/>
    <p:sldId id="832" r:id="rId15"/>
    <p:sldId id="770" r:id="rId16"/>
    <p:sldId id="833" r:id="rId17"/>
    <p:sldId id="834" r:id="rId18"/>
    <p:sldId id="835" r:id="rId19"/>
    <p:sldId id="776" r:id="rId20"/>
    <p:sldId id="882" r:id="rId21"/>
    <p:sldId id="837" r:id="rId22"/>
    <p:sldId id="838" r:id="rId23"/>
    <p:sldId id="839" r:id="rId24"/>
    <p:sldId id="840" r:id="rId25"/>
    <p:sldId id="843" r:id="rId26"/>
    <p:sldId id="844" r:id="rId27"/>
    <p:sldId id="845" r:id="rId28"/>
    <p:sldId id="846" r:id="rId29"/>
    <p:sldId id="895" r:id="rId30"/>
    <p:sldId id="848" r:id="rId31"/>
    <p:sldId id="849" r:id="rId32"/>
    <p:sldId id="850" r:id="rId33"/>
    <p:sldId id="851" r:id="rId34"/>
    <p:sldId id="852" r:id="rId35"/>
    <p:sldId id="836" r:id="rId36"/>
    <p:sldId id="853" r:id="rId37"/>
    <p:sldId id="854" r:id="rId38"/>
    <p:sldId id="855" r:id="rId39"/>
    <p:sldId id="856" r:id="rId40"/>
    <p:sldId id="857" r:id="rId41"/>
    <p:sldId id="883" r:id="rId42"/>
    <p:sldId id="782" r:id="rId43"/>
    <p:sldId id="783" r:id="rId44"/>
    <p:sldId id="784" r:id="rId45"/>
    <p:sldId id="785" r:id="rId46"/>
    <p:sldId id="903" r:id="rId47"/>
    <p:sldId id="896" r:id="rId48"/>
    <p:sldId id="898" r:id="rId49"/>
    <p:sldId id="899" r:id="rId50"/>
    <p:sldId id="902" r:id="rId51"/>
    <p:sldId id="900" r:id="rId52"/>
    <p:sldId id="901" r:id="rId53"/>
    <p:sldId id="789" r:id="rId54"/>
    <p:sldId id="790" r:id="rId55"/>
    <p:sldId id="801" r:id="rId56"/>
    <p:sldId id="802" r:id="rId57"/>
    <p:sldId id="803" r:id="rId58"/>
    <p:sldId id="904" r:id="rId59"/>
    <p:sldId id="804" r:id="rId60"/>
    <p:sldId id="791" r:id="rId61"/>
    <p:sldId id="884" r:id="rId62"/>
    <p:sldId id="858" r:id="rId63"/>
    <p:sldId id="905" r:id="rId64"/>
    <p:sldId id="859" r:id="rId65"/>
    <p:sldId id="862" r:id="rId66"/>
    <p:sldId id="863" r:id="rId67"/>
    <p:sldId id="864" r:id="rId68"/>
    <p:sldId id="906" r:id="rId69"/>
    <p:sldId id="865" r:id="rId70"/>
    <p:sldId id="866" r:id="rId71"/>
    <p:sldId id="867" r:id="rId72"/>
    <p:sldId id="868" r:id="rId73"/>
    <p:sldId id="869" r:id="rId74"/>
    <p:sldId id="885" r:id="rId75"/>
    <p:sldId id="870" r:id="rId76"/>
    <p:sldId id="871" r:id="rId77"/>
    <p:sldId id="886" r:id="rId78"/>
    <p:sldId id="861" r:id="rId79"/>
    <p:sldId id="910" r:id="rId80"/>
    <p:sldId id="887" r:id="rId81"/>
    <p:sldId id="793" r:id="rId82"/>
    <p:sldId id="794" r:id="rId83"/>
    <p:sldId id="796" r:id="rId84"/>
    <p:sldId id="805" r:id="rId85"/>
    <p:sldId id="889" r:id="rId86"/>
    <p:sldId id="890" r:id="rId87"/>
    <p:sldId id="892" r:id="rId88"/>
    <p:sldId id="907" r:id="rId89"/>
    <p:sldId id="908" r:id="rId90"/>
    <p:sldId id="909" r:id="rId91"/>
    <p:sldId id="893" r:id="rId92"/>
    <p:sldId id="894" r:id="rId93"/>
    <p:sldId id="888" r:id="rId94"/>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620E16-66BE-45FC-8277-DE704E50CE96}" type="datetimeFigureOut">
              <a:rPr lang="en-US" smtClean="0"/>
              <a:t>4/2/2019</a:t>
            </a:fld>
            <a:endParaRPr lang="en-US"/>
          </a:p>
        </p:txBody>
      </p:sp>
      <p:sp>
        <p:nvSpPr>
          <p:cNvPr id="4" name="Footer Placeholder 3"/>
          <p:cNvSpPr>
            <a:spLocks noGrp="1"/>
          </p:cNvSpPr>
          <p:nvPr>
            <p:ph type="ftr" sz="quarter" idx="2"/>
          </p:nvPr>
        </p:nvSpPr>
        <p:spPr>
          <a:xfrm>
            <a:off x="0" y="872966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29663"/>
            <a:ext cx="2971800" cy="458787"/>
          </a:xfrm>
          <a:prstGeom prst="rect">
            <a:avLst/>
          </a:prstGeom>
        </p:spPr>
        <p:txBody>
          <a:bodyPr vert="horz" lIns="91440" tIns="45720" rIns="91440" bIns="45720" rtlCol="0" anchor="b"/>
          <a:lstStyle>
            <a:lvl1pPr algn="r">
              <a:defRPr sz="1200"/>
            </a:lvl1pPr>
          </a:lstStyle>
          <a:p>
            <a:fld id="{36404A4A-9310-45C4-B464-9B9BF41E3D90}" type="slidenum">
              <a:rPr lang="en-US" smtClean="0"/>
              <a:t>‹#›</a:t>
            </a:fld>
            <a:endParaRPr lang="en-US"/>
          </a:p>
        </p:txBody>
      </p:sp>
    </p:spTree>
    <p:extLst>
      <p:ext uri="{BB962C8B-B14F-4D97-AF65-F5344CB8AC3E}">
        <p14:creationId xmlns:p14="http://schemas.microsoft.com/office/powerpoint/2010/main" val="976200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685841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7865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Rot="1" noChangeAspect="1" noChangeArrowheads="1" noTextEdit="1"/>
          </p:cNvSpPr>
          <p:nvPr>
            <p:ph type="sldImg"/>
          </p:nvPr>
        </p:nvSpPr>
        <p:spPr>
          <a:ln/>
        </p:spPr>
      </p:sp>
      <p:sp>
        <p:nvSpPr>
          <p:cNvPr id="12615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7753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81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43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Rot="1" noChangeAspect="1" noChangeArrowheads="1" noTextEdit="1"/>
          </p:cNvSpPr>
          <p:nvPr>
            <p:ph type="sldImg"/>
          </p:nvPr>
        </p:nvSpPr>
        <p:spPr>
          <a:ln/>
        </p:spPr>
      </p:sp>
      <p:sp>
        <p:nvSpPr>
          <p:cNvPr id="141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703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Rot="1" noChangeAspect="1" noChangeArrowheads="1" noTextEdit="1"/>
          </p:cNvSpPr>
          <p:nvPr>
            <p:ph type="sldImg"/>
          </p:nvPr>
        </p:nvSpPr>
        <p:spPr>
          <a:ln/>
        </p:spPr>
      </p:sp>
      <p:sp>
        <p:nvSpPr>
          <p:cNvPr id="1273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957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890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Rot="1" noChangeAspect="1" noChangeArrowheads="1" noTextEdit="1"/>
          </p:cNvSpPr>
          <p:nvPr>
            <p:ph type="sldImg"/>
          </p:nvPr>
        </p:nvSpPr>
        <p:spPr>
          <a:ln/>
        </p:spPr>
      </p:sp>
      <p:sp>
        <p:nvSpPr>
          <p:cNvPr id="1416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43507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Rot="1" noChangeAspect="1" noChangeArrowheads="1" noTextEdit="1"/>
          </p:cNvSpPr>
          <p:nvPr>
            <p:ph type="sldImg"/>
          </p:nvPr>
        </p:nvSpPr>
        <p:spPr>
          <a:ln/>
        </p:spPr>
      </p:sp>
      <p:sp>
        <p:nvSpPr>
          <p:cNvPr id="14182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6628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Rot="1" noChangeAspect="1" noChangeArrowheads="1" noTextEdit="1"/>
          </p:cNvSpPr>
          <p:nvPr>
            <p:ph type="sldImg"/>
          </p:nvPr>
        </p:nvSpPr>
        <p:spPr>
          <a:ln/>
        </p:spPr>
      </p:sp>
      <p:sp>
        <p:nvSpPr>
          <p:cNvPr id="1420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701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Rot="1" noChangeAspect="1" noChangeArrowheads="1" noTextEdit="1"/>
          </p:cNvSpPr>
          <p:nvPr>
            <p:ph type="sldImg"/>
          </p:nvPr>
        </p:nvSpPr>
        <p:spPr>
          <a:ln/>
        </p:spPr>
      </p:sp>
      <p:sp>
        <p:nvSpPr>
          <p:cNvPr id="1239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88375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0938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Rot="1" noChangeAspect="1" noChangeArrowheads="1" noTextEdit="1"/>
          </p:cNvSpPr>
          <p:nvPr>
            <p:ph type="sldImg"/>
          </p:nvPr>
        </p:nvSpPr>
        <p:spPr>
          <a:ln/>
        </p:spPr>
      </p:sp>
      <p:sp>
        <p:nvSpPr>
          <p:cNvPr id="1428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4736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Rot="1" noChangeAspect="1" noChangeArrowheads="1" noTextEdit="1"/>
          </p:cNvSpPr>
          <p:nvPr>
            <p:ph type="sldImg"/>
          </p:nvPr>
        </p:nvSpPr>
        <p:spPr>
          <a:ln/>
        </p:spPr>
      </p:sp>
      <p:sp>
        <p:nvSpPr>
          <p:cNvPr id="14305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7489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31634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51181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50998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Rot="1" noChangeAspect="1" noChangeArrowheads="1" noTextEdit="1"/>
          </p:cNvSpPr>
          <p:nvPr>
            <p:ph type="sldImg"/>
          </p:nvPr>
        </p:nvSpPr>
        <p:spPr>
          <a:ln/>
        </p:spPr>
      </p:sp>
      <p:sp>
        <p:nvSpPr>
          <p:cNvPr id="1438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80742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Rot="1" noChangeAspect="1" noChangeArrowheads="1" noTextEdit="1"/>
          </p:cNvSpPr>
          <p:nvPr>
            <p:ph type="sldImg"/>
          </p:nvPr>
        </p:nvSpPr>
        <p:spPr>
          <a:ln/>
        </p:spPr>
      </p:sp>
      <p:sp>
        <p:nvSpPr>
          <p:cNvPr id="14407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64699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p:cNvSpPr>
            <a:spLocks noGrp="1" noRot="1" noChangeAspect="1" noChangeArrowheads="1" noTextEdit="1"/>
          </p:cNvSpPr>
          <p:nvPr>
            <p:ph type="sldImg"/>
          </p:nvPr>
        </p:nvSpPr>
        <p:spPr>
          <a:ln/>
        </p:spPr>
      </p:sp>
      <p:sp>
        <p:nvSpPr>
          <p:cNvPr id="14428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05253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Rot="1" noChangeAspect="1" noChangeArrowheads="1" noTextEdit="1"/>
          </p:cNvSpPr>
          <p:nvPr>
            <p:ph type="sldImg"/>
          </p:nvPr>
        </p:nvSpPr>
        <p:spPr>
          <a:ln/>
        </p:spPr>
      </p:sp>
      <p:sp>
        <p:nvSpPr>
          <p:cNvPr id="1446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592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Rot="1" noChangeAspect="1" noChangeArrowheads="1" noTextEdit="1"/>
          </p:cNvSpPr>
          <p:nvPr>
            <p:ph type="sldImg"/>
          </p:nvPr>
        </p:nvSpPr>
        <p:spPr>
          <a:ln/>
        </p:spPr>
      </p:sp>
      <p:sp>
        <p:nvSpPr>
          <p:cNvPr id="12410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8060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0471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Rot="1" noChangeAspect="1" noChangeArrowheads="1" noTextEdit="1"/>
          </p:cNvSpPr>
          <p:nvPr>
            <p:ph type="sldImg"/>
          </p:nvPr>
        </p:nvSpPr>
        <p:spPr>
          <a:ln/>
        </p:spPr>
      </p:sp>
      <p:sp>
        <p:nvSpPr>
          <p:cNvPr id="1414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14478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84074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27589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Rot="1" noChangeAspect="1" noChangeArrowheads="1" noTextEdit="1"/>
          </p:cNvSpPr>
          <p:nvPr>
            <p:ph type="sldImg"/>
          </p:nvPr>
        </p:nvSpPr>
        <p:spPr>
          <a:ln/>
        </p:spPr>
      </p:sp>
      <p:sp>
        <p:nvSpPr>
          <p:cNvPr id="14551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21518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Rot="1" noChangeAspect="1" noChangeArrowheads="1" noTextEdit="1"/>
          </p:cNvSpPr>
          <p:nvPr>
            <p:ph type="sldImg"/>
          </p:nvPr>
        </p:nvSpPr>
        <p:spPr>
          <a:ln/>
        </p:spPr>
      </p:sp>
      <p:sp>
        <p:nvSpPr>
          <p:cNvPr id="1457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9636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670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5752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noRot="1" noChangeAspect="1" noChangeArrowheads="1" noTextEdit="1"/>
          </p:cNvSpPr>
          <p:nvPr>
            <p:ph type="sldImg"/>
          </p:nvPr>
        </p:nvSpPr>
        <p:spPr>
          <a:ln/>
        </p:spPr>
      </p:sp>
      <p:sp>
        <p:nvSpPr>
          <p:cNvPr id="128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99583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Rot="1" noChangeAspect="1" noChangeArrowheads="1" noTextEdit="1"/>
          </p:cNvSpPr>
          <p:nvPr>
            <p:ph type="sldImg"/>
          </p:nvPr>
        </p:nvSpPr>
        <p:spPr>
          <a:ln/>
        </p:spPr>
      </p:sp>
      <p:sp>
        <p:nvSpPr>
          <p:cNvPr id="128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9545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Rot="1" noChangeAspect="1" noChangeArrowheads="1" noTextEdit="1"/>
          </p:cNvSpPr>
          <p:nvPr>
            <p:ph type="sldImg"/>
          </p:nvPr>
        </p:nvSpPr>
        <p:spPr>
          <a:ln/>
        </p:spPr>
      </p:sp>
      <p:sp>
        <p:nvSpPr>
          <p:cNvPr id="13168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05481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Rot="1" noChangeAspect="1" noChangeArrowheads="1" noTextEdit="1"/>
          </p:cNvSpPr>
          <p:nvPr>
            <p:ph type="sldImg"/>
          </p:nvPr>
        </p:nvSpPr>
        <p:spPr>
          <a:ln/>
        </p:spPr>
      </p:sp>
      <p:sp>
        <p:nvSpPr>
          <p:cNvPr id="12902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0934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878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43483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83869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35377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96075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91922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23086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98531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2696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13968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Rot="1" noChangeAspect="1" noChangeArrowheads="1" noTextEdit="1"/>
          </p:cNvSpPr>
          <p:nvPr>
            <p:ph type="sldImg"/>
          </p:nvPr>
        </p:nvSpPr>
        <p:spPr>
          <a:ln/>
        </p:spPr>
      </p:sp>
      <p:sp>
        <p:nvSpPr>
          <p:cNvPr id="13025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75762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Rot="1" noChangeAspect="1" noChangeArrowheads="1" noTextEdit="1"/>
          </p:cNvSpPr>
          <p:nvPr>
            <p:ph type="sldImg"/>
          </p:nvPr>
        </p:nvSpPr>
        <p:spPr>
          <a:ln/>
        </p:spPr>
      </p:sp>
      <p:sp>
        <p:nvSpPr>
          <p:cNvPr id="13271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50758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Rot="1" noChangeAspect="1" noChangeArrowheads="1" noTextEdit="1"/>
          </p:cNvSpPr>
          <p:nvPr>
            <p:ph type="sldImg"/>
          </p:nvPr>
        </p:nvSpPr>
        <p:spPr>
          <a:ln/>
        </p:spPr>
      </p:sp>
      <p:sp>
        <p:nvSpPr>
          <p:cNvPr id="1329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0308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81138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56664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33591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Rot="1" noChangeAspect="1" noChangeArrowheads="1" noTextEdit="1"/>
          </p:cNvSpPr>
          <p:nvPr>
            <p:ph type="sldImg"/>
          </p:nvPr>
        </p:nvSpPr>
        <p:spPr>
          <a:ln/>
        </p:spPr>
      </p:sp>
      <p:sp>
        <p:nvSpPr>
          <p:cNvPr id="130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77087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31590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3197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033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Rot="1" noChangeAspect="1" noChangeArrowheads="1" noTextEdit="1"/>
          </p:cNvSpPr>
          <p:nvPr>
            <p:ph type="sldImg"/>
          </p:nvPr>
        </p:nvSpPr>
        <p:spPr>
          <a:ln/>
        </p:spPr>
      </p:sp>
      <p:sp>
        <p:nvSpPr>
          <p:cNvPr id="13998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877214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2"/>
          <p:cNvSpPr>
            <a:spLocks noGrp="1" noRot="1" noChangeAspect="1" noChangeArrowheads="1" noTextEdit="1"/>
          </p:cNvSpPr>
          <p:nvPr>
            <p:ph type="sldImg"/>
          </p:nvPr>
        </p:nvSpPr>
        <p:spPr>
          <a:ln/>
        </p:spPr>
      </p:sp>
      <p:sp>
        <p:nvSpPr>
          <p:cNvPr id="1463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193082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Rot="1" noChangeAspect="1" noChangeArrowheads="1" noTextEdit="1"/>
          </p:cNvSpPr>
          <p:nvPr>
            <p:ph type="sldImg"/>
          </p:nvPr>
        </p:nvSpPr>
        <p:spPr>
          <a:ln/>
        </p:spPr>
      </p:sp>
      <p:sp>
        <p:nvSpPr>
          <p:cNvPr id="14694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62038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Rot="1" noChangeAspect="1" noChangeArrowheads="1" noTextEdit="1"/>
          </p:cNvSpPr>
          <p:nvPr>
            <p:ph type="sldImg"/>
          </p:nvPr>
        </p:nvSpPr>
        <p:spPr>
          <a:ln/>
        </p:spPr>
      </p:sp>
      <p:sp>
        <p:nvSpPr>
          <p:cNvPr id="1473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479206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99614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8703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Rot="1" noChangeAspect="1" noChangeArrowheads="1" noTextEdit="1"/>
          </p:cNvSpPr>
          <p:nvPr>
            <p:ph type="sldImg"/>
          </p:nvPr>
        </p:nvSpPr>
        <p:spPr>
          <a:ln/>
        </p:spPr>
      </p:sp>
      <p:sp>
        <p:nvSpPr>
          <p:cNvPr id="14776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45550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Rot="1" noChangeAspect="1" noChangeArrowheads="1" noTextEdit="1"/>
          </p:cNvSpPr>
          <p:nvPr>
            <p:ph type="sldImg"/>
          </p:nvPr>
        </p:nvSpPr>
        <p:spPr>
          <a:ln/>
        </p:spPr>
      </p:sp>
      <p:sp>
        <p:nvSpPr>
          <p:cNvPr id="1479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12766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15451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Rot="1" noChangeAspect="1" noChangeArrowheads="1" noTextEdit="1"/>
          </p:cNvSpPr>
          <p:nvPr>
            <p:ph type="sldImg"/>
          </p:nvPr>
        </p:nvSpPr>
        <p:spPr>
          <a:ln/>
        </p:spPr>
      </p:sp>
      <p:sp>
        <p:nvSpPr>
          <p:cNvPr id="1483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80825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Rot="1" noChangeAspect="1" noChangeArrowheads="1" noTextEdit="1"/>
          </p:cNvSpPr>
          <p:nvPr>
            <p:ph type="sldImg"/>
          </p:nvPr>
        </p:nvSpPr>
        <p:spPr>
          <a:ln/>
        </p:spPr>
      </p:sp>
      <p:sp>
        <p:nvSpPr>
          <p:cNvPr id="1485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4154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89432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48878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Rot="1" noChangeAspect="1" noChangeArrowheads="1" noTextEdit="1"/>
          </p:cNvSpPr>
          <p:nvPr>
            <p:ph type="sldImg"/>
          </p:nvPr>
        </p:nvSpPr>
        <p:spPr>
          <a:ln/>
        </p:spPr>
      </p:sp>
      <p:sp>
        <p:nvSpPr>
          <p:cNvPr id="14878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820104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Rot="1" noChangeAspect="1" noChangeArrowheads="1" noTextEdit="1"/>
          </p:cNvSpPr>
          <p:nvPr>
            <p:ph type="sldImg"/>
          </p:nvPr>
        </p:nvSpPr>
        <p:spPr>
          <a:ln/>
        </p:spPr>
      </p:sp>
      <p:sp>
        <p:nvSpPr>
          <p:cNvPr id="1489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8186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768902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Rot="1" noChangeAspect="1" noChangeArrowheads="1" noTextEdit="1"/>
          </p:cNvSpPr>
          <p:nvPr>
            <p:ph type="sldImg"/>
          </p:nvPr>
        </p:nvSpPr>
        <p:spPr>
          <a:ln/>
        </p:spPr>
      </p:sp>
      <p:sp>
        <p:nvSpPr>
          <p:cNvPr id="14673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39097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768089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Rot="1" noChangeAspect="1" noChangeArrowheads="1" noTextEdit="1"/>
          </p:cNvSpPr>
          <p:nvPr>
            <p:ph type="sldImg"/>
          </p:nvPr>
        </p:nvSpPr>
        <p:spPr>
          <a:ln/>
        </p:spPr>
      </p:sp>
      <p:sp>
        <p:nvSpPr>
          <p:cNvPr id="13086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919964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659410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237095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a:ln/>
        </p:spPr>
      </p:sp>
      <p:sp>
        <p:nvSpPr>
          <p:cNvPr id="1337348" name="Rectangle 4"/>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698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642196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5804298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5065798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27957215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28911512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38338664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16696271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5163085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39825" y="695325"/>
            <a:ext cx="4578350" cy="3433763"/>
          </a:xfrm>
          <a:ln/>
        </p:spPr>
      </p:sp>
      <p:sp>
        <p:nvSpPr>
          <p:cNvPr id="123907" name="Rectangle 3"/>
          <p:cNvSpPr>
            <a:spLocks noGrp="1" noChangeArrowheads="1"/>
          </p:cNvSpPr>
          <p:nvPr>
            <p:ph type="body" idx="1"/>
          </p:nvPr>
        </p:nvSpPr>
        <p:spPr>
          <a:xfrm>
            <a:off x="381001" y="4365626"/>
            <a:ext cx="6172200" cy="4133850"/>
          </a:xfrm>
          <a:noFill/>
        </p:spPr>
        <p:txBody>
          <a:bodyPr/>
          <a:lstStyle/>
          <a:p>
            <a:endParaRPr lang="en-US" altLang="en-US" dirty="0" smtClean="0"/>
          </a:p>
        </p:txBody>
      </p:sp>
    </p:spTree>
    <p:extLst>
      <p:ext uri="{BB962C8B-B14F-4D97-AF65-F5344CB8AC3E}">
        <p14:creationId xmlns:p14="http://schemas.microsoft.com/office/powerpoint/2010/main" val="11778715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33475" y="690563"/>
            <a:ext cx="4591050" cy="3443287"/>
          </a:xfrm>
          <a:ln cap="flat"/>
        </p:spPr>
      </p:sp>
      <p:sp>
        <p:nvSpPr>
          <p:cNvPr id="131075" name="Rectangle 3"/>
          <p:cNvSpPr>
            <a:spLocks noGrp="1" noChangeArrowheads="1"/>
          </p:cNvSpPr>
          <p:nvPr>
            <p:ph type="body" idx="1"/>
          </p:nvPr>
        </p:nvSpPr>
        <p:spPr>
          <a:xfrm>
            <a:off x="914401" y="4365625"/>
            <a:ext cx="5029200" cy="4135438"/>
          </a:xfrm>
          <a:noFill/>
        </p:spPr>
        <p:txBody>
          <a:bodyPr lIns="92063" tIns="46032" rIns="92063" bIns="46032"/>
          <a:lstStyle/>
          <a:p>
            <a:endParaRPr lang="en-US" altLang="en-US" dirty="0" smtClean="0"/>
          </a:p>
        </p:txBody>
      </p:sp>
    </p:spTree>
    <p:extLst>
      <p:ext uri="{BB962C8B-B14F-4D97-AF65-F5344CB8AC3E}">
        <p14:creationId xmlns:p14="http://schemas.microsoft.com/office/powerpoint/2010/main" val="221574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noTextEdit="1"/>
          </p:cNvSpPr>
          <p:nvPr>
            <p:ph type="sldImg"/>
          </p:nvPr>
        </p:nvSpPr>
        <p:spPr>
          <a:ln/>
        </p:spPr>
      </p:sp>
      <p:graphicFrame>
        <p:nvGraphicFramePr>
          <p:cNvPr id="1318915" name="Object 3"/>
          <p:cNvGraphicFramePr>
            <a:graphicFrameLocks noGrp="1" noChangeAspect="1"/>
          </p:cNvGraphicFramePr>
          <p:nvPr>
            <p:ph type="body" idx="1"/>
          </p:nvPr>
        </p:nvGraphicFramePr>
        <p:xfrm>
          <a:off x="709613" y="4365625"/>
          <a:ext cx="5513387" cy="4135438"/>
        </p:xfrm>
        <a:graphic>
          <a:graphicData uri="http://schemas.openxmlformats.org/presentationml/2006/ole">
            <mc:AlternateContent xmlns:mc="http://schemas.openxmlformats.org/markup-compatibility/2006">
              <mc:Choice xmlns:v="urn:schemas-microsoft-com:vml" Requires="v">
                <p:oleObj spid="_x0000_s1319127" name="Slide" r:id="rId4" imgW="4572180" imgH="3429001" progId="PowerPoint.Slide.8">
                  <p:embed/>
                </p:oleObj>
              </mc:Choice>
              <mc:Fallback>
                <p:oleObj name="Slide" r:id="rId4" imgW="4572180" imgH="3429001"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365625"/>
                        <a:ext cx="5513387" cy="4135438"/>
                      </a:xfrm>
                      <a:prstGeom prst="rect">
                        <a:avLst/>
                      </a:prstGeom>
                    </p:spPr>
                  </p:pic>
                </p:oleObj>
              </mc:Fallback>
            </mc:AlternateContent>
          </a:graphicData>
        </a:graphic>
      </p:graphicFrame>
    </p:spTree>
    <p:extLst>
      <p:ext uri="{BB962C8B-B14F-4D97-AF65-F5344CB8AC3E}">
        <p14:creationId xmlns:p14="http://schemas.microsoft.com/office/powerpoint/2010/main" val="105493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314993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19012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49972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668161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7047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24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08645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2403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3336258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12498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025807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146258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0" name="Text Box 16"/>
          <p:cNvSpPr txBox="1">
            <a:spLocks noChangeArrowheads="1"/>
          </p:cNvSpPr>
          <p:nvPr/>
        </p:nvSpPr>
        <p:spPr bwMode="auto">
          <a:xfrm>
            <a:off x="76200" y="6400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tx1"/>
                </a:solidFill>
                <a:effectLst/>
                <a:latin typeface="Arial" charset="0"/>
              </a:rPr>
              <a:t>14-</a:t>
            </a:r>
            <a:fld id="{8ED3E772-BDD7-483F-B109-83AD86530EDB}" type="slidenum">
              <a:rPr lang="en-US" altLang="en-US" sz="1200">
                <a:solidFill>
                  <a:schemeClr val="tx1"/>
                </a:solidFill>
                <a:effectLst/>
                <a:latin typeface="Arial" charset="0"/>
              </a:rPr>
              <a:pPr>
                <a:spcBef>
                  <a:spcPct val="50000"/>
                </a:spcBef>
              </a:pPr>
              <a:t>‹#›</a:t>
            </a:fld>
            <a:endParaRPr lang="en-US" altLang="en-US" sz="1200" dirty="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Graphics\Powerpoint\JW_USA\Kieso-cover page\Final\Kieso_.jpg"/>
          <p:cNvPicPr>
            <a:picLocks noChangeAspect="1" noChangeArrowheads="1"/>
          </p:cNvPicPr>
          <p:nvPr/>
        </p:nvPicPr>
        <p:blipFill>
          <a:blip r:embed="rId2" cstate="print"/>
          <a:srcRect/>
          <a:stretch>
            <a:fillRect/>
          </a:stretch>
        </p:blipFill>
        <p:spPr bwMode="auto">
          <a:xfrm>
            <a:off x="0" y="-12700"/>
            <a:ext cx="9144000" cy="3289300"/>
          </a:xfrm>
          <a:prstGeom prst="rect">
            <a:avLst/>
          </a:prstGeom>
          <a:noFill/>
        </p:spPr>
      </p:pic>
      <p:sp>
        <p:nvSpPr>
          <p:cNvPr id="2" name="شكل بيضاوي 1"/>
          <p:cNvSpPr/>
          <p:nvPr/>
        </p:nvSpPr>
        <p:spPr bwMode="auto">
          <a:xfrm>
            <a:off x="627701" y="3356992"/>
            <a:ext cx="7560840" cy="2662808"/>
          </a:xfrm>
          <a:prstGeom prst="ellipse">
            <a:avLst/>
          </a:prstGeom>
          <a:solidFill>
            <a:schemeClr val="accent2">
              <a:lumMod val="20000"/>
              <a:lumOff val="80000"/>
            </a:schemeClr>
          </a:solidFill>
          <a:ln w="28575" cap="sq" cmpd="sng" algn="ctr">
            <a:solidFill>
              <a:srgbClr val="8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IQ" sz="2400" dirty="0" smtClean="0">
                <a:solidFill>
                  <a:schemeClr val="tx1"/>
                </a:solidFill>
              </a:rPr>
              <a:t>محاضرة عن موضوع إصدار السندات</a:t>
            </a:r>
          </a:p>
          <a:p>
            <a:pPr marL="0" marR="0" indent="0" algn="ctr" defTabSz="914400" rtl="0" eaLnBrk="0" fontAlgn="base" latinLnBrk="0" hangingPunct="0">
              <a:lnSpc>
                <a:spcPct val="100000"/>
              </a:lnSpc>
              <a:spcBef>
                <a:spcPct val="0"/>
              </a:spcBef>
              <a:spcAft>
                <a:spcPct val="0"/>
              </a:spcAft>
              <a:buClrTx/>
              <a:buSzTx/>
              <a:buFontTx/>
              <a:buNone/>
              <a:tabLst/>
            </a:pPr>
            <a:r>
              <a:rPr lang="ar-IQ" sz="2400" dirty="0" smtClean="0">
                <a:solidFill>
                  <a:schemeClr val="tx1"/>
                </a:solidFill>
              </a:rPr>
              <a:t>بالقيمة الأسمية </a:t>
            </a:r>
          </a:p>
          <a:p>
            <a:pPr marL="0" marR="0" indent="0" algn="ctr" defTabSz="914400" rtl="0" eaLnBrk="0" fontAlgn="base" latinLnBrk="0" hangingPunct="0">
              <a:lnSpc>
                <a:spcPct val="100000"/>
              </a:lnSpc>
              <a:spcBef>
                <a:spcPct val="0"/>
              </a:spcBef>
              <a:spcAft>
                <a:spcPct val="0"/>
              </a:spcAft>
              <a:buClrTx/>
              <a:buSzTx/>
              <a:buFontTx/>
              <a:buNone/>
              <a:tabLst/>
            </a:pPr>
            <a:endParaRPr lang="ar-IQ" sz="2400" dirty="0">
              <a:solidFill>
                <a:schemeClr val="tx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ar-IQ" sz="2400" dirty="0" smtClean="0">
                <a:solidFill>
                  <a:schemeClr val="tx1"/>
                </a:solidFill>
              </a:rPr>
              <a:t>أ.د. بشرى المشهداني </a:t>
            </a:r>
          </a:p>
          <a:p>
            <a:pPr marL="0" marR="0" indent="0" algn="ctr" defTabSz="914400" rtl="0" eaLnBrk="0" fontAlgn="base" latinLnBrk="0" hangingPunct="0">
              <a:lnSpc>
                <a:spcPct val="100000"/>
              </a:lnSpc>
              <a:spcBef>
                <a:spcPct val="0"/>
              </a:spcBef>
              <a:spcAft>
                <a:spcPct val="0"/>
              </a:spcAft>
              <a:buClrTx/>
              <a:buSzTx/>
              <a:buFontTx/>
              <a:buNone/>
              <a:tabLst/>
            </a:pPr>
            <a:r>
              <a:rPr lang="ar-IQ" sz="2400" dirty="0" smtClean="0">
                <a:solidFill>
                  <a:schemeClr val="tx1"/>
                </a:solidFill>
              </a:rPr>
              <a:t>جامعة بغداد – قسم المحاسبة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125958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4" name="Text Box 4"/>
          <p:cNvSpPr txBox="1">
            <a:spLocks noChangeArrowheads="1"/>
          </p:cNvSpPr>
          <p:nvPr/>
        </p:nvSpPr>
        <p:spPr bwMode="auto">
          <a:xfrm>
            <a:off x="609600" y="1371600"/>
            <a:ext cx="8001000" cy="399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0000"/>
              </a:lnSpc>
              <a:spcBef>
                <a:spcPct val="35000"/>
              </a:spcBef>
              <a:spcAft>
                <a:spcPct val="20000"/>
              </a:spcAft>
              <a:buSzPct val="80000"/>
            </a:pPr>
            <a:r>
              <a:rPr lang="ar-SA" altLang="en-US" dirty="0" smtClean="0">
                <a:effectLst/>
                <a:latin typeface="Liberation Sans" panose="020B0604020202020204" pitchFamily="34" charset="0"/>
              </a:rPr>
              <a:t>معدل الفائدة</a:t>
            </a:r>
            <a:endParaRPr lang="en-US" altLang="en-US" dirty="0">
              <a:effectLst/>
              <a:latin typeface="Liberation Sans" panose="020B0604020202020204" pitchFamily="34" charset="0"/>
            </a:endParaRPr>
          </a:p>
          <a:p>
            <a:pPr lvl="1" algn="r" rtl="1">
              <a:lnSpc>
                <a:spcPct val="120000"/>
              </a:lnSpc>
              <a:spcBef>
                <a:spcPct val="35000"/>
              </a:spcBef>
              <a:spcAft>
                <a:spcPct val="20000"/>
              </a:spcAft>
              <a:buSzPct val="80000"/>
              <a:buFont typeface="Wingdings" pitchFamily="2" charset="2"/>
              <a:buChar char="u"/>
            </a:pPr>
            <a:r>
              <a:rPr lang="ar-SA" altLang="en-US" sz="2200" dirty="0" smtClean="0">
                <a:solidFill>
                  <a:srgbClr val="800000"/>
                </a:solidFill>
                <a:effectLst/>
                <a:latin typeface="Liberation Sans" panose="020B0604020202020204" pitchFamily="34" charset="0"/>
              </a:rPr>
              <a:t>المعدل الفائدة الاسمي = </a:t>
            </a:r>
            <a:r>
              <a:rPr lang="ar-SA" altLang="en-US" sz="2200" dirty="0" smtClean="0">
                <a:effectLst/>
                <a:latin typeface="Liberation Sans" panose="020B0604020202020204" pitchFamily="34" charset="0"/>
              </a:rPr>
              <a:t>المعدل المكتوب ضمن شروط السند </a:t>
            </a:r>
            <a:endParaRPr lang="en-US" altLang="en-US" sz="2200" b="0" dirty="0">
              <a:effectLst/>
              <a:latin typeface="Liberation Sans" panose="020B0604020202020204" pitchFamily="34" charset="0"/>
            </a:endParaRPr>
          </a:p>
          <a:p>
            <a:pPr lvl="2" algn="r" rtl="1">
              <a:lnSpc>
                <a:spcPct val="120000"/>
              </a:lnSpc>
              <a:spcBef>
                <a:spcPct val="35000"/>
              </a:spcBef>
              <a:spcAft>
                <a:spcPct val="20000"/>
              </a:spcAft>
              <a:buClr>
                <a:schemeClr val="accent6">
                  <a:lumMod val="50000"/>
                </a:schemeClr>
              </a:buClr>
              <a:buSzPct val="80000"/>
              <a:buFont typeface="Arial" panose="020B0604020202020204" pitchFamily="34" charset="0"/>
              <a:buChar char="►"/>
            </a:pPr>
            <a:r>
              <a:rPr lang="ar-SA" altLang="en-US" sz="2100" dirty="0" smtClean="0">
                <a:effectLst/>
                <a:latin typeface="Liberation Sans" panose="020B0604020202020204" pitchFamily="34" charset="0"/>
              </a:rPr>
              <a:t>مصدر السند هو من يحدد المعدل اعلاه</a:t>
            </a:r>
            <a:endParaRPr lang="en-US" altLang="en-US" sz="2100" dirty="0">
              <a:effectLst/>
              <a:latin typeface="Liberation Sans" panose="020B0604020202020204" pitchFamily="34" charset="0"/>
            </a:endParaRPr>
          </a:p>
          <a:p>
            <a:pPr lvl="2" algn="r" rtl="1">
              <a:lnSpc>
                <a:spcPct val="120000"/>
              </a:lnSpc>
              <a:spcBef>
                <a:spcPct val="35000"/>
              </a:spcBef>
              <a:spcAft>
                <a:spcPct val="20000"/>
              </a:spcAft>
              <a:buClr>
                <a:schemeClr val="accent6">
                  <a:lumMod val="50000"/>
                </a:schemeClr>
              </a:buClr>
              <a:buSzPct val="80000"/>
              <a:buFont typeface="Arial" panose="020B0604020202020204" pitchFamily="34" charset="0"/>
              <a:buChar char="►"/>
            </a:pPr>
            <a:r>
              <a:rPr lang="ar-SA" altLang="en-US" sz="2100" dirty="0" smtClean="0">
                <a:effectLst/>
                <a:latin typeface="Liberation Sans" panose="020B0604020202020204" pitchFamily="34" charset="0"/>
              </a:rPr>
              <a:t>يتم ذكر المعدل كنسبة مئوية من القيمة الاسمية للسند</a:t>
            </a:r>
            <a:endParaRPr lang="en-US" altLang="en-US" sz="2100" dirty="0">
              <a:effectLst/>
              <a:latin typeface="Liberation Sans" panose="020B0604020202020204" pitchFamily="34" charset="0"/>
            </a:endParaRPr>
          </a:p>
          <a:p>
            <a:pPr lvl="1" algn="r" rtl="1">
              <a:lnSpc>
                <a:spcPct val="120000"/>
              </a:lnSpc>
              <a:spcBef>
                <a:spcPct val="70000"/>
              </a:spcBef>
              <a:spcAft>
                <a:spcPct val="20000"/>
              </a:spcAft>
              <a:buSzPct val="80000"/>
              <a:buFont typeface="Wingdings" pitchFamily="2" charset="2"/>
              <a:buChar char="u"/>
            </a:pPr>
            <a:r>
              <a:rPr lang="ar-SA" altLang="en-US" sz="2200" dirty="0" smtClean="0">
                <a:solidFill>
                  <a:srgbClr val="800000"/>
                </a:solidFill>
                <a:effectLst/>
                <a:latin typeface="Liberation Sans" panose="020B0604020202020204" pitchFamily="34" charset="0"/>
              </a:rPr>
              <a:t>معدل الفائدة الفعال او الحقيقي = </a:t>
            </a:r>
            <a:r>
              <a:rPr lang="ar-SA" altLang="en-US" sz="2200" dirty="0" smtClean="0">
                <a:effectLst/>
                <a:latin typeface="Liberation Sans" panose="020B0604020202020204" pitchFamily="34" charset="0"/>
              </a:rPr>
              <a:t>المعدل الذي يقدم عائد مقبول يتناسب مع خطر المصدر</a:t>
            </a:r>
            <a:endParaRPr lang="en-US" altLang="en-US" sz="2200" b="0" dirty="0">
              <a:effectLst/>
              <a:latin typeface="Liberation Sans" panose="020B0604020202020204" pitchFamily="34" charset="0"/>
            </a:endParaRPr>
          </a:p>
          <a:p>
            <a:pPr lvl="2" algn="r" rtl="1">
              <a:lnSpc>
                <a:spcPct val="120000"/>
              </a:lnSpc>
              <a:spcBef>
                <a:spcPct val="50000"/>
              </a:spcBef>
              <a:spcAft>
                <a:spcPct val="20000"/>
              </a:spcAft>
              <a:buClr>
                <a:schemeClr val="accent6">
                  <a:lumMod val="50000"/>
                </a:schemeClr>
              </a:buClr>
              <a:buSzPct val="80000"/>
              <a:buFont typeface="Arial" panose="020B0604020202020204" pitchFamily="34" charset="0"/>
              <a:buChar char="►"/>
            </a:pPr>
            <a:r>
              <a:rPr lang="ar-SA" altLang="en-US" sz="2100" dirty="0" smtClean="0">
                <a:effectLst/>
                <a:latin typeface="Liberation Sans" panose="020B0604020202020204" pitchFamily="34" charset="0"/>
              </a:rPr>
              <a:t>معدل الفائدة المكتسب فعلا من حملة السندات</a:t>
            </a:r>
            <a:endParaRPr lang="en-US" altLang="en-US" sz="2100" dirty="0">
              <a:effectLst/>
              <a:latin typeface="Liberation Sans" panose="020B0604020202020204" pitchFamily="34" charset="0"/>
            </a:endParaRPr>
          </a:p>
        </p:txBody>
      </p:sp>
      <p:sp>
        <p:nvSpPr>
          <p:cNvPr id="1244166" name="Rectangle 6"/>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a:solidFill>
                  <a:schemeClr val="accent6">
                    <a:lumMod val="50000"/>
                  </a:schemeClr>
                </a:solidFill>
                <a:effectLst/>
                <a:latin typeface="Liberation Sans" panose="020B0604020202020204" pitchFamily="34" charset="0"/>
                <a:ea typeface="+mn-ea"/>
                <a:cs typeface="+mn-cs"/>
              </a:rPr>
              <a:t>تقييم السندات المستحقة    </a:t>
            </a:r>
            <a:r>
              <a:rPr lang="en-US" altLang="en-US" sz="24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body" idx="1"/>
          </p:nvPr>
        </p:nvSpPr>
        <p:spPr>
          <a:xfrm>
            <a:off x="609600" y="1371600"/>
            <a:ext cx="8077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175" indent="-3175" algn="r" rtl="1">
              <a:lnSpc>
                <a:spcPct val="120000"/>
              </a:lnSpc>
              <a:buFont typeface="Wingdings" pitchFamily="2" charset="2"/>
              <a:buNone/>
            </a:pPr>
            <a:r>
              <a:rPr lang="ar-SA" altLang="en-US" sz="2200" dirty="0" smtClean="0">
                <a:effectLst/>
                <a:latin typeface="Liberation Sans" panose="020B0604020202020204" pitchFamily="34" charset="0"/>
              </a:rPr>
              <a:t>كيف يتم احتساب مقدار الفائدة المدفوعة فعلا لحامل السند في كل فترة ؟ </a:t>
            </a:r>
            <a:endParaRPr lang="en-US" altLang="en-US" sz="2200" dirty="0">
              <a:effectLst/>
              <a:latin typeface="Liberation Sans" panose="020B0604020202020204" pitchFamily="34" charset="0"/>
            </a:endParaRPr>
          </a:p>
          <a:p>
            <a:pPr marL="3175" indent="-3175">
              <a:lnSpc>
                <a:spcPct val="120000"/>
              </a:lnSpc>
              <a:buFont typeface="Wingdings" pitchFamily="2" charset="2"/>
              <a:buNone/>
            </a:pPr>
            <a:endParaRPr lang="en-US" altLang="en-US" sz="2200" b="0" dirty="0">
              <a:effectLst/>
              <a:latin typeface="Liberation Sans" panose="020B0604020202020204" pitchFamily="34" charset="0"/>
            </a:endParaRPr>
          </a:p>
          <a:p>
            <a:pPr marL="3175" indent="-3175">
              <a:lnSpc>
                <a:spcPct val="120000"/>
              </a:lnSpc>
              <a:buFont typeface="Wingdings" pitchFamily="2" charset="2"/>
              <a:buNone/>
            </a:pPr>
            <a:endParaRPr lang="en-US" altLang="en-US" sz="2200" b="0" dirty="0">
              <a:solidFill>
                <a:srgbClr val="800000"/>
              </a:solidFill>
              <a:effectLst/>
              <a:latin typeface="Liberation Sans" panose="020B0604020202020204" pitchFamily="34" charset="0"/>
            </a:endParaRPr>
          </a:p>
          <a:p>
            <a:pPr marL="3175" indent="-3175">
              <a:lnSpc>
                <a:spcPct val="120000"/>
              </a:lnSpc>
              <a:buFont typeface="Wingdings" pitchFamily="2" charset="2"/>
              <a:buNone/>
            </a:pPr>
            <a:endParaRPr lang="en-US" altLang="en-US" sz="2200" b="0" dirty="0">
              <a:solidFill>
                <a:srgbClr val="800000"/>
              </a:solidFill>
              <a:effectLst/>
              <a:latin typeface="Liberation Sans" panose="020B0604020202020204" pitchFamily="34" charset="0"/>
            </a:endParaRPr>
          </a:p>
          <a:p>
            <a:pPr marL="3175" indent="-3175" algn="r" rtl="1">
              <a:lnSpc>
                <a:spcPct val="120000"/>
              </a:lnSpc>
              <a:buFont typeface="Wingdings" pitchFamily="2" charset="2"/>
              <a:buNone/>
            </a:pPr>
            <a:r>
              <a:rPr lang="ar-SA" altLang="en-US" sz="2200" dirty="0" smtClean="0">
                <a:effectLst/>
                <a:latin typeface="Liberation Sans" panose="020B0604020202020204" pitchFamily="34" charset="0"/>
              </a:rPr>
              <a:t>كيف يتم احتسب مقدار الفائدة المسجلة فعلا كمصروف فائدة من قبل مصدر السند ؟</a:t>
            </a:r>
            <a:endParaRPr lang="en-US" altLang="en-US" sz="2200" dirty="0">
              <a:effectLst/>
              <a:latin typeface="Liberation Sans" panose="020B0604020202020204" pitchFamily="34" charset="0"/>
            </a:endParaRPr>
          </a:p>
        </p:txBody>
      </p:sp>
      <p:sp>
        <p:nvSpPr>
          <p:cNvPr id="1246216"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a:solidFill>
                  <a:schemeClr val="accent6">
                    <a:lumMod val="50000"/>
                  </a:schemeClr>
                </a:solidFill>
                <a:effectLst/>
                <a:latin typeface="Liberation Sans" panose="020B0604020202020204" pitchFamily="34" charset="0"/>
                <a:ea typeface="+mn-ea"/>
                <a:cs typeface="+mn-cs"/>
              </a:rPr>
              <a:t>تقييم السندات المستحقة    </a:t>
            </a:r>
            <a:r>
              <a:rPr lang="en-US" altLang="en-US" sz="24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1246218" name="Rectangle 10"/>
          <p:cNvSpPr>
            <a:spLocks noChangeArrowheads="1"/>
          </p:cNvSpPr>
          <p:nvPr/>
        </p:nvSpPr>
        <p:spPr bwMode="auto">
          <a:xfrm>
            <a:off x="2715099" y="2514600"/>
            <a:ext cx="3724096" cy="4646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lnSpc>
                <a:spcPct val="120000"/>
              </a:lnSpc>
              <a:buClr>
                <a:schemeClr val="accent2"/>
              </a:buClr>
              <a:buSzPct val="75000"/>
              <a:buFont typeface="Wingdings" pitchFamily="2" charset="2"/>
              <a:buNone/>
            </a:pPr>
            <a:r>
              <a:rPr lang="ar-SA" altLang="en-US" sz="2200" dirty="0" smtClean="0">
                <a:solidFill>
                  <a:srgbClr val="800000"/>
                </a:solidFill>
                <a:effectLst/>
                <a:latin typeface="Liberation Sans" panose="020B0604020202020204" pitchFamily="34" charset="0"/>
              </a:rPr>
              <a:t>(المعدل المعلن </a:t>
            </a:r>
            <a:r>
              <a:rPr lang="en-US" altLang="en-US" sz="2200" dirty="0" smtClean="0">
                <a:solidFill>
                  <a:srgbClr val="800000"/>
                </a:solidFill>
                <a:effectLst/>
                <a:latin typeface="Liberation Sans" panose="020B0604020202020204" pitchFamily="34" charset="0"/>
              </a:rPr>
              <a:t>x</a:t>
            </a:r>
            <a:r>
              <a:rPr lang="ar-SA" altLang="en-US" sz="2200" dirty="0" smtClean="0">
                <a:solidFill>
                  <a:srgbClr val="800000"/>
                </a:solidFill>
                <a:effectLst/>
                <a:latin typeface="Liberation Sans" panose="020B0604020202020204" pitchFamily="34" charset="0"/>
              </a:rPr>
              <a:t> القيمة الاسمية للسند)</a:t>
            </a:r>
            <a:endParaRPr lang="en-US" altLang="en-US" sz="2200" dirty="0">
              <a:solidFill>
                <a:srgbClr val="800000"/>
              </a:solidFill>
              <a:effectLst/>
              <a:latin typeface="Liberation Sans" panose="020B0604020202020204" pitchFamily="34" charset="0"/>
            </a:endParaRPr>
          </a:p>
        </p:txBody>
      </p:sp>
      <p:sp>
        <p:nvSpPr>
          <p:cNvPr id="1246219" name="Rectangle 11"/>
          <p:cNvSpPr>
            <a:spLocks noChangeArrowheads="1"/>
          </p:cNvSpPr>
          <p:nvPr/>
        </p:nvSpPr>
        <p:spPr bwMode="auto">
          <a:xfrm>
            <a:off x="1731876" y="4876800"/>
            <a:ext cx="5808001" cy="4612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chemeClr val="accent2"/>
              </a:buClr>
              <a:buSzPct val="75000"/>
              <a:buFont typeface="Wingdings" pitchFamily="2" charset="2"/>
              <a:buNone/>
            </a:pPr>
            <a:r>
              <a:rPr lang="en-US" altLang="en-US" sz="2200" dirty="0">
                <a:solidFill>
                  <a:srgbClr val="800000"/>
                </a:solidFill>
                <a:effectLst/>
                <a:latin typeface="Liberation Sans" panose="020B0604020202020204" pitchFamily="34" charset="0"/>
              </a:rPr>
              <a:t>(Market rate x Carrying Value of the bond)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6218"/>
                                        </p:tgtEl>
                                        <p:attrNameLst>
                                          <p:attrName>style.visibility</p:attrName>
                                        </p:attrNameLst>
                                      </p:cBhvr>
                                      <p:to>
                                        <p:strVal val="visible"/>
                                      </p:to>
                                    </p:set>
                                    <p:animEffect transition="in" filter="wipe(left)">
                                      <p:cBhvr>
                                        <p:cTn id="7" dur="500"/>
                                        <p:tgtEl>
                                          <p:spTgt spid="1246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6219"/>
                                        </p:tgtEl>
                                        <p:attrNameLst>
                                          <p:attrName>style.visibility</p:attrName>
                                        </p:attrNameLst>
                                      </p:cBhvr>
                                      <p:to>
                                        <p:strVal val="visible"/>
                                      </p:to>
                                    </p:set>
                                    <p:animEffect transition="in" filter="wipe(left)">
                                      <p:cBhvr>
                                        <p:cTn id="12" dur="500"/>
                                        <p:tgtEl>
                                          <p:spTgt spid="1246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8" grpId="0"/>
      <p:bldP spid="12462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ChangeArrowheads="1"/>
          </p:cNvSpPr>
          <p:nvPr/>
        </p:nvSpPr>
        <p:spPr bwMode="auto">
          <a:xfrm>
            <a:off x="5411788" y="2374900"/>
            <a:ext cx="3111500" cy="3949700"/>
          </a:xfrm>
          <a:prstGeom prst="rect">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59" name="Rectangle 3"/>
          <p:cNvSpPr>
            <a:spLocks noChangeArrowheads="1"/>
          </p:cNvSpPr>
          <p:nvPr/>
        </p:nvSpPr>
        <p:spPr bwMode="auto">
          <a:xfrm>
            <a:off x="5410200" y="1865376"/>
            <a:ext cx="3114675" cy="489878"/>
          </a:xfrm>
          <a:prstGeom prst="rect">
            <a:avLst/>
          </a:prstGeom>
          <a:solidFill>
            <a:srgbClr val="FFFF99"/>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ar-SA" altLang="en-US" sz="2600" dirty="0" smtClean="0">
                <a:solidFill>
                  <a:schemeClr val="tx1"/>
                </a:solidFill>
                <a:effectLst/>
                <a:latin typeface="Liberation Sans" panose="020B0604020202020204" pitchFamily="34" charset="0"/>
              </a:rPr>
              <a:t>الفائدة السوقية</a:t>
            </a:r>
            <a:endParaRPr lang="en-US" altLang="en-US" sz="2600" dirty="0">
              <a:solidFill>
                <a:schemeClr val="tx1"/>
              </a:solidFill>
              <a:effectLst/>
              <a:latin typeface="Liberation Sans" panose="020B0604020202020204" pitchFamily="34" charset="0"/>
            </a:endParaRPr>
          </a:p>
        </p:txBody>
      </p:sp>
      <p:sp>
        <p:nvSpPr>
          <p:cNvPr id="1248260" name="Rectangle 4"/>
          <p:cNvSpPr>
            <a:spLocks noChangeArrowheads="1"/>
          </p:cNvSpPr>
          <p:nvPr/>
        </p:nvSpPr>
        <p:spPr bwMode="auto">
          <a:xfrm>
            <a:off x="762000" y="1865376"/>
            <a:ext cx="3114675" cy="489878"/>
          </a:xfrm>
          <a:prstGeom prst="rect">
            <a:avLst/>
          </a:prstGeom>
          <a:solidFill>
            <a:srgbClr val="FFFF99"/>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ar-SA" altLang="en-US" sz="2600" dirty="0" smtClean="0">
                <a:solidFill>
                  <a:schemeClr val="tx1"/>
                </a:solidFill>
                <a:effectLst/>
                <a:latin typeface="Liberation Sans" panose="020B0604020202020204" pitchFamily="34" charset="0"/>
              </a:rPr>
              <a:t>اصدار السندات</a:t>
            </a:r>
            <a:endParaRPr lang="en-US" altLang="en-US" sz="2600" dirty="0">
              <a:solidFill>
                <a:schemeClr val="tx1"/>
              </a:solidFill>
              <a:effectLst/>
              <a:latin typeface="Liberation Sans" panose="020B0604020202020204" pitchFamily="34" charset="0"/>
            </a:endParaRPr>
          </a:p>
        </p:txBody>
      </p:sp>
      <p:sp>
        <p:nvSpPr>
          <p:cNvPr id="1248261" name="Rectangle 5"/>
          <p:cNvSpPr>
            <a:spLocks noChangeArrowheads="1"/>
          </p:cNvSpPr>
          <p:nvPr/>
        </p:nvSpPr>
        <p:spPr bwMode="auto">
          <a:xfrm>
            <a:off x="763588" y="2374900"/>
            <a:ext cx="3111500" cy="3949700"/>
          </a:xfrm>
          <a:prstGeom prst="rect">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62" name="Rectangle 6"/>
          <p:cNvSpPr>
            <a:spLocks noChangeArrowheads="1"/>
          </p:cNvSpPr>
          <p:nvPr/>
        </p:nvSpPr>
        <p:spPr bwMode="auto">
          <a:xfrm>
            <a:off x="1068388" y="26035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ar-SA" altLang="en-US" sz="3000" dirty="0" smtClean="0">
                <a:solidFill>
                  <a:schemeClr val="tx1"/>
                </a:solidFill>
                <a:effectLst/>
                <a:latin typeface="Liberation Sans" panose="020B0604020202020204" pitchFamily="34" charset="0"/>
              </a:rPr>
              <a:t>علاوة</a:t>
            </a:r>
            <a:endParaRPr lang="en-US" altLang="en-US" sz="3000" dirty="0">
              <a:solidFill>
                <a:schemeClr val="tx1"/>
              </a:solidFill>
              <a:effectLst/>
              <a:latin typeface="Liberation Sans" panose="020B0604020202020204" pitchFamily="34" charset="0"/>
            </a:endParaRPr>
          </a:p>
        </p:txBody>
      </p:sp>
      <p:sp>
        <p:nvSpPr>
          <p:cNvPr id="1248263" name="Rectangle 7"/>
          <p:cNvSpPr>
            <a:spLocks noChangeArrowheads="1"/>
          </p:cNvSpPr>
          <p:nvPr/>
        </p:nvSpPr>
        <p:spPr bwMode="auto">
          <a:xfrm>
            <a:off x="1068388" y="38227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ar-SA" altLang="en-US" sz="3000" dirty="0" smtClean="0">
                <a:solidFill>
                  <a:schemeClr val="tx1"/>
                </a:solidFill>
                <a:effectLst/>
                <a:latin typeface="Liberation Sans" panose="020B0604020202020204" pitchFamily="34" charset="0"/>
              </a:rPr>
              <a:t>القيمة الاسمية</a:t>
            </a:r>
            <a:endParaRPr lang="en-US" altLang="en-US" sz="3000" dirty="0">
              <a:solidFill>
                <a:schemeClr val="tx1"/>
              </a:solidFill>
              <a:effectLst/>
              <a:latin typeface="Liberation Sans" panose="020B0604020202020204" pitchFamily="34" charset="0"/>
            </a:endParaRPr>
          </a:p>
        </p:txBody>
      </p:sp>
      <p:sp>
        <p:nvSpPr>
          <p:cNvPr id="1248264" name="Rectangle 8"/>
          <p:cNvSpPr>
            <a:spLocks noChangeArrowheads="1"/>
          </p:cNvSpPr>
          <p:nvPr/>
        </p:nvSpPr>
        <p:spPr bwMode="auto">
          <a:xfrm>
            <a:off x="1068388" y="51181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ar-SA" altLang="en-US" sz="3000" dirty="0" smtClean="0">
                <a:solidFill>
                  <a:schemeClr val="tx1"/>
                </a:solidFill>
                <a:effectLst/>
                <a:latin typeface="Liberation Sans" panose="020B0604020202020204" pitchFamily="34" charset="0"/>
              </a:rPr>
              <a:t>خصم</a:t>
            </a:r>
            <a:endParaRPr lang="en-US" altLang="en-US" sz="3000" dirty="0">
              <a:solidFill>
                <a:schemeClr val="tx1"/>
              </a:solidFill>
              <a:effectLst/>
              <a:latin typeface="Liberation Sans" panose="020B0604020202020204" pitchFamily="34" charset="0"/>
            </a:endParaRPr>
          </a:p>
        </p:txBody>
      </p:sp>
      <p:sp>
        <p:nvSpPr>
          <p:cNvPr id="1248265" name="Rectangle 9"/>
          <p:cNvSpPr>
            <a:spLocks noChangeArrowheads="1"/>
          </p:cNvSpPr>
          <p:nvPr/>
        </p:nvSpPr>
        <p:spPr bwMode="auto">
          <a:xfrm>
            <a:off x="5716588" y="26035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6%</a:t>
            </a:r>
          </a:p>
        </p:txBody>
      </p:sp>
      <p:sp>
        <p:nvSpPr>
          <p:cNvPr id="1248266" name="Rectangle 10"/>
          <p:cNvSpPr>
            <a:spLocks noChangeArrowheads="1"/>
          </p:cNvSpPr>
          <p:nvPr/>
        </p:nvSpPr>
        <p:spPr bwMode="auto">
          <a:xfrm>
            <a:off x="5716588" y="38227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8%</a:t>
            </a:r>
          </a:p>
        </p:txBody>
      </p:sp>
      <p:sp>
        <p:nvSpPr>
          <p:cNvPr id="1248267" name="Rectangle 11"/>
          <p:cNvSpPr>
            <a:spLocks noChangeArrowheads="1"/>
          </p:cNvSpPr>
          <p:nvPr/>
        </p:nvSpPr>
        <p:spPr bwMode="auto">
          <a:xfrm>
            <a:off x="5716588" y="511810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altLang="en-US" sz="3000" dirty="0">
                <a:solidFill>
                  <a:schemeClr val="tx1"/>
                </a:solidFill>
                <a:effectLst/>
                <a:latin typeface="Liberation Sans" panose="020B0604020202020204" pitchFamily="34" charset="0"/>
              </a:rPr>
              <a:t>10%</a:t>
            </a:r>
          </a:p>
        </p:txBody>
      </p:sp>
      <p:sp>
        <p:nvSpPr>
          <p:cNvPr id="1248268" name="AutoShape 12"/>
          <p:cNvSpPr>
            <a:spLocks noChangeArrowheads="1"/>
          </p:cNvSpPr>
          <p:nvPr/>
        </p:nvSpPr>
        <p:spPr bwMode="auto">
          <a:xfrm rot="10800000">
            <a:off x="3887788" y="283210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69" name="AutoShape 13"/>
          <p:cNvSpPr>
            <a:spLocks noChangeArrowheads="1"/>
          </p:cNvSpPr>
          <p:nvPr/>
        </p:nvSpPr>
        <p:spPr bwMode="auto">
          <a:xfrm rot="10800000">
            <a:off x="3887788" y="405130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70" name="AutoShape 14"/>
          <p:cNvSpPr>
            <a:spLocks noChangeArrowheads="1"/>
          </p:cNvSpPr>
          <p:nvPr/>
        </p:nvSpPr>
        <p:spPr bwMode="auto">
          <a:xfrm rot="10800000">
            <a:off x="3887788" y="534670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248276" name="Text Box 20"/>
          <p:cNvSpPr txBox="1">
            <a:spLocks noChangeArrowheads="1"/>
          </p:cNvSpPr>
          <p:nvPr/>
        </p:nvSpPr>
        <p:spPr bwMode="auto">
          <a:xfrm>
            <a:off x="914400" y="1187450"/>
            <a:ext cx="7391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ar-SA" altLang="en-US" sz="2600" dirty="0" smtClean="0">
                <a:solidFill>
                  <a:schemeClr val="tx1"/>
                </a:solidFill>
                <a:effectLst/>
                <a:latin typeface="Liberation Sans" panose="020B0604020202020204" pitchFamily="34" charset="0"/>
              </a:rPr>
              <a:t>بافتراض ان معدل الفائدة الاسمي </a:t>
            </a:r>
            <a:r>
              <a:rPr lang="en-US" altLang="en-US" sz="2600" dirty="0" smtClean="0">
                <a:solidFill>
                  <a:schemeClr val="tx1"/>
                </a:solidFill>
                <a:effectLst/>
                <a:latin typeface="Liberation Sans" panose="020B0604020202020204" pitchFamily="34" charset="0"/>
              </a:rPr>
              <a:t>8</a:t>
            </a:r>
            <a:r>
              <a:rPr lang="ar-SA" altLang="en-US" sz="2600" dirty="0" smtClean="0">
                <a:solidFill>
                  <a:schemeClr val="tx1"/>
                </a:solidFill>
                <a:effectLst/>
                <a:latin typeface="Liberation Sans" panose="020B0604020202020204" pitchFamily="34" charset="0"/>
              </a:rPr>
              <a:t>%</a:t>
            </a:r>
            <a:endParaRPr lang="en-US" altLang="en-US" sz="2600" dirty="0">
              <a:solidFill>
                <a:schemeClr val="tx1"/>
              </a:solidFill>
              <a:effectLst/>
              <a:latin typeface="Liberation Sans" panose="020B0604020202020204" pitchFamily="34" charset="0"/>
            </a:endParaRP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9" name="Rectangle 8"/>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3200" i="0" dirty="0">
                <a:solidFill>
                  <a:schemeClr val="accent6">
                    <a:lumMod val="50000"/>
                  </a:schemeClr>
                </a:solidFill>
                <a:effectLst/>
                <a:latin typeface="Liberation Sans" panose="020B0604020202020204" pitchFamily="34" charset="0"/>
              </a:rPr>
              <a:t>تقييم السندات المستحقة    </a:t>
            </a:r>
            <a:r>
              <a:rPr lang="en-US" altLang="en-US" sz="2400" i="0" dirty="0">
                <a:solidFill>
                  <a:schemeClr val="accent6">
                    <a:lumMod val="50000"/>
                  </a:schemeClr>
                </a:solidFill>
                <a:effectLst/>
                <a:latin typeface="Liberation Sans" panose="020B0604020202020204" pitchFamily="34" charset="0"/>
              </a:rPr>
              <a:t>Valuation of Bonds Payable</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2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8265"/>
                                        </p:tgtEl>
                                        <p:attrNameLst>
                                          <p:attrName>style.visibility</p:attrName>
                                        </p:attrNameLst>
                                      </p:cBhvr>
                                      <p:to>
                                        <p:strVal val="visible"/>
                                      </p:to>
                                    </p:set>
                                    <p:animEffect transition="in" filter="wipe(left)">
                                      <p:cBhvr>
                                        <p:cTn id="7" dur="500"/>
                                        <p:tgtEl>
                                          <p:spTgt spid="1248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8266"/>
                                        </p:tgtEl>
                                        <p:attrNameLst>
                                          <p:attrName>style.visibility</p:attrName>
                                        </p:attrNameLst>
                                      </p:cBhvr>
                                      <p:to>
                                        <p:strVal val="visible"/>
                                      </p:to>
                                    </p:set>
                                    <p:animEffect transition="in" filter="wipe(left)">
                                      <p:cBhvr>
                                        <p:cTn id="12" dur="500"/>
                                        <p:tgtEl>
                                          <p:spTgt spid="1248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8267"/>
                                        </p:tgtEl>
                                        <p:attrNameLst>
                                          <p:attrName>style.visibility</p:attrName>
                                        </p:attrNameLst>
                                      </p:cBhvr>
                                      <p:to>
                                        <p:strVal val="visible"/>
                                      </p:to>
                                    </p:set>
                                    <p:animEffect transition="in" filter="wipe(left)">
                                      <p:cBhvr>
                                        <p:cTn id="17" dur="500"/>
                                        <p:tgtEl>
                                          <p:spTgt spid="1248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5" grpId="0" animBg="1" autoUpdateAnimBg="0"/>
      <p:bldP spid="1248266" grpId="0" animBg="1" autoUpdateAnimBg="0"/>
      <p:bldP spid="124826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Text Box 2"/>
          <p:cNvSpPr txBox="1">
            <a:spLocks noChangeArrowheads="1"/>
          </p:cNvSpPr>
          <p:nvPr/>
        </p:nvSpPr>
        <p:spPr bwMode="auto">
          <a:xfrm>
            <a:off x="609600" y="1371600"/>
            <a:ext cx="8077200" cy="1361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rtl="1">
              <a:lnSpc>
                <a:spcPct val="125000"/>
              </a:lnSpc>
              <a:spcBef>
                <a:spcPct val="30000"/>
              </a:spcBef>
              <a:buSzPct val="80000"/>
            </a:pPr>
            <a:r>
              <a:rPr lang="ar-SA" altLang="en-US" sz="2200" dirty="0" smtClean="0">
                <a:solidFill>
                  <a:schemeClr val="accent2">
                    <a:lumMod val="75000"/>
                  </a:schemeClr>
                </a:solidFill>
                <a:effectLst/>
                <a:latin typeface="Liberation Sans" panose="020B0604020202020204" pitchFamily="34" charset="0"/>
              </a:rPr>
              <a:t>مثال: شركة </a:t>
            </a:r>
            <a:r>
              <a:rPr lang="en-US" altLang="en-US" sz="2200" dirty="0" smtClean="0">
                <a:solidFill>
                  <a:schemeClr val="accent2">
                    <a:lumMod val="75000"/>
                  </a:schemeClr>
                </a:solidFill>
                <a:effectLst/>
                <a:latin typeface="Liberation Sans" panose="020B0604020202020204" pitchFamily="34" charset="0"/>
              </a:rPr>
              <a:t>S</a:t>
            </a:r>
            <a:r>
              <a:rPr lang="ar-SA" altLang="en-US" sz="2200" dirty="0" smtClean="0">
                <a:solidFill>
                  <a:schemeClr val="accent2">
                    <a:lumMod val="75000"/>
                  </a:schemeClr>
                </a:solidFill>
                <a:effectLst/>
                <a:latin typeface="Liberation Sans" panose="020B0604020202020204" pitchFamily="34" charset="0"/>
              </a:rPr>
              <a:t> قامت بإصدار سندات بقيمة  100000 دولار في 1\1\2015 تستحق بعد 5 سنوات بفائدة 9% الفائدة تستحق في كل 1\1 وفي تاريخ الإصدار كان معدل الفائدة السوقي لمثل هذه السندات 9% </a:t>
            </a:r>
          </a:p>
        </p:txBody>
      </p:sp>
      <p:sp>
        <p:nvSpPr>
          <p:cNvPr id="1317894" name="Rectangle 6"/>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tx1"/>
                </a:solidFill>
                <a:effectLst/>
                <a:latin typeface="Liberation Sans" panose="020B0604020202020204" pitchFamily="34" charset="0"/>
                <a:ea typeface="+mn-ea"/>
                <a:cs typeface="+mn-cs"/>
              </a:rPr>
              <a:t>اصدار السندات بالقيمة الاسمية </a:t>
            </a:r>
            <a:r>
              <a:rPr lang="en-US" altLang="en-US" sz="2800" i="0" kern="1200" dirty="0">
                <a:solidFill>
                  <a:schemeClr val="tx1"/>
                </a:solidFill>
                <a:effectLst/>
                <a:latin typeface="Liberation Sans" panose="020B0604020202020204" pitchFamily="34" charset="0"/>
                <a:ea typeface="+mn-ea"/>
                <a:cs typeface="+mn-cs"/>
              </a:rPr>
              <a:t>Bonds Issued at Par</a:t>
            </a:r>
            <a:r>
              <a:rPr lang="ar-SA" altLang="en-US" sz="2800" i="0" kern="1200" dirty="0" smtClean="0">
                <a:solidFill>
                  <a:schemeClr val="tx1"/>
                </a:solidFill>
                <a:effectLst/>
                <a:latin typeface="Liberation Sans" panose="020B0604020202020204" pitchFamily="34" charset="0"/>
                <a:ea typeface="+mn-ea"/>
                <a:cs typeface="+mn-cs"/>
              </a:rPr>
              <a:t> </a:t>
            </a:r>
            <a:endParaRPr lang="en-US" altLang="en-US" sz="3200" i="0" kern="1200" dirty="0">
              <a:solidFill>
                <a:schemeClr val="tx1"/>
              </a:solidFill>
              <a:effectLst/>
              <a:latin typeface="Liberation Sans" panose="020B0604020202020204" pitchFamily="34" charset="0"/>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0024"/>
            <a:ext cx="8382000" cy="22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5638800"/>
            <a:ext cx="4572000" cy="646331"/>
          </a:xfrm>
          <a:prstGeom prst="rect">
            <a:avLst/>
          </a:prstGeom>
        </p:spPr>
        <p:txBody>
          <a:bodyPr>
            <a:spAutoFit/>
          </a:bodyPr>
          <a:lstStyle/>
          <a:p>
            <a:pPr algn="l"/>
            <a:r>
              <a:rPr lang="en-US" sz="1200" dirty="0">
                <a:solidFill>
                  <a:schemeClr val="accent6">
                    <a:lumMod val="50000"/>
                  </a:schemeClr>
                </a:solidFill>
                <a:effectLst/>
                <a:latin typeface="Liberation Sans" panose="020B0604020202020204" pitchFamily="34" charset="0"/>
              </a:rPr>
              <a:t>ILLUSTRATION 14-1</a:t>
            </a:r>
          </a:p>
          <a:p>
            <a:pPr algn="l"/>
            <a:r>
              <a:rPr lang="en-US" sz="1200" b="0" dirty="0">
                <a:effectLst/>
                <a:latin typeface="Liberation Sans" panose="020B0604020202020204" pitchFamily="34" charset="0"/>
              </a:rPr>
              <a:t>Time Diagram for Bonds</a:t>
            </a:r>
          </a:p>
          <a:p>
            <a:pPr algn="l"/>
            <a:r>
              <a:rPr lang="en-US" sz="1200" b="0" dirty="0">
                <a:effectLst/>
                <a:latin typeface="Liberation Sans" panose="020B0604020202020204" pitchFamily="34" charset="0"/>
              </a:rPr>
              <a:t>Issued at Par</a:t>
            </a:r>
            <a:endParaRPr lang="en-US" sz="1200"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84320"/>
            <a:ext cx="7010400" cy="208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4932"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tx1"/>
                </a:solidFill>
                <a:effectLst/>
                <a:latin typeface="Liberation Sans" panose="020B0604020202020204" pitchFamily="34" charset="0"/>
              </a:rPr>
              <a:t>اصدار السندات بالقيمة الاسمية </a:t>
            </a:r>
            <a:r>
              <a:rPr lang="en-US" altLang="en-US" sz="2800" i="0" kern="1200" dirty="0">
                <a:solidFill>
                  <a:schemeClr val="tx1"/>
                </a:solidFill>
                <a:effectLst/>
                <a:latin typeface="Liberation Sans" panose="020B0604020202020204" pitchFamily="34" charset="0"/>
              </a:rPr>
              <a:t>Bonds Issued at Par</a:t>
            </a:r>
            <a:endParaRPr lang="en-US" altLang="en-US" sz="3200" i="0" kern="1200" dirty="0">
              <a:solidFill>
                <a:schemeClr val="tx1"/>
              </a:solidFill>
              <a:effectLst/>
              <a:latin typeface="Liberation Sans" panose="020B0604020202020204" pitchFamily="34" charset="0"/>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51592"/>
            <a:ext cx="8382000" cy="22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4444" y="4114800"/>
            <a:ext cx="1658156" cy="830997"/>
          </a:xfrm>
          <a:prstGeom prst="rect">
            <a:avLst/>
          </a:prstGeom>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a:t>
            </a:r>
          </a:p>
          <a:p>
            <a:pPr algn="l"/>
            <a:r>
              <a:rPr lang="en-US" sz="1200" b="0" dirty="0">
                <a:solidFill>
                  <a:schemeClr val="tx1"/>
                </a:solidFill>
                <a:effectLst/>
                <a:latin typeface="Liberation Sans" panose="020B0604020202020204" pitchFamily="34" charset="0"/>
              </a:rPr>
              <a:t>Present Value</a:t>
            </a:r>
          </a:p>
          <a:p>
            <a:pPr algn="l"/>
            <a:r>
              <a:rPr lang="en-US" sz="1200" b="0" dirty="0">
                <a:solidFill>
                  <a:schemeClr val="tx1"/>
                </a:solidFill>
                <a:effectLst/>
                <a:latin typeface="Liberation Sans" panose="020B0604020202020204" pitchFamily="34" charset="0"/>
              </a:rPr>
              <a:t>Computation of </a:t>
            </a:r>
            <a:endParaRPr lang="en-US" sz="1200" b="0" dirty="0" smtClean="0">
              <a:solidFill>
                <a:schemeClr val="tx1"/>
              </a:solidFill>
              <a:effectLst/>
              <a:latin typeface="Liberation Sans" panose="020B0604020202020204" pitchFamily="34" charset="0"/>
            </a:endParaRPr>
          </a:p>
          <a:p>
            <a:pPr algn="l"/>
            <a:r>
              <a:rPr lang="en-US" sz="1200" b="0" dirty="0" smtClean="0">
                <a:solidFill>
                  <a:schemeClr val="tx1"/>
                </a:solidFill>
                <a:effectLst/>
                <a:latin typeface="Liberation Sans" panose="020B0604020202020204" pitchFamily="34" charset="0"/>
              </a:rPr>
              <a:t>Bond Selling </a:t>
            </a:r>
            <a:r>
              <a:rPr lang="en-US" sz="1200" b="0" dirty="0">
                <a:solidFill>
                  <a:schemeClr val="tx1"/>
                </a:solidFill>
                <a:effectLst/>
                <a:latin typeface="Liberation Sans" panose="020B0604020202020204" pitchFamily="34" charset="0"/>
              </a:rPr>
              <a:t>at Par</a:t>
            </a:r>
          </a:p>
        </p:txBody>
      </p:sp>
      <p:sp>
        <p:nvSpPr>
          <p:cNvPr id="17" name="Rectangle 16"/>
          <p:cNvSpPr/>
          <p:nvPr/>
        </p:nvSpPr>
        <p:spPr>
          <a:xfrm>
            <a:off x="6934200" y="762000"/>
            <a:ext cx="1981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a:t>
            </a:r>
          </a:p>
          <a:p>
            <a:pPr algn="l"/>
            <a:r>
              <a:rPr lang="en-US" sz="1200" b="0" dirty="0">
                <a:effectLst/>
                <a:latin typeface="Liberation Sans" panose="020B0604020202020204" pitchFamily="34" charset="0"/>
              </a:rPr>
              <a:t>Time Diagram for Bonds</a:t>
            </a:r>
          </a:p>
          <a:p>
            <a:pPr algn="l"/>
            <a:r>
              <a:rPr lang="en-US" sz="1200" b="0" dirty="0">
                <a:effectLst/>
                <a:latin typeface="Liberation Sans" panose="020B0604020202020204" pitchFamily="34" charset="0"/>
              </a:rPr>
              <a:t>Issued at Par</a:t>
            </a:r>
            <a:endParaRPr lang="en-US" sz="1200" dirty="0">
              <a:effectLst/>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a:off x="609600" y="1312863"/>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Jan. 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260548"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tx1"/>
                </a:solidFill>
                <a:effectLst/>
                <a:latin typeface="Liberation Sans" panose="020B0604020202020204" pitchFamily="34" charset="0"/>
              </a:rPr>
              <a:t>اصدار السندات بالقيمة الاسمية </a:t>
            </a:r>
            <a:r>
              <a:rPr lang="en-US" altLang="en-US" sz="2800" i="0" kern="1200" dirty="0">
                <a:solidFill>
                  <a:schemeClr val="tx1"/>
                </a:solidFill>
                <a:effectLst/>
                <a:latin typeface="Liberation Sans" panose="020B0604020202020204" pitchFamily="34" charset="0"/>
              </a:rPr>
              <a:t>Bonds Issued at Par</a:t>
            </a:r>
            <a:r>
              <a:rPr lang="ar-SA" altLang="en-US" sz="2800" i="0" kern="1200" dirty="0">
                <a:solidFill>
                  <a:schemeClr val="tx1"/>
                </a:solidFill>
                <a:effectLst/>
                <a:latin typeface="Liberation Sans" panose="020B0604020202020204" pitchFamily="34" charset="0"/>
              </a:rPr>
              <a:t> </a:t>
            </a:r>
            <a:endParaRPr lang="en-US" altLang="en-US" sz="3200" i="0" kern="1200" dirty="0">
              <a:solidFill>
                <a:schemeClr val="tx1"/>
              </a:solidFill>
              <a:effectLst/>
              <a:latin typeface="Liberation Sans" panose="020B0604020202020204" pitchFamily="34" charset="0"/>
              <a:ea typeface="+mn-ea"/>
              <a:cs typeface="+mn-cs"/>
            </a:endParaRPr>
          </a:p>
        </p:txBody>
      </p:sp>
      <p:sp>
        <p:nvSpPr>
          <p:cNvPr id="1260553" name="Text Box 9"/>
          <p:cNvSpPr txBox="1">
            <a:spLocks noChangeArrowheads="1"/>
          </p:cNvSpPr>
          <p:nvPr/>
        </p:nvSpPr>
        <p:spPr bwMode="auto">
          <a:xfrm>
            <a:off x="609600" y="1909763"/>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100,000</a:t>
            </a:r>
          </a:p>
          <a:p>
            <a:pPr>
              <a:lnSpc>
                <a:spcPct val="115000"/>
              </a:lnSpc>
              <a:spcBef>
                <a:spcPct val="30000"/>
              </a:spcBef>
            </a:pPr>
            <a:r>
              <a:rPr lang="en-US" altLang="en-US" sz="2100" b="0" dirty="0">
                <a:effectLst/>
                <a:latin typeface="Liberation Sans" panose="020B0604020202020204" pitchFamily="34" charset="0"/>
                <a:cs typeface="Arial" charset="0"/>
              </a:rPr>
              <a:t>		Bonds payable		100,000</a:t>
            </a:r>
          </a:p>
        </p:txBody>
      </p:sp>
      <p:sp>
        <p:nvSpPr>
          <p:cNvPr id="1260555" name="Text Box 11"/>
          <p:cNvSpPr txBox="1">
            <a:spLocks noChangeArrowheads="1"/>
          </p:cNvSpPr>
          <p:nvPr/>
        </p:nvSpPr>
        <p:spPr bwMode="auto">
          <a:xfrm>
            <a:off x="609600" y="31242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accrued interest at Dec. 31,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260556" name="Text Box 12"/>
          <p:cNvSpPr txBox="1">
            <a:spLocks noChangeArrowheads="1"/>
          </p:cNvSpPr>
          <p:nvPr/>
        </p:nvSpPr>
        <p:spPr bwMode="auto">
          <a:xfrm>
            <a:off x="609600" y="37211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9,000</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p:txBody>
      </p:sp>
      <p:sp>
        <p:nvSpPr>
          <p:cNvPr id="1260559" name="Text Box 15"/>
          <p:cNvSpPr txBox="1">
            <a:spLocks noChangeArrowheads="1"/>
          </p:cNvSpPr>
          <p:nvPr/>
        </p:nvSpPr>
        <p:spPr bwMode="auto">
          <a:xfrm>
            <a:off x="609600" y="48768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on Jan. 1, </a:t>
            </a:r>
            <a:r>
              <a:rPr lang="en-US" altLang="en-US" sz="2100" b="0" dirty="0" smtClean="0">
                <a:effectLst/>
                <a:latin typeface="Liberation Sans" panose="020B0604020202020204" pitchFamily="34" charset="0"/>
              </a:rPr>
              <a:t>2016.</a:t>
            </a:r>
            <a:endParaRPr lang="en-US" altLang="en-US" sz="2100" b="0" dirty="0">
              <a:effectLst/>
              <a:latin typeface="Liberation Sans" panose="020B0604020202020204" pitchFamily="34" charset="0"/>
            </a:endParaRPr>
          </a:p>
        </p:txBody>
      </p:sp>
      <p:sp>
        <p:nvSpPr>
          <p:cNvPr id="1260560" name="Text Box 16"/>
          <p:cNvSpPr txBox="1">
            <a:spLocks noChangeArrowheads="1"/>
          </p:cNvSpPr>
          <p:nvPr/>
        </p:nvSpPr>
        <p:spPr bwMode="auto">
          <a:xfrm>
            <a:off x="609600" y="54737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a:p>
            <a:pPr>
              <a:lnSpc>
                <a:spcPct val="115000"/>
              </a:lnSpc>
              <a:spcBef>
                <a:spcPct val="30000"/>
              </a:spcBef>
            </a:pPr>
            <a:r>
              <a:rPr lang="en-US" altLang="en-US" sz="2100" b="0" dirty="0">
                <a:effectLst/>
                <a:latin typeface="Liberation Sans" panose="020B0604020202020204" pitchFamily="34" charset="0"/>
                <a:cs typeface="Arial" charset="0"/>
              </a:rPr>
              <a:t>		Cash		9,000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0553">
                                            <p:txEl>
                                              <p:pRg st="0" end="0"/>
                                            </p:txEl>
                                          </p:spTgt>
                                        </p:tgtEl>
                                        <p:attrNameLst>
                                          <p:attrName>style.visibility</p:attrName>
                                        </p:attrNameLst>
                                      </p:cBhvr>
                                      <p:to>
                                        <p:strVal val="visible"/>
                                      </p:to>
                                    </p:set>
                                    <p:animEffect transition="in" filter="wipe(left)">
                                      <p:cBhvr>
                                        <p:cTn id="7" dur="500"/>
                                        <p:tgtEl>
                                          <p:spTgt spid="12605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0553">
                                            <p:txEl>
                                              <p:pRg st="1" end="1"/>
                                            </p:txEl>
                                          </p:spTgt>
                                        </p:tgtEl>
                                        <p:attrNameLst>
                                          <p:attrName>style.visibility</p:attrName>
                                        </p:attrNameLst>
                                      </p:cBhvr>
                                      <p:to>
                                        <p:strVal val="visible"/>
                                      </p:to>
                                    </p:set>
                                    <p:animEffect transition="in" filter="wipe(left)">
                                      <p:cBhvr>
                                        <p:cTn id="12" dur="500"/>
                                        <p:tgtEl>
                                          <p:spTgt spid="12605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0556">
                                            <p:txEl>
                                              <p:pRg st="0" end="0"/>
                                            </p:txEl>
                                          </p:spTgt>
                                        </p:tgtEl>
                                        <p:attrNameLst>
                                          <p:attrName>style.visibility</p:attrName>
                                        </p:attrNameLst>
                                      </p:cBhvr>
                                      <p:to>
                                        <p:strVal val="visible"/>
                                      </p:to>
                                    </p:set>
                                    <p:animEffect transition="in" filter="wipe(left)">
                                      <p:cBhvr>
                                        <p:cTn id="17" dur="500"/>
                                        <p:tgtEl>
                                          <p:spTgt spid="126055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0556">
                                            <p:txEl>
                                              <p:pRg st="1" end="1"/>
                                            </p:txEl>
                                          </p:spTgt>
                                        </p:tgtEl>
                                        <p:attrNameLst>
                                          <p:attrName>style.visibility</p:attrName>
                                        </p:attrNameLst>
                                      </p:cBhvr>
                                      <p:to>
                                        <p:strVal val="visible"/>
                                      </p:to>
                                    </p:set>
                                    <p:animEffect transition="in" filter="wipe(left)">
                                      <p:cBhvr>
                                        <p:cTn id="22" dur="500"/>
                                        <p:tgtEl>
                                          <p:spTgt spid="126055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0560">
                                            <p:txEl>
                                              <p:pRg st="0" end="0"/>
                                            </p:txEl>
                                          </p:spTgt>
                                        </p:tgtEl>
                                        <p:attrNameLst>
                                          <p:attrName>style.visibility</p:attrName>
                                        </p:attrNameLst>
                                      </p:cBhvr>
                                      <p:to>
                                        <p:strVal val="visible"/>
                                      </p:to>
                                    </p:set>
                                    <p:animEffect transition="in" filter="wipe(left)">
                                      <p:cBhvr>
                                        <p:cTn id="27" dur="500"/>
                                        <p:tgtEl>
                                          <p:spTgt spid="12605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0560">
                                            <p:txEl>
                                              <p:pRg st="1" end="1"/>
                                            </p:txEl>
                                          </p:spTgt>
                                        </p:tgtEl>
                                        <p:attrNameLst>
                                          <p:attrName>style.visibility</p:attrName>
                                        </p:attrNameLst>
                                      </p:cBhvr>
                                      <p:to>
                                        <p:strVal val="visible"/>
                                      </p:to>
                                    </p:set>
                                    <p:animEffect transition="in" filter="wipe(left)">
                                      <p:cBhvr>
                                        <p:cTn id="32" dur="500"/>
                                        <p:tgtEl>
                                          <p:spTgt spid="12605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3" grpId="0" build="p"/>
      <p:bldP spid="1260556" grpId="0" build="p"/>
      <p:bldP spid="126056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4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3321060"/>
            <a:ext cx="8382000" cy="224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6978" name="Text Box 2"/>
          <p:cNvSpPr txBox="1">
            <a:spLocks noChangeArrowheads="1"/>
          </p:cNvSpPr>
          <p:nvPr/>
        </p:nvSpPr>
        <p:spPr bwMode="auto">
          <a:xfrm>
            <a:off x="609600" y="1371600"/>
            <a:ext cx="792480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200" dirty="0">
                <a:solidFill>
                  <a:srgbClr val="800000"/>
                </a:solidFill>
                <a:effectLst/>
                <a:latin typeface="Liberation Sans" panose="020B0604020202020204" pitchFamily="34" charset="0"/>
              </a:rPr>
              <a:t>Illustration:  </a:t>
            </a:r>
            <a:r>
              <a:rPr lang="en-US" altLang="en-US" sz="2200" dirty="0">
                <a:effectLst/>
                <a:latin typeface="Liberation Sans" panose="020B0604020202020204" pitchFamily="34" charset="0"/>
              </a:rPr>
              <a:t>Assuming now that Santos</a:t>
            </a:r>
            <a:r>
              <a:rPr lang="en-US" altLang="en-US" sz="2200" b="0" dirty="0">
                <a:effectLst/>
                <a:latin typeface="Liberation Sans" panose="020B0604020202020204" pitchFamily="34" charset="0"/>
              </a:rPr>
              <a:t> issues </a:t>
            </a:r>
            <a:r>
              <a:rPr lang="en-US" altLang="en-US" sz="2200" b="0" dirty="0" smtClean="0">
                <a:effectLst/>
                <a:latin typeface="Liberation Sans" panose="020B0604020202020204" pitchFamily="34" charset="0"/>
              </a:rPr>
              <a:t>R</a:t>
            </a:r>
            <a:r>
              <a:rPr lang="en-US" altLang="en-US" sz="2200" b="0" dirty="0" smtClean="0">
                <a:solidFill>
                  <a:schemeClr val="folHlink"/>
                </a:solidFill>
                <a:effectLst/>
                <a:latin typeface="Liberation Sans" panose="020B0604020202020204" pitchFamily="34" charset="0"/>
              </a:rPr>
              <a:t>$100,000 </a:t>
            </a:r>
            <a:r>
              <a:rPr lang="en-US" altLang="en-US" sz="2200" b="0" dirty="0">
                <a:solidFill>
                  <a:schemeClr val="folHlink"/>
                </a:solidFill>
                <a:effectLst/>
                <a:latin typeface="Liberation Sans" panose="020B0604020202020204" pitchFamily="34" charset="0"/>
              </a:rPr>
              <a:t>in bonds, due in five years with 9 percent interest payable annually at year-end. At the time of issue, the market rate for such bonds is 11 percent.</a:t>
            </a:r>
          </a:p>
        </p:txBody>
      </p:sp>
      <p:sp>
        <p:nvSpPr>
          <p:cNvPr id="1406980"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tx1"/>
                </a:solidFill>
                <a:effectLst/>
                <a:latin typeface="Liberation Sans" panose="020B0604020202020204" pitchFamily="34" charset="0"/>
                <a:ea typeface="+mn-ea"/>
                <a:cs typeface="+mn-cs"/>
              </a:rPr>
              <a:t>اصدار السندات بخصم  </a:t>
            </a:r>
            <a:r>
              <a:rPr lang="en-US" altLang="en-US" sz="2400" i="0" kern="1200" dirty="0">
                <a:solidFill>
                  <a:schemeClr val="tx1"/>
                </a:solidFill>
                <a:effectLst/>
                <a:latin typeface="Liberation Sans" panose="020B0604020202020204" pitchFamily="34" charset="0"/>
                <a:ea typeface="+mn-ea"/>
                <a:cs typeface="+mn-cs"/>
              </a:rPr>
              <a:t>Bonds Issued at a Discount</a:t>
            </a:r>
            <a:endParaRPr lang="en-US" altLang="en-US" sz="3200" i="0" kern="1200" dirty="0">
              <a:solidFill>
                <a:schemeClr val="tx1"/>
              </a:solidFill>
              <a:effectLst/>
              <a:latin typeface="Liberation Sans" panose="020B0604020202020204" pitchFamily="34" charset="0"/>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5602069"/>
            <a:ext cx="1850409"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14-3</a:t>
            </a:r>
          </a:p>
          <a:p>
            <a:pPr algn="l"/>
            <a:r>
              <a:rPr lang="en-US" sz="1200" b="0" dirty="0">
                <a:solidFill>
                  <a:schemeClr val="tx1"/>
                </a:solidFill>
                <a:effectLst/>
                <a:latin typeface="Liberation Sans" panose="020B0604020202020204" pitchFamily="34" charset="0"/>
              </a:rPr>
              <a:t>Time Diagram for Bonds</a:t>
            </a:r>
          </a:p>
          <a:p>
            <a:pPr algn="l"/>
            <a:r>
              <a:rPr lang="en-US" sz="1200" b="0" dirty="0">
                <a:solidFill>
                  <a:schemeClr val="tx1"/>
                </a:solidFill>
                <a:effectLst/>
                <a:latin typeface="Liberation Sans" panose="020B0604020202020204" pitchFamily="34" charset="0"/>
              </a:rPr>
              <a:t>Issued at a Discount</a:t>
            </a: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517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28800" y="4114800"/>
            <a:ext cx="6897843" cy="2070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9029"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4000" i="0" kern="1200" dirty="0">
                <a:solidFill>
                  <a:schemeClr val="tx1"/>
                </a:solidFill>
                <a:effectLst/>
                <a:latin typeface="Liberation Sans" panose="020B0604020202020204" pitchFamily="34" charset="0"/>
              </a:rPr>
              <a:t>اصدار السندات بخصم  </a:t>
            </a:r>
            <a:r>
              <a:rPr lang="en-US" altLang="en-US" sz="2400" i="0" kern="1200" dirty="0">
                <a:solidFill>
                  <a:schemeClr val="tx1"/>
                </a:solidFill>
                <a:effectLst/>
                <a:latin typeface="Liberation Sans" panose="020B0604020202020204" pitchFamily="34" charset="0"/>
              </a:rPr>
              <a:t>Bonds Issued at a Discount</a:t>
            </a:r>
            <a:endParaRPr lang="en-US" altLang="en-US" sz="2400" i="0" kern="1200" dirty="0">
              <a:solidFill>
                <a:schemeClr val="tx1"/>
              </a:solidFill>
              <a:effectLst/>
              <a:latin typeface="Liberation Sans" panose="020B0604020202020204" pitchFamily="34" charset="0"/>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3"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1447800"/>
            <a:ext cx="8382000" cy="224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0532" y="999221"/>
            <a:ext cx="1850409"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14-3</a:t>
            </a:r>
          </a:p>
          <a:p>
            <a:pPr algn="l"/>
            <a:r>
              <a:rPr lang="en-US" sz="1200" b="0" dirty="0">
                <a:solidFill>
                  <a:schemeClr val="tx1"/>
                </a:solidFill>
                <a:effectLst/>
                <a:latin typeface="Liberation Sans" panose="020B0604020202020204" pitchFamily="34" charset="0"/>
              </a:rPr>
              <a:t>Time Diagram for Bonds</a:t>
            </a:r>
          </a:p>
          <a:p>
            <a:pPr algn="l"/>
            <a:r>
              <a:rPr lang="en-US" sz="1200" b="0" dirty="0">
                <a:solidFill>
                  <a:schemeClr val="tx1"/>
                </a:solidFill>
                <a:effectLst/>
                <a:latin typeface="Liberation Sans" panose="020B0604020202020204" pitchFamily="34" charset="0"/>
              </a:rPr>
              <a:t>Issued at a Discount</a:t>
            </a:r>
          </a:p>
        </p:txBody>
      </p:sp>
      <p:sp>
        <p:nvSpPr>
          <p:cNvPr id="19" name="Rectangle 18"/>
          <p:cNvSpPr/>
          <p:nvPr/>
        </p:nvSpPr>
        <p:spPr>
          <a:xfrm>
            <a:off x="94444" y="4114800"/>
            <a:ext cx="1658156" cy="1015663"/>
          </a:xfrm>
          <a:prstGeom prst="rect">
            <a:avLst/>
          </a:prstGeom>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14-4</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Present Value</a:t>
            </a:r>
          </a:p>
          <a:p>
            <a:pPr algn="l"/>
            <a:r>
              <a:rPr lang="en-US" sz="1200" b="0" dirty="0">
                <a:solidFill>
                  <a:schemeClr val="tx1"/>
                </a:solidFill>
                <a:effectLst/>
                <a:latin typeface="Liberation Sans" panose="020B0604020202020204" pitchFamily="34" charset="0"/>
              </a:rPr>
              <a:t>Computation of </a:t>
            </a:r>
            <a:endParaRPr lang="en-US" sz="1200" b="0" dirty="0" smtClean="0">
              <a:solidFill>
                <a:schemeClr val="tx1"/>
              </a:solidFill>
              <a:effectLst/>
              <a:latin typeface="Liberation Sans" panose="020B0604020202020204" pitchFamily="34" charset="0"/>
            </a:endParaRPr>
          </a:p>
          <a:p>
            <a:pPr algn="l"/>
            <a:r>
              <a:rPr lang="en-US" sz="1200" b="0" dirty="0" smtClean="0">
                <a:solidFill>
                  <a:schemeClr val="tx1"/>
                </a:solidFill>
                <a:effectLst/>
                <a:latin typeface="Liberation Sans" panose="020B0604020202020204" pitchFamily="34" charset="0"/>
              </a:rPr>
              <a:t>Bond Selling at Discount</a:t>
            </a:r>
            <a:endParaRPr lang="en-US" sz="1200" b="0" dirty="0">
              <a:solidFill>
                <a:schemeClr val="tx1"/>
              </a:solidFill>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Text Box 2"/>
          <p:cNvSpPr txBox="1">
            <a:spLocks noChangeArrowheads="1"/>
          </p:cNvSpPr>
          <p:nvPr/>
        </p:nvSpPr>
        <p:spPr bwMode="auto">
          <a:xfrm>
            <a:off x="609600" y="12192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Jan. 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411075"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4000" i="0" kern="1200" dirty="0">
                <a:solidFill>
                  <a:schemeClr val="tx1"/>
                </a:solidFill>
                <a:effectLst/>
                <a:latin typeface="Liberation Sans" panose="020B0604020202020204" pitchFamily="34" charset="0"/>
              </a:rPr>
              <a:t>اصدار السندات بخصم  </a:t>
            </a:r>
            <a:r>
              <a:rPr lang="en-US" altLang="en-US" sz="2400" i="0" kern="1200" dirty="0">
                <a:solidFill>
                  <a:schemeClr val="tx1"/>
                </a:solidFill>
                <a:effectLst/>
                <a:latin typeface="Liberation Sans" panose="020B0604020202020204" pitchFamily="34" charset="0"/>
              </a:rPr>
              <a:t>Bonds Issued at a Discount</a:t>
            </a:r>
            <a:endParaRPr lang="en-US" altLang="en-US" sz="2400" i="0" kern="1200" dirty="0">
              <a:solidFill>
                <a:schemeClr val="tx1"/>
              </a:solidFill>
              <a:effectLst/>
              <a:latin typeface="Liberation Sans" panose="020B0604020202020204" pitchFamily="34" charset="0"/>
              <a:ea typeface="+mn-ea"/>
              <a:cs typeface="+mn-cs"/>
            </a:endParaRPr>
          </a:p>
        </p:txBody>
      </p:sp>
      <p:sp>
        <p:nvSpPr>
          <p:cNvPr id="1411076" name="Text Box 4"/>
          <p:cNvSpPr txBox="1">
            <a:spLocks noChangeArrowheads="1"/>
          </p:cNvSpPr>
          <p:nvPr/>
        </p:nvSpPr>
        <p:spPr bwMode="auto">
          <a:xfrm>
            <a:off x="609600" y="17526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92,608</a:t>
            </a:r>
          </a:p>
          <a:p>
            <a:pPr>
              <a:lnSpc>
                <a:spcPct val="115000"/>
              </a:lnSpc>
              <a:spcBef>
                <a:spcPct val="30000"/>
              </a:spcBef>
            </a:pPr>
            <a:r>
              <a:rPr lang="en-US" altLang="en-US" sz="2100" b="0" dirty="0">
                <a:effectLst/>
                <a:latin typeface="Liberation Sans" panose="020B0604020202020204" pitchFamily="34" charset="0"/>
                <a:cs typeface="Arial" charset="0"/>
              </a:rPr>
              <a:t>		Bonds payable		92,608</a:t>
            </a:r>
          </a:p>
        </p:txBody>
      </p:sp>
      <p:sp>
        <p:nvSpPr>
          <p:cNvPr id="1411077" name="Text Box 5"/>
          <p:cNvSpPr txBox="1">
            <a:spLocks noChangeArrowheads="1"/>
          </p:cNvSpPr>
          <p:nvPr/>
        </p:nvSpPr>
        <p:spPr bwMode="auto">
          <a:xfrm>
            <a:off x="609600" y="28956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accrued interest at Dec. 31, </a:t>
            </a:r>
            <a:r>
              <a:rPr lang="en-US" altLang="en-US" sz="2100" b="0" dirty="0" smtClean="0">
                <a:effectLst/>
                <a:latin typeface="Liberation Sans" panose="020B0604020202020204" pitchFamily="34" charset="0"/>
              </a:rPr>
              <a:t>2015.</a:t>
            </a:r>
            <a:endParaRPr lang="en-US" altLang="en-US" sz="2100" b="0" dirty="0">
              <a:effectLst/>
              <a:latin typeface="Liberation Sans" panose="020B0604020202020204" pitchFamily="34" charset="0"/>
            </a:endParaRPr>
          </a:p>
        </p:txBody>
      </p:sp>
      <p:sp>
        <p:nvSpPr>
          <p:cNvPr id="1411078" name="Text Box 6"/>
          <p:cNvSpPr txBox="1">
            <a:spLocks noChangeArrowheads="1"/>
          </p:cNvSpPr>
          <p:nvPr/>
        </p:nvSpPr>
        <p:spPr bwMode="auto">
          <a:xfrm>
            <a:off x="609600" y="34290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a:t>
            </a:r>
            <a:r>
              <a:rPr lang="en-US" altLang="en-US" sz="1500" b="0" dirty="0">
                <a:solidFill>
                  <a:schemeClr val="accent2"/>
                </a:solidFill>
                <a:effectLst/>
                <a:latin typeface="Liberation Sans" panose="020B0604020202020204" pitchFamily="34" charset="0"/>
                <a:cs typeface="Arial" charset="0"/>
              </a:rPr>
              <a:t>($92,608 x 11%)</a:t>
            </a:r>
            <a:r>
              <a:rPr lang="en-US" altLang="en-US" sz="1500" b="0" dirty="0">
                <a:effectLst/>
                <a:latin typeface="Liberation Sans" panose="020B0604020202020204" pitchFamily="34" charset="0"/>
                <a:cs typeface="Arial" charset="0"/>
              </a:rPr>
              <a:t>	</a:t>
            </a:r>
            <a:r>
              <a:rPr lang="en-US" altLang="en-US" sz="2100" b="0" dirty="0">
                <a:effectLst/>
                <a:latin typeface="Liberation Sans" panose="020B0604020202020204" pitchFamily="34" charset="0"/>
                <a:cs typeface="Arial" charset="0"/>
              </a:rPr>
              <a:t>10,187</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a:p>
            <a:pPr>
              <a:lnSpc>
                <a:spcPct val="115000"/>
              </a:lnSpc>
              <a:spcBef>
                <a:spcPct val="30000"/>
              </a:spcBef>
            </a:pPr>
            <a:r>
              <a:rPr lang="en-US" altLang="en-US" sz="2100" b="0" dirty="0">
                <a:effectLst/>
                <a:latin typeface="Liberation Sans" panose="020B0604020202020204" pitchFamily="34" charset="0"/>
                <a:cs typeface="Arial" charset="0"/>
              </a:rPr>
              <a:t>		Bonds payable		1,187</a:t>
            </a:r>
          </a:p>
        </p:txBody>
      </p:sp>
      <p:sp>
        <p:nvSpPr>
          <p:cNvPr id="1411079" name="Text Box 7"/>
          <p:cNvSpPr txBox="1">
            <a:spLocks noChangeArrowheads="1"/>
          </p:cNvSpPr>
          <p:nvPr/>
        </p:nvSpPr>
        <p:spPr bwMode="auto">
          <a:xfrm>
            <a:off x="609600" y="5019675"/>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on Jan. 1, </a:t>
            </a:r>
            <a:r>
              <a:rPr lang="en-US" altLang="en-US" sz="2100" b="0" dirty="0" smtClean="0">
                <a:effectLst/>
                <a:latin typeface="Liberation Sans" panose="020B0604020202020204" pitchFamily="34" charset="0"/>
              </a:rPr>
              <a:t>2016.</a:t>
            </a:r>
            <a:endParaRPr lang="en-US" altLang="en-US" sz="2100" b="0" dirty="0">
              <a:effectLst/>
              <a:latin typeface="Liberation Sans" panose="020B0604020202020204" pitchFamily="34" charset="0"/>
            </a:endParaRPr>
          </a:p>
        </p:txBody>
      </p:sp>
      <p:sp>
        <p:nvSpPr>
          <p:cNvPr id="1411080" name="Text Box 8"/>
          <p:cNvSpPr txBox="1">
            <a:spLocks noChangeArrowheads="1"/>
          </p:cNvSpPr>
          <p:nvPr/>
        </p:nvSpPr>
        <p:spPr bwMode="auto">
          <a:xfrm>
            <a:off x="609600" y="5551488"/>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9,000</a:t>
            </a:r>
          </a:p>
          <a:p>
            <a:pPr>
              <a:lnSpc>
                <a:spcPct val="115000"/>
              </a:lnSpc>
              <a:spcBef>
                <a:spcPct val="30000"/>
              </a:spcBef>
            </a:pPr>
            <a:r>
              <a:rPr lang="en-US" altLang="en-US" sz="2100" b="0" dirty="0">
                <a:effectLst/>
                <a:latin typeface="Liberation Sans" panose="020B0604020202020204" pitchFamily="34" charset="0"/>
                <a:cs typeface="Arial" charset="0"/>
              </a:rPr>
              <a:t>		Cash		9,000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1076">
                                            <p:txEl>
                                              <p:pRg st="0" end="0"/>
                                            </p:txEl>
                                          </p:spTgt>
                                        </p:tgtEl>
                                        <p:attrNameLst>
                                          <p:attrName>style.visibility</p:attrName>
                                        </p:attrNameLst>
                                      </p:cBhvr>
                                      <p:to>
                                        <p:strVal val="visible"/>
                                      </p:to>
                                    </p:set>
                                    <p:animEffect transition="in" filter="wipe(left)">
                                      <p:cBhvr>
                                        <p:cTn id="7" dur="500"/>
                                        <p:tgtEl>
                                          <p:spTgt spid="1411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1076">
                                            <p:txEl>
                                              <p:pRg st="1" end="1"/>
                                            </p:txEl>
                                          </p:spTgt>
                                        </p:tgtEl>
                                        <p:attrNameLst>
                                          <p:attrName>style.visibility</p:attrName>
                                        </p:attrNameLst>
                                      </p:cBhvr>
                                      <p:to>
                                        <p:strVal val="visible"/>
                                      </p:to>
                                    </p:set>
                                    <p:animEffect transition="in" filter="wipe(left)">
                                      <p:cBhvr>
                                        <p:cTn id="12" dur="500"/>
                                        <p:tgtEl>
                                          <p:spTgt spid="1411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1078">
                                            <p:txEl>
                                              <p:pRg st="0" end="0"/>
                                            </p:txEl>
                                          </p:spTgt>
                                        </p:tgtEl>
                                        <p:attrNameLst>
                                          <p:attrName>style.visibility</p:attrName>
                                        </p:attrNameLst>
                                      </p:cBhvr>
                                      <p:to>
                                        <p:strVal val="visible"/>
                                      </p:to>
                                    </p:set>
                                    <p:animEffect transition="in" filter="wipe(left)">
                                      <p:cBhvr>
                                        <p:cTn id="17" dur="500"/>
                                        <p:tgtEl>
                                          <p:spTgt spid="1411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1078">
                                            <p:txEl>
                                              <p:pRg st="1" end="1"/>
                                            </p:txEl>
                                          </p:spTgt>
                                        </p:tgtEl>
                                        <p:attrNameLst>
                                          <p:attrName>style.visibility</p:attrName>
                                        </p:attrNameLst>
                                      </p:cBhvr>
                                      <p:to>
                                        <p:strVal val="visible"/>
                                      </p:to>
                                    </p:set>
                                    <p:animEffect transition="in" filter="wipe(left)">
                                      <p:cBhvr>
                                        <p:cTn id="22" dur="500"/>
                                        <p:tgtEl>
                                          <p:spTgt spid="141107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11078">
                                            <p:txEl>
                                              <p:pRg st="2" end="2"/>
                                            </p:txEl>
                                          </p:spTgt>
                                        </p:tgtEl>
                                        <p:attrNameLst>
                                          <p:attrName>style.visibility</p:attrName>
                                        </p:attrNameLst>
                                      </p:cBhvr>
                                      <p:to>
                                        <p:strVal val="visible"/>
                                      </p:to>
                                    </p:set>
                                    <p:animEffect transition="in" filter="wipe(left)">
                                      <p:cBhvr>
                                        <p:cTn id="27" dur="500"/>
                                        <p:tgtEl>
                                          <p:spTgt spid="14110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11080">
                                            <p:txEl>
                                              <p:pRg st="0" end="0"/>
                                            </p:txEl>
                                          </p:spTgt>
                                        </p:tgtEl>
                                        <p:attrNameLst>
                                          <p:attrName>style.visibility</p:attrName>
                                        </p:attrNameLst>
                                      </p:cBhvr>
                                      <p:to>
                                        <p:strVal val="visible"/>
                                      </p:to>
                                    </p:set>
                                    <p:animEffect transition="in" filter="wipe(left)">
                                      <p:cBhvr>
                                        <p:cTn id="32" dur="500"/>
                                        <p:tgtEl>
                                          <p:spTgt spid="141108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11080">
                                            <p:txEl>
                                              <p:pRg st="1" end="1"/>
                                            </p:txEl>
                                          </p:spTgt>
                                        </p:tgtEl>
                                        <p:attrNameLst>
                                          <p:attrName>style.visibility</p:attrName>
                                        </p:attrNameLst>
                                      </p:cBhvr>
                                      <p:to>
                                        <p:strVal val="visible"/>
                                      </p:to>
                                    </p:set>
                                    <p:animEffect transition="in" filter="wipe(left)">
                                      <p:cBhvr>
                                        <p:cTn id="37" dur="500"/>
                                        <p:tgtEl>
                                          <p:spTgt spid="14110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6" grpId="0" build="p"/>
      <p:bldP spid="1411078" grpId="0" build="p"/>
      <p:bldP spid="141108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5" name="Text Box 3"/>
          <p:cNvSpPr txBox="1">
            <a:spLocks noChangeArrowheads="1"/>
          </p:cNvSpPr>
          <p:nvPr/>
        </p:nvSpPr>
        <p:spPr bwMode="auto">
          <a:xfrm>
            <a:off x="609600" y="1371600"/>
            <a:ext cx="7924800" cy="3490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0000"/>
              </a:lnSpc>
              <a:spcBef>
                <a:spcPct val="50000"/>
              </a:spcBef>
            </a:pPr>
            <a:r>
              <a:rPr lang="ar-SA" altLang="en-US" sz="2300" dirty="0" smtClean="0">
                <a:effectLst/>
                <a:latin typeface="Liberation Sans" panose="020B0604020202020204" pitchFamily="34" charset="0"/>
              </a:rPr>
              <a:t>عند بيع السندات باقل من القيمة الاسمية: </a:t>
            </a:r>
            <a:endParaRPr lang="en-US" altLang="en-US" sz="2300" b="0" dirty="0">
              <a:effectLst/>
              <a:latin typeface="Liberation Sans" panose="020B0604020202020204" pitchFamily="34" charset="0"/>
            </a:endParaRPr>
          </a:p>
          <a:p>
            <a:pPr lvl="1" algn="r" rtl="1">
              <a:lnSpc>
                <a:spcPct val="120000"/>
              </a:lnSpc>
              <a:spcBef>
                <a:spcPct val="50000"/>
              </a:spcBef>
              <a:buClr>
                <a:srgbClr val="800000"/>
              </a:buClr>
              <a:buSzPct val="80000"/>
              <a:buFont typeface="Arial" charset="0"/>
              <a:buChar char="►"/>
            </a:pPr>
            <a:r>
              <a:rPr lang="ar-IQ" altLang="en-US" sz="2100" dirty="0">
                <a:solidFill>
                  <a:schemeClr val="folHlink"/>
                </a:solidFill>
                <a:effectLst/>
                <a:latin typeface="Liberation Sans" panose="020B0604020202020204" pitchFamily="34" charset="0"/>
              </a:rPr>
              <a:t>يطلب المستثمرون معدل فائدة اعلى من المعدل الاسمي (المذكور في السند)</a:t>
            </a:r>
          </a:p>
          <a:p>
            <a:pPr lvl="1" algn="r" rtl="1">
              <a:lnSpc>
                <a:spcPct val="120000"/>
              </a:lnSpc>
              <a:spcBef>
                <a:spcPct val="50000"/>
              </a:spcBef>
              <a:buClr>
                <a:srgbClr val="800000"/>
              </a:buClr>
              <a:buSzPct val="80000"/>
              <a:buFont typeface="Arial" charset="0"/>
              <a:buChar char="►"/>
            </a:pPr>
            <a:r>
              <a:rPr lang="ar-SA" altLang="en-US" sz="2100" dirty="0" smtClean="0">
                <a:solidFill>
                  <a:schemeClr val="folHlink"/>
                </a:solidFill>
                <a:effectLst/>
                <a:latin typeface="Liberation Sans" panose="020B0604020202020204" pitchFamily="34" charset="0"/>
              </a:rPr>
              <a:t>يحدث ذلك عادة لان المستثمرون يمكنهم الحصول على معدل عائد اعلى من استثمارات بديلة ولنفس المخاطر</a:t>
            </a:r>
            <a:endParaRPr lang="en-US" altLang="en-US" sz="2100" dirty="0" smtClean="0">
              <a:solidFill>
                <a:schemeClr val="folHlink"/>
              </a:solidFill>
              <a:effectLst/>
              <a:latin typeface="Liberation Sans" panose="020B0604020202020204" pitchFamily="34" charset="0"/>
            </a:endParaRPr>
          </a:p>
          <a:p>
            <a:pPr lvl="1" algn="r" rtl="1">
              <a:lnSpc>
                <a:spcPct val="120000"/>
              </a:lnSpc>
              <a:spcBef>
                <a:spcPct val="50000"/>
              </a:spcBef>
              <a:buClr>
                <a:srgbClr val="800000"/>
              </a:buClr>
              <a:buSzPct val="80000"/>
              <a:buFont typeface="Arial" charset="0"/>
              <a:buChar char="►"/>
            </a:pPr>
            <a:r>
              <a:rPr lang="ar-SA" altLang="en-US" sz="2100" dirty="0" smtClean="0">
                <a:solidFill>
                  <a:schemeClr val="folHlink"/>
                </a:solidFill>
                <a:effectLst/>
                <a:latin typeface="Liberation Sans" panose="020B0604020202020204" pitchFamily="34" charset="0"/>
              </a:rPr>
              <a:t>لا يمكن تغيير معدل الفائدة لان المستثمرون يرفضون دفع القيمة الاسمية للسندات</a:t>
            </a:r>
            <a:endParaRPr lang="en-US" altLang="en-US" sz="2100" b="0" dirty="0">
              <a:solidFill>
                <a:schemeClr val="folHlink"/>
              </a:solidFill>
              <a:effectLst/>
              <a:latin typeface="Liberation Sans" panose="020B0604020202020204" pitchFamily="34" charset="0"/>
            </a:endParaRPr>
          </a:p>
          <a:p>
            <a:pPr lvl="1" algn="r" rtl="1">
              <a:lnSpc>
                <a:spcPct val="120000"/>
              </a:lnSpc>
              <a:spcBef>
                <a:spcPct val="50000"/>
              </a:spcBef>
              <a:buClr>
                <a:srgbClr val="800000"/>
              </a:buClr>
              <a:buSzPct val="80000"/>
              <a:buFont typeface="Arial" charset="0"/>
              <a:buChar char="►"/>
            </a:pPr>
            <a:r>
              <a:rPr lang="ar-SA" altLang="en-US" sz="2100" dirty="0" smtClean="0">
                <a:solidFill>
                  <a:schemeClr val="folHlink"/>
                </a:solidFill>
                <a:effectLst/>
                <a:latin typeface="Liberation Sans" panose="020B0604020202020204" pitchFamily="34" charset="0"/>
              </a:rPr>
              <a:t>يستلم المستثمرون الفائدة على أساس القيمة الاسمية للسندات لكنهم في الحقيقة يكتسبون معدل الفائدة الفعال لانهم يدفعون اقل من القيمة الاسمية للسندات</a:t>
            </a:r>
            <a:r>
              <a:rPr lang="ar-SA" altLang="en-US" sz="2100" b="0" dirty="0" smtClean="0">
                <a:solidFill>
                  <a:schemeClr val="folHlink"/>
                </a:solidFill>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1272841" name="Rectangle 9"/>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a:solidFill>
                  <a:schemeClr val="tx1"/>
                </a:solidFill>
                <a:effectLst/>
                <a:latin typeface="Liberation Sans" panose="020B0604020202020204" pitchFamily="34" charset="0"/>
                <a:ea typeface="+mn-ea"/>
                <a:cs typeface="+mn-cs"/>
              </a:rPr>
              <a:t>اصدار السندات بخصم  </a:t>
            </a:r>
            <a:r>
              <a:rPr lang="en-US" altLang="en-US" sz="2400" i="0" kern="1200" dirty="0">
                <a:solidFill>
                  <a:schemeClr val="tx1"/>
                </a:solidFill>
                <a:effectLst/>
                <a:latin typeface="Liberation Sans" panose="020B0604020202020204" pitchFamily="34" charset="0"/>
                <a:ea typeface="+mn-ea"/>
                <a:cs typeface="+mn-cs"/>
              </a:rPr>
              <a:t>Bonds Issued at a Discount</a:t>
            </a:r>
            <a:endParaRPr lang="en-US" altLang="en-US" sz="3200" i="0" kern="1200" dirty="0">
              <a:solidFill>
                <a:schemeClr val="tx1"/>
              </a:solidFill>
              <a:effectLst/>
              <a:latin typeface="Liberation Sans" panose="020B0604020202020204" pitchFamily="34" charset="0"/>
              <a:ea typeface="+mn-ea"/>
              <a:cs typeface="+mn-cs"/>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2"/>
          <p:cNvPicPr>
            <a:picLocks noGrp="1" noChangeAspect="1"/>
          </p:cNvPicPr>
          <p:nvPr>
            <p:ph idx="1"/>
          </p:nvPr>
        </p:nvPicPr>
        <p:blipFill>
          <a:blip r:embed="rId2"/>
          <a:stretch>
            <a:fillRect/>
          </a:stretch>
        </p:blipFill>
        <p:spPr>
          <a:xfrm>
            <a:off x="0" y="0"/>
            <a:ext cx="9144000" cy="6324600"/>
          </a:xfrm>
          <a:prstGeom prst="rect">
            <a:avLst/>
          </a:prstGeom>
        </p:spPr>
      </p:pic>
    </p:spTree>
    <p:extLst>
      <p:ext uri="{BB962C8B-B14F-4D97-AF65-F5344CB8AC3E}">
        <p14:creationId xmlns:p14="http://schemas.microsoft.com/office/powerpoint/2010/main" val="363675822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gn="r" rtl="1">
              <a:lnSpc>
                <a:spcPct val="115000"/>
              </a:lnSpc>
              <a:spcBef>
                <a:spcPct val="45000"/>
              </a:spcBef>
              <a:buClr>
                <a:srgbClr val="A50021"/>
              </a:buClr>
              <a:buSzPct val="100000"/>
              <a:buFont typeface="+mj-lt"/>
              <a:buAutoNum type="arabicPeriod"/>
            </a:pPr>
            <a:r>
              <a:rPr lang="ar-SA" sz="1800" kern="1200" dirty="0" smtClean="0">
                <a:effectLst/>
                <a:latin typeface="Liberation Sans" panose="020B0604020202020204" pitchFamily="34" charset="0"/>
              </a:rPr>
              <a:t>تطبيق طريقة استهلاك خصم وعلاوة اصدار السندات.</a:t>
            </a:r>
            <a:endParaRPr lang="en-US" sz="1600" b="0" kern="1200" dirty="0">
              <a:effectLst/>
              <a:latin typeface="Liberation Sans" panose="020B0604020202020204" pitchFamily="34" charset="0"/>
            </a:endParaRPr>
          </a:p>
        </p:txBody>
      </p:sp>
      <p:sp>
        <p:nvSpPr>
          <p:cNvPr id="11"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5"/>
            </a:pPr>
            <a:r>
              <a:rPr lang="en-US" sz="1600" b="0" dirty="0">
                <a:effectLst/>
                <a:latin typeface="Liberation Sans" panose="020B0604020202020204" pitchFamily="34" charset="0"/>
              </a:rPr>
              <a:t>Explain the accounting for long-term notes payable.</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5"/>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1" name="Text Box 3"/>
          <p:cNvSpPr txBox="1">
            <a:spLocks noChangeArrowheads="1"/>
          </p:cNvSpPr>
          <p:nvPr/>
        </p:nvSpPr>
        <p:spPr bwMode="auto">
          <a:xfrm>
            <a:off x="609600" y="1371600"/>
            <a:ext cx="8001000" cy="319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0000"/>
              </a:lnSpc>
              <a:spcBef>
                <a:spcPct val="70000"/>
              </a:spcBef>
            </a:pPr>
            <a:r>
              <a:rPr lang="ar-SA" altLang="en-US" sz="2300" dirty="0" smtClean="0">
                <a:effectLst/>
                <a:latin typeface="Liberation Sans" panose="020B0604020202020204" pitchFamily="34" charset="0"/>
              </a:rPr>
              <a:t>السندات المصدرة بخصم </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 </a:t>
            </a:r>
            <a:r>
              <a:rPr lang="ar-SA" altLang="en-US" sz="2100" b="0" dirty="0" smtClean="0">
                <a:effectLst/>
                <a:latin typeface="Liberation Sans" panose="020B0604020202020204" pitchFamily="34" charset="0"/>
              </a:rPr>
              <a:t>المبلغ الدفوع في تاريخ الاستحقاق اكبر من مبلغ الاصدار</a:t>
            </a:r>
            <a:endParaRPr lang="en-US" altLang="en-US" sz="2100" b="0" dirty="0">
              <a:effectLst/>
              <a:latin typeface="Liberation Sans" panose="020B0604020202020204" pitchFamily="34" charset="0"/>
            </a:endParaRPr>
          </a:p>
          <a:p>
            <a:pPr algn="r" rtl="1">
              <a:lnSpc>
                <a:spcPct val="120000"/>
              </a:lnSpc>
              <a:spcBef>
                <a:spcPct val="70000"/>
              </a:spcBef>
            </a:pPr>
            <a:r>
              <a:rPr lang="ar-SA" altLang="en-US" sz="2300" dirty="0" smtClean="0">
                <a:effectLst/>
                <a:latin typeface="Liberation Sans" panose="020B0604020202020204" pitchFamily="34" charset="0"/>
              </a:rPr>
              <a:t>السندات المصدرة بعلاوة </a:t>
            </a:r>
            <a:r>
              <a:rPr lang="en-US" altLang="en-US" sz="2100" b="0" dirty="0" smtClean="0">
                <a:effectLst/>
                <a:latin typeface="Liberation Sans" panose="020B0604020202020204" pitchFamily="34" charset="0"/>
              </a:rPr>
              <a:t>– </a:t>
            </a:r>
            <a:r>
              <a:rPr lang="ar-SA" altLang="en-US" sz="2100" b="0" dirty="0" smtClean="0">
                <a:effectLst/>
                <a:latin typeface="Liberation Sans" panose="020B0604020202020204" pitchFamily="34" charset="0"/>
              </a:rPr>
              <a:t> الشركة تدفع اقل عند الاستحقاق بالنسبة لسعر الاصدار</a:t>
            </a:r>
            <a:endParaRPr lang="en-US" altLang="en-US" sz="2100" b="0" dirty="0">
              <a:effectLst/>
              <a:latin typeface="Liberation Sans" panose="020B0604020202020204" pitchFamily="34" charset="0"/>
            </a:endParaRPr>
          </a:p>
          <a:p>
            <a:pPr algn="r" rtl="1">
              <a:lnSpc>
                <a:spcPct val="120000"/>
              </a:lnSpc>
              <a:spcBef>
                <a:spcPct val="70000"/>
              </a:spcBef>
            </a:pPr>
            <a:r>
              <a:rPr lang="ar-SA" altLang="en-US" sz="2100" dirty="0" smtClean="0">
                <a:effectLst/>
                <a:latin typeface="Liberation Sans" panose="020B0604020202020204" pitchFamily="34" charset="0"/>
              </a:rPr>
              <a:t>يتم اثبات تكاليف الإصدار بطريقة مشابه لمصروف الفائدة على مدى حياة السندات والتي يطلق عليها طريقة الاستنفاذ </a:t>
            </a:r>
            <a:r>
              <a:rPr lang="en-US" altLang="en-US" sz="2100" dirty="0">
                <a:effectLst/>
                <a:latin typeface="Liberation Sans" panose="020B0604020202020204" pitchFamily="34" charset="0"/>
              </a:rPr>
              <a:t>(amortization)</a:t>
            </a:r>
            <a:r>
              <a:rPr lang="ar-SA" altLang="en-US" sz="210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a:p>
            <a:pPr algn="r" rtl="1">
              <a:lnSpc>
                <a:spcPct val="120000"/>
              </a:lnSpc>
              <a:spcBef>
                <a:spcPct val="70000"/>
              </a:spcBef>
            </a:pPr>
            <a:r>
              <a:rPr lang="ar-SA" altLang="en-US" sz="2100" dirty="0" smtClean="0">
                <a:effectLst/>
                <a:latin typeface="Liberation Sans" panose="020B0604020202020204" pitchFamily="34" charset="0"/>
              </a:rPr>
              <a:t>ان الاجراء المطلوب للاستنفاذ والذي تفضله المهنة هو طريقة الفائدة الفعالة (والذي يطلق علية أيضا طريقة الاستنفاذ بالقيمة الحالية) </a:t>
            </a:r>
            <a:endParaRPr lang="en-US" altLang="en-US" sz="2100" b="0" dirty="0">
              <a:effectLst/>
              <a:latin typeface="Liberation Sans" panose="020B0604020202020204" pitchFamily="34" charset="0"/>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Rectangle 4"/>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0" algn="l">
              <a:defRPr sz="3200" i="0">
                <a:solidFill>
                  <a:schemeClr val="accent6">
                    <a:lumMod val="50000"/>
                  </a:schemeClr>
                </a:solidFill>
                <a:effectLst/>
                <a:latin typeface="Liberation Sans" panose="020B0604020202020204" pitchFamily="34" charset="0"/>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pPr algn="r" rtl="1"/>
            <a:r>
              <a:rPr lang="ar-SA" altLang="en-US" dirty="0" smtClean="0"/>
              <a:t>طريقة الفائدة الفعالة  </a:t>
            </a:r>
            <a:r>
              <a:rPr lang="en-US" altLang="en-US" sz="2800" dirty="0"/>
              <a:t>Effective-Interest Method</a:t>
            </a:r>
          </a:p>
          <a:p>
            <a:pPr algn="r" rtl="1"/>
            <a:endParaRPr lang="en-US" altLang="en-US" dirty="0"/>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Text Box 2"/>
          <p:cNvSpPr txBox="1">
            <a:spLocks noChangeArrowheads="1"/>
          </p:cNvSpPr>
          <p:nvPr/>
        </p:nvSpPr>
        <p:spPr bwMode="auto">
          <a:xfrm>
            <a:off x="609600" y="1371600"/>
            <a:ext cx="8001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0000"/>
              </a:lnSpc>
              <a:spcBef>
                <a:spcPct val="70000"/>
              </a:spcBef>
            </a:pPr>
            <a:r>
              <a:rPr lang="ar-SA" altLang="en-US" sz="2200" dirty="0" smtClean="0">
                <a:solidFill>
                  <a:schemeClr val="tx2">
                    <a:lumMod val="75000"/>
                  </a:schemeClr>
                </a:solidFill>
                <a:effectLst/>
                <a:latin typeface="Liberation Sans" panose="020B0604020202020204" pitchFamily="34" charset="0"/>
              </a:rPr>
              <a:t>طريقة الفائدة الفعالة : </a:t>
            </a:r>
            <a:r>
              <a:rPr lang="ar-SA" altLang="en-US" sz="2200" b="0" dirty="0" smtClean="0">
                <a:effectLst/>
                <a:latin typeface="Liberation Sans" panose="020B0604020202020204" pitchFamily="34" charset="0"/>
              </a:rPr>
              <a:t>ينتج عنها مصروف فائدة دوري يساوي نسبة ثابتة من القيمة المرحلة للسندات.</a:t>
            </a:r>
            <a:endParaRPr lang="en-US" altLang="en-US" sz="2200" b="0" dirty="0">
              <a:effectLst/>
              <a:latin typeface="Liberation Sans" panose="020B0604020202020204" pitchFamily="34" charset="0"/>
            </a:endParaRPr>
          </a:p>
        </p:txBody>
      </p:sp>
      <p:sp>
        <p:nvSpPr>
          <p:cNvPr id="1417220"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a:solidFill>
                  <a:schemeClr val="accent6">
                    <a:lumMod val="50000"/>
                  </a:schemeClr>
                </a:solidFill>
                <a:effectLst/>
                <a:latin typeface="Liberation Sans" panose="020B0604020202020204" pitchFamily="34" charset="0"/>
                <a:ea typeface="+mn-ea"/>
                <a:cs typeface="+mn-cs"/>
              </a:rPr>
              <a:t>طريقة الفائدة الفعالة  </a:t>
            </a:r>
            <a:r>
              <a:rPr lang="en-US" altLang="en-US" sz="2800" i="0" kern="1200" dirty="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619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2895600"/>
            <a:ext cx="8382000" cy="171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687669"/>
            <a:ext cx="2667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14-5</a:t>
            </a:r>
          </a:p>
          <a:p>
            <a:pPr algn="l"/>
            <a:r>
              <a:rPr lang="en-US" sz="1200" b="0" dirty="0">
                <a:solidFill>
                  <a:schemeClr val="tx1"/>
                </a:solidFill>
                <a:effectLst/>
                <a:latin typeface="Liberation Sans" panose="020B0604020202020204" pitchFamily="34" charset="0"/>
              </a:rPr>
              <a:t>Bond Discount </a:t>
            </a:r>
            <a:r>
              <a:rPr lang="en-US" sz="1200" b="0" dirty="0" smtClean="0">
                <a:solidFill>
                  <a:schemeClr val="tx1"/>
                </a:solidFill>
                <a:effectLst/>
                <a:latin typeface="Liberation Sans" panose="020B0604020202020204" pitchFamily="34" charset="0"/>
              </a:rPr>
              <a:t>and Premium Amortization </a:t>
            </a:r>
            <a:r>
              <a:rPr lang="en-US" sz="1200" b="0" dirty="0">
                <a:solidFill>
                  <a:schemeClr val="tx1"/>
                </a:solidFill>
                <a:effectLst/>
                <a:latin typeface="Liberation Sans" panose="020B0604020202020204" pitchFamily="34" charset="0"/>
              </a:rPr>
              <a:t>Computation</a:t>
            </a: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721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3886200"/>
            <a:ext cx="8382000" cy="198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9268"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a:solidFill>
                  <a:schemeClr val="accent6">
                    <a:lumMod val="50000"/>
                  </a:schemeClr>
                </a:solidFill>
                <a:effectLst/>
                <a:latin typeface="Liberation Sans" panose="020B0604020202020204" pitchFamily="34" charset="0"/>
                <a:ea typeface="+mn-ea"/>
                <a:cs typeface="+mn-cs"/>
              </a:rPr>
              <a:t>طريقة الفائدة الفعالة  </a:t>
            </a:r>
            <a:r>
              <a:rPr lang="en-US" altLang="en-US" sz="2800" i="0" kern="1200" dirty="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419271" name="Text Box 7"/>
          <p:cNvSpPr txBox="1">
            <a:spLocks noChangeArrowheads="1"/>
          </p:cNvSpPr>
          <p:nvPr/>
        </p:nvSpPr>
        <p:spPr bwMode="auto">
          <a:xfrm>
            <a:off x="609600" y="1371600"/>
            <a:ext cx="8001000" cy="533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10000"/>
              </a:lnSpc>
              <a:spcBef>
                <a:spcPct val="30000"/>
              </a:spcBef>
              <a:spcAft>
                <a:spcPct val="20000"/>
              </a:spcAft>
              <a:buSzPct val="80000"/>
            </a:pPr>
            <a:r>
              <a:rPr lang="ar-SA" altLang="en-US" sz="2800" dirty="0" smtClean="0">
                <a:solidFill>
                  <a:schemeClr val="tx2"/>
                </a:solidFill>
                <a:effectLst/>
                <a:latin typeface="Liberation Sans" panose="020B0604020202020204" pitchFamily="34" charset="0"/>
              </a:rPr>
              <a:t>اصدار السندات بخصم</a:t>
            </a:r>
            <a:endParaRPr lang="en-US" altLang="en-US" sz="2800" dirty="0">
              <a:solidFill>
                <a:schemeClr val="tx2"/>
              </a:solidFill>
              <a:effectLst/>
              <a:latin typeface="Liberation Sans" panose="020B0604020202020204" pitchFamily="34" charset="0"/>
            </a:endParaRPr>
          </a:p>
        </p:txBody>
      </p:sp>
      <p:sp>
        <p:nvSpPr>
          <p:cNvPr id="1419274" name="Text Box 10"/>
          <p:cNvSpPr txBox="1">
            <a:spLocks noChangeArrowheads="1"/>
          </p:cNvSpPr>
          <p:nvPr/>
        </p:nvSpPr>
        <p:spPr bwMode="auto">
          <a:xfrm>
            <a:off x="609600" y="1981200"/>
            <a:ext cx="8001000" cy="17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dirty="0">
                <a:solidFill>
                  <a:srgbClr val="800000"/>
                </a:solidFill>
                <a:effectLst/>
                <a:latin typeface="Liberation Sans" panose="020B0604020202020204" pitchFamily="34" charset="0"/>
              </a:rPr>
              <a:t>Illustration:</a:t>
            </a:r>
            <a:r>
              <a:rPr lang="en-US" altLang="en-US" sz="2100" b="0" dirty="0">
                <a:effectLst/>
                <a:latin typeface="Liberation Sans" panose="020B0604020202020204" pitchFamily="34" charset="0"/>
              </a:rPr>
              <a:t>  Evermaster Corporation issued </a:t>
            </a:r>
            <a:r>
              <a:rPr lang="en-US" altLang="en-US" sz="2100" b="0" dirty="0" smtClean="0">
                <a:effectLst/>
                <a:latin typeface="Liberation Sans" panose="020B0604020202020204" pitchFamily="34" charset="0"/>
              </a:rPr>
              <a:t>€</a:t>
            </a:r>
            <a:r>
              <a:rPr lang="en-US" altLang="en-US" sz="2100" dirty="0" smtClean="0">
                <a:solidFill>
                  <a:schemeClr val="tx2"/>
                </a:solidFill>
                <a:effectLst/>
                <a:latin typeface="Liberation Sans" panose="020B0604020202020204" pitchFamily="34" charset="0"/>
              </a:rPr>
              <a:t>100,000 </a:t>
            </a:r>
            <a:r>
              <a:rPr lang="en-US" altLang="en-US" sz="2100" dirty="0">
                <a:solidFill>
                  <a:schemeClr val="tx2"/>
                </a:solidFill>
                <a:effectLst/>
                <a:latin typeface="Liberation Sans" panose="020B0604020202020204" pitchFamily="34" charset="0"/>
              </a:rPr>
              <a:t>of 8% </a:t>
            </a:r>
            <a:r>
              <a:rPr lang="en-US" altLang="en-US" sz="2100" b="0" dirty="0">
                <a:effectLst/>
                <a:latin typeface="Liberation Sans" panose="020B0604020202020204" pitchFamily="34" charset="0"/>
              </a:rPr>
              <a:t>term bonds on January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due on January 1, </a:t>
            </a:r>
            <a:r>
              <a:rPr lang="en-US" altLang="en-US" sz="2100" dirty="0" smtClean="0">
                <a:solidFill>
                  <a:schemeClr val="tx2"/>
                </a:solidFill>
                <a:effectLst/>
                <a:latin typeface="Liberation Sans" panose="020B0604020202020204" pitchFamily="34" charset="0"/>
              </a:rPr>
              <a:t>2020</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with interest payable each July 1 and January 1. Investors require an effective-interest rate of </a:t>
            </a:r>
            <a:r>
              <a:rPr lang="en-US" altLang="en-US" sz="2100" dirty="0">
                <a:solidFill>
                  <a:schemeClr val="accent2"/>
                </a:solidFill>
                <a:effectLst/>
                <a:latin typeface="Liberation Sans" panose="020B0604020202020204" pitchFamily="34" charset="0"/>
              </a:rPr>
              <a:t>10%</a:t>
            </a:r>
            <a:r>
              <a:rPr lang="en-US" altLang="en-US" sz="2100" b="0" dirty="0">
                <a:effectLst/>
                <a:latin typeface="Liberation Sans" panose="020B0604020202020204" pitchFamily="34" charset="0"/>
              </a:rPr>
              <a:t>. Calculate the bond proceeds.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5867400"/>
            <a:ext cx="39624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14-6</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Discount on </a:t>
            </a:r>
            <a:r>
              <a:rPr lang="en-US" sz="1200" b="0" dirty="0">
                <a:solidFill>
                  <a:schemeClr val="tx1"/>
                </a:solidFill>
                <a:effectLst/>
                <a:latin typeface="Liberation Sans" panose="020B0604020202020204" pitchFamily="34" charset="0"/>
              </a:rPr>
              <a:t>Bonds Payable</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824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9350" y="228600"/>
            <a:ext cx="7766050" cy="64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10300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95400" y="1286200"/>
            <a:ext cx="6488603" cy="537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7459" name="Rectangle 3"/>
          <p:cNvSpPr>
            <a:spLocks noGrp="1" noChangeArrowheads="1"/>
          </p:cNvSpPr>
          <p:nvPr>
            <p:ph type="title" idx="4294967295"/>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27464" name="Rectangle 8"/>
          <p:cNvSpPr>
            <a:spLocks noChangeArrowheads="1"/>
          </p:cNvSpPr>
          <p:nvPr/>
        </p:nvSpPr>
        <p:spPr bwMode="auto">
          <a:xfrm>
            <a:off x="762000" y="3657600"/>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27462" name="Text Box 6"/>
          <p:cNvSpPr txBox="1">
            <a:spLocks noChangeArrowheads="1"/>
          </p:cNvSpPr>
          <p:nvPr/>
        </p:nvSpPr>
        <p:spPr bwMode="auto">
          <a:xfrm>
            <a:off x="609600" y="3886200"/>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a:t>
            </a:r>
            <a:r>
              <a:rPr lang="en-US" altLang="en-US" sz="2100" dirty="0">
                <a:effectLst/>
                <a:latin typeface="Liberation Sans" panose="020B0604020202020204" pitchFamily="34" charset="0"/>
              </a:rPr>
              <a:t>Jan.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a:t>
            </a:r>
            <a:endParaRPr lang="en-US" altLang="en-US" sz="2100" b="0" dirty="0">
              <a:effectLst/>
              <a:latin typeface="Liberation Sans" panose="020B0604020202020204" pitchFamily="34" charset="0"/>
            </a:endParaRPr>
          </a:p>
        </p:txBody>
      </p:sp>
      <p:sp>
        <p:nvSpPr>
          <p:cNvPr id="1427463" name="Text Box 7"/>
          <p:cNvSpPr txBox="1">
            <a:spLocks noChangeArrowheads="1"/>
          </p:cNvSpPr>
          <p:nvPr/>
        </p:nvSpPr>
        <p:spPr bwMode="auto">
          <a:xfrm>
            <a:off x="609600" y="4484087"/>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92,278</a:t>
            </a:r>
          </a:p>
          <a:p>
            <a:pPr>
              <a:lnSpc>
                <a:spcPct val="115000"/>
              </a:lnSpc>
              <a:spcBef>
                <a:spcPct val="30000"/>
              </a:spcBef>
            </a:pPr>
            <a:r>
              <a:rPr lang="en-US" altLang="en-US" sz="2100" b="0" dirty="0">
                <a:effectLst/>
                <a:latin typeface="Liberation Sans" panose="020B0604020202020204" pitchFamily="34" charset="0"/>
                <a:cs typeface="Arial" charset="0"/>
              </a:rPr>
              <a:t>		Bonds </a:t>
            </a:r>
            <a:r>
              <a:rPr lang="en-US" altLang="en-US" sz="2100" b="0" dirty="0" smtClean="0">
                <a:effectLst/>
                <a:latin typeface="Liberation Sans" panose="020B0604020202020204" pitchFamily="34" charset="0"/>
                <a:cs typeface="Arial" charset="0"/>
              </a:rPr>
              <a:t>Payable</a:t>
            </a:r>
            <a:r>
              <a:rPr lang="en-US" altLang="en-US" sz="2100" b="0" dirty="0">
                <a:effectLst/>
                <a:latin typeface="Liberation Sans" panose="020B0604020202020204" pitchFamily="34" charset="0"/>
                <a:cs typeface="Arial" charset="0"/>
              </a:rPr>
              <a:t>		92,278</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3" name="Rectangle 12"/>
          <p:cNvSpPr/>
          <p:nvPr/>
        </p:nvSpPr>
        <p:spPr>
          <a:xfrm>
            <a:off x="6553200" y="5728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7463">
                                            <p:txEl>
                                              <p:pRg st="0" end="0"/>
                                            </p:txEl>
                                          </p:spTgt>
                                        </p:tgtEl>
                                        <p:attrNameLst>
                                          <p:attrName>style.visibility</p:attrName>
                                        </p:attrNameLst>
                                      </p:cBhvr>
                                      <p:to>
                                        <p:strVal val="visible"/>
                                      </p:to>
                                    </p:set>
                                    <p:animEffect transition="in" filter="wipe(left)">
                                      <p:cBhvr>
                                        <p:cTn id="7" dur="500"/>
                                        <p:tgtEl>
                                          <p:spTgt spid="1427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7463">
                                            <p:txEl>
                                              <p:pRg st="1" end="1"/>
                                            </p:txEl>
                                          </p:spTgt>
                                        </p:tgtEl>
                                        <p:attrNameLst>
                                          <p:attrName>style.visibility</p:attrName>
                                        </p:attrNameLst>
                                      </p:cBhvr>
                                      <p:to>
                                        <p:strVal val="visible"/>
                                      </p:to>
                                    </p:set>
                                    <p:animEffect transition="in" filter="wipe(left)">
                                      <p:cBhvr>
                                        <p:cTn id="12" dur="500"/>
                                        <p:tgtEl>
                                          <p:spTgt spid="142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95400" y="1286200"/>
            <a:ext cx="6488603" cy="537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9510" name="Rectangle 6"/>
          <p:cNvSpPr>
            <a:spLocks noChangeArrowheads="1"/>
          </p:cNvSpPr>
          <p:nvPr/>
        </p:nvSpPr>
        <p:spPr bwMode="auto">
          <a:xfrm>
            <a:off x="762000" y="3657600"/>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29514" name="Text Box 10"/>
          <p:cNvSpPr txBox="1">
            <a:spLocks noChangeArrowheads="1"/>
          </p:cNvSpPr>
          <p:nvPr/>
        </p:nvSpPr>
        <p:spPr bwMode="auto">
          <a:xfrm>
            <a:off x="609600" y="4933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4,614</a:t>
            </a:r>
          </a:p>
          <a:p>
            <a:pPr>
              <a:lnSpc>
                <a:spcPct val="115000"/>
              </a:lnSpc>
              <a:spcBef>
                <a:spcPct val="30000"/>
              </a:spcBef>
            </a:pPr>
            <a:r>
              <a:rPr lang="en-US" altLang="en-US" sz="2100" b="0" dirty="0">
                <a:effectLst/>
                <a:latin typeface="Liberation Sans" panose="020B0604020202020204" pitchFamily="34" charset="0"/>
                <a:cs typeface="Arial" charset="0"/>
              </a:rPr>
              <a:t>		Bonds payable		614</a:t>
            </a:r>
          </a:p>
          <a:p>
            <a:pPr>
              <a:lnSpc>
                <a:spcPct val="115000"/>
              </a:lnSpc>
              <a:spcBef>
                <a:spcPct val="30000"/>
              </a:spcBef>
            </a:pPr>
            <a:r>
              <a:rPr lang="en-US" altLang="en-US" sz="2100" b="0" dirty="0">
                <a:effectLst/>
                <a:latin typeface="Liberation Sans" panose="020B0604020202020204" pitchFamily="34" charset="0"/>
                <a:cs typeface="Arial" charset="0"/>
              </a:rPr>
              <a:t>		Cash		4,000</a:t>
            </a:r>
          </a:p>
        </p:txBody>
      </p:sp>
      <p:sp>
        <p:nvSpPr>
          <p:cNvPr id="1429515" name="Text Box 11"/>
          <p:cNvSpPr txBox="1">
            <a:spLocks noChangeArrowheads="1"/>
          </p:cNvSpPr>
          <p:nvPr/>
        </p:nvSpPr>
        <p:spPr bwMode="auto">
          <a:xfrm>
            <a:off x="609600" y="3886200"/>
            <a:ext cx="8153400" cy="86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and amortization of the discount 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 name="Rectangle 11"/>
          <p:cNvSpPr/>
          <p:nvPr/>
        </p:nvSpPr>
        <p:spPr>
          <a:xfrm>
            <a:off x="6553200" y="5728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9514">
                                            <p:txEl>
                                              <p:pRg st="0" end="0"/>
                                            </p:txEl>
                                          </p:spTgt>
                                        </p:tgtEl>
                                        <p:attrNameLst>
                                          <p:attrName>style.visibility</p:attrName>
                                        </p:attrNameLst>
                                      </p:cBhvr>
                                      <p:to>
                                        <p:strVal val="visible"/>
                                      </p:to>
                                    </p:set>
                                    <p:animEffect transition="in" filter="wipe(left)">
                                      <p:cBhvr>
                                        <p:cTn id="7" dur="500"/>
                                        <p:tgtEl>
                                          <p:spTgt spid="1429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9514">
                                            <p:txEl>
                                              <p:pRg st="1" end="1"/>
                                            </p:txEl>
                                          </p:spTgt>
                                        </p:tgtEl>
                                        <p:attrNameLst>
                                          <p:attrName>style.visibility</p:attrName>
                                        </p:attrNameLst>
                                      </p:cBhvr>
                                      <p:to>
                                        <p:strVal val="visible"/>
                                      </p:to>
                                    </p:set>
                                    <p:animEffect transition="in" filter="wipe(left)">
                                      <p:cBhvr>
                                        <p:cTn id="12" dur="500"/>
                                        <p:tgtEl>
                                          <p:spTgt spid="1429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9514">
                                            <p:txEl>
                                              <p:pRg st="2" end="2"/>
                                            </p:txEl>
                                          </p:spTgt>
                                        </p:tgtEl>
                                        <p:attrNameLst>
                                          <p:attrName>style.visibility</p:attrName>
                                        </p:attrNameLst>
                                      </p:cBhvr>
                                      <p:to>
                                        <p:strVal val="visible"/>
                                      </p:to>
                                    </p:set>
                                    <p:animEffect transition="in" filter="wipe(left)">
                                      <p:cBhvr>
                                        <p:cTn id="17" dur="500"/>
                                        <p:tgtEl>
                                          <p:spTgt spid="1429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95400" y="1286200"/>
            <a:ext cx="6488603" cy="537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1558" name="Rectangle 6"/>
          <p:cNvSpPr>
            <a:spLocks noChangeArrowheads="1"/>
          </p:cNvSpPr>
          <p:nvPr/>
        </p:nvSpPr>
        <p:spPr bwMode="auto">
          <a:xfrm>
            <a:off x="762000" y="3657600"/>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31561" name="Text Box 9"/>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accrued interest and amortization of the discount on </a:t>
            </a:r>
            <a:r>
              <a:rPr lang="en-US" altLang="en-US" sz="2100" dirty="0">
                <a:effectLst/>
                <a:latin typeface="Liberation Sans" panose="020B0604020202020204" pitchFamily="34" charset="0"/>
              </a:rPr>
              <a:t>Dec. 31,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1431562" name="Text Box 10"/>
          <p:cNvSpPr txBox="1">
            <a:spLocks noChangeArrowheads="1"/>
          </p:cNvSpPr>
          <p:nvPr/>
        </p:nvSpPr>
        <p:spPr bwMode="auto">
          <a:xfrm>
            <a:off x="609600" y="49403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4,645</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4,000</a:t>
            </a:r>
          </a:p>
          <a:p>
            <a:pPr>
              <a:lnSpc>
                <a:spcPct val="115000"/>
              </a:lnSpc>
              <a:spcBef>
                <a:spcPct val="30000"/>
              </a:spcBef>
            </a:pPr>
            <a:r>
              <a:rPr lang="en-US" altLang="en-US" sz="2100" b="0" dirty="0">
                <a:effectLst/>
                <a:latin typeface="Liberation Sans" panose="020B0604020202020204" pitchFamily="34" charset="0"/>
                <a:cs typeface="Arial" charset="0"/>
              </a:rPr>
              <a:t>		Bonds payable		645</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 name="Rectangle 11"/>
          <p:cNvSpPr/>
          <p:nvPr/>
        </p:nvSpPr>
        <p:spPr>
          <a:xfrm>
            <a:off x="6553200" y="5728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14-7</a:t>
            </a:r>
          </a:p>
          <a:p>
            <a:pPr algn="l"/>
            <a:r>
              <a:rPr lang="en-US" sz="1200" b="0" dirty="0">
                <a:solidFill>
                  <a:schemeClr val="tx1"/>
                </a:solidFill>
                <a:effectLst/>
                <a:latin typeface="Liberation Sans" panose="020B0604020202020204" pitchFamily="34" charset="0"/>
              </a:rPr>
              <a:t>Bond Discount</a:t>
            </a:r>
          </a:p>
          <a:p>
            <a:pPr algn="l"/>
            <a:r>
              <a:rPr lang="en-US" sz="1200" b="0" dirty="0">
                <a:solidFill>
                  <a:schemeClr val="tx1"/>
                </a:solidFill>
                <a:effectLst/>
                <a:latin typeface="Liberation Sans" panose="020B0604020202020204" pitchFamily="34" charset="0"/>
              </a:rPr>
              <a:t>Amortization Schedule</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1562">
                                            <p:txEl>
                                              <p:pRg st="0" end="0"/>
                                            </p:txEl>
                                          </p:spTgt>
                                        </p:tgtEl>
                                        <p:attrNameLst>
                                          <p:attrName>style.visibility</p:attrName>
                                        </p:attrNameLst>
                                      </p:cBhvr>
                                      <p:to>
                                        <p:strVal val="visible"/>
                                      </p:to>
                                    </p:set>
                                    <p:animEffect transition="in" filter="wipe(left)">
                                      <p:cBhvr>
                                        <p:cTn id="7" dur="500"/>
                                        <p:tgtEl>
                                          <p:spTgt spid="1431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1562">
                                            <p:txEl>
                                              <p:pRg st="1" end="1"/>
                                            </p:txEl>
                                          </p:spTgt>
                                        </p:tgtEl>
                                        <p:attrNameLst>
                                          <p:attrName>style.visibility</p:attrName>
                                        </p:attrNameLst>
                                      </p:cBhvr>
                                      <p:to>
                                        <p:strVal val="visible"/>
                                      </p:to>
                                    </p:set>
                                    <p:animEffect transition="in" filter="wipe(left)">
                                      <p:cBhvr>
                                        <p:cTn id="12" dur="500"/>
                                        <p:tgtEl>
                                          <p:spTgt spid="1431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1562">
                                            <p:txEl>
                                              <p:pRg st="2" end="2"/>
                                            </p:txEl>
                                          </p:spTgt>
                                        </p:tgtEl>
                                        <p:attrNameLst>
                                          <p:attrName>style.visibility</p:attrName>
                                        </p:attrNameLst>
                                      </p:cBhvr>
                                      <p:to>
                                        <p:strVal val="visible"/>
                                      </p:to>
                                    </p:set>
                                    <p:animEffect transition="in" filter="wipe(left)">
                                      <p:cBhvr>
                                        <p:cTn id="17" dur="500"/>
                                        <p:tgtEl>
                                          <p:spTgt spid="14315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Text Box 2"/>
          <p:cNvSpPr txBox="1">
            <a:spLocks noChangeArrowheads="1"/>
          </p:cNvSpPr>
          <p:nvPr/>
        </p:nvSpPr>
        <p:spPr bwMode="auto">
          <a:xfrm>
            <a:off x="609600" y="1981200"/>
            <a:ext cx="80010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70000"/>
              </a:spcBef>
            </a:pPr>
            <a:r>
              <a:rPr lang="en-US" altLang="en-US" sz="2100" dirty="0">
                <a:solidFill>
                  <a:srgbClr val="800000"/>
                </a:solidFill>
                <a:effectLst/>
                <a:latin typeface="Liberation Sans" panose="020B0604020202020204" pitchFamily="34" charset="0"/>
              </a:rPr>
              <a:t>Illustration:</a:t>
            </a:r>
            <a:r>
              <a:rPr lang="en-US" altLang="en-US" sz="2100" b="0" dirty="0">
                <a:effectLst/>
                <a:latin typeface="Liberation Sans" panose="020B0604020202020204" pitchFamily="34" charset="0"/>
              </a:rPr>
              <a:t>  Evermaster Corporation issued </a:t>
            </a:r>
            <a:r>
              <a:rPr lang="en-US" altLang="en-US" sz="2100" b="0" dirty="0" smtClean="0">
                <a:effectLst/>
                <a:latin typeface="Liberation Sans" panose="020B0604020202020204" pitchFamily="34" charset="0"/>
              </a:rPr>
              <a:t>€</a:t>
            </a:r>
            <a:r>
              <a:rPr lang="en-US" altLang="en-US" sz="2100" dirty="0" smtClean="0">
                <a:solidFill>
                  <a:schemeClr val="tx2"/>
                </a:solidFill>
                <a:effectLst/>
                <a:latin typeface="Liberation Sans" panose="020B0604020202020204" pitchFamily="34" charset="0"/>
              </a:rPr>
              <a:t>100,000 </a:t>
            </a:r>
            <a:r>
              <a:rPr lang="en-US" altLang="en-US" sz="2100" dirty="0">
                <a:solidFill>
                  <a:schemeClr val="tx2"/>
                </a:solidFill>
                <a:effectLst/>
                <a:latin typeface="Liberation Sans" panose="020B0604020202020204" pitchFamily="34" charset="0"/>
              </a:rPr>
              <a:t>of 8% </a:t>
            </a:r>
            <a:r>
              <a:rPr lang="en-US" altLang="en-US" sz="2100" b="0" dirty="0">
                <a:effectLst/>
                <a:latin typeface="Liberation Sans" panose="020B0604020202020204" pitchFamily="34" charset="0"/>
              </a:rPr>
              <a:t>term bonds on January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due on January 1, 2016, with interest payable each July 1 and January 1. Investors require an </a:t>
            </a:r>
            <a:r>
              <a:rPr lang="en-US" altLang="en-US" sz="2100" dirty="0">
                <a:solidFill>
                  <a:schemeClr val="accent2"/>
                </a:solidFill>
                <a:effectLst/>
                <a:latin typeface="Liberation Sans" panose="020B0604020202020204" pitchFamily="34" charset="0"/>
              </a:rPr>
              <a:t>effective-interest rate of 6%</a:t>
            </a:r>
            <a:r>
              <a:rPr lang="en-US" altLang="en-US" sz="2100" b="0" dirty="0">
                <a:effectLst/>
                <a:latin typeface="Liberation Sans" panose="020B0604020202020204" pitchFamily="34" charset="0"/>
              </a:rPr>
              <a:t>. Calculate the bond proceeds.</a:t>
            </a:r>
          </a:p>
        </p:txBody>
      </p:sp>
      <p:sp>
        <p:nvSpPr>
          <p:cNvPr id="1433605" name="Text Box 5"/>
          <p:cNvSpPr txBox="1">
            <a:spLocks noChangeArrowheads="1"/>
          </p:cNvSpPr>
          <p:nvPr/>
        </p:nvSpPr>
        <p:spPr bwMode="auto">
          <a:xfrm>
            <a:off x="609600" y="1371600"/>
            <a:ext cx="8001000" cy="566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altLang="en-US" sz="2800" dirty="0">
                <a:effectLst/>
                <a:latin typeface="Liberation Sans" panose="020B0604020202020204" pitchFamily="34" charset="0"/>
              </a:rPr>
              <a:t>Bonds Issued at a Premium</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Rectangle 9"/>
          <p:cNvSpPr/>
          <p:nvPr/>
        </p:nvSpPr>
        <p:spPr>
          <a:xfrm>
            <a:off x="381000" y="5867400"/>
            <a:ext cx="39624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14-8</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Premium on </a:t>
            </a:r>
            <a:r>
              <a:rPr lang="en-US" sz="1200" b="0" dirty="0">
                <a:solidFill>
                  <a:schemeClr val="tx1"/>
                </a:solidFill>
                <a:effectLst/>
                <a:latin typeface="Liberation Sans" panose="020B0604020202020204" pitchFamily="34" charset="0"/>
              </a:rPr>
              <a:t>Bonds Payable</a:t>
            </a:r>
          </a:p>
        </p:txBody>
      </p:sp>
      <p:pic>
        <p:nvPicPr>
          <p:cNvPr id="142029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3810000"/>
            <a:ext cx="8382000" cy="203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131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1525" y="228599"/>
            <a:ext cx="7643875" cy="64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1030069"/>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14-9</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a:t>
            </a:r>
            <a:endParaRPr lang="en-US" sz="1200" b="0" dirty="0">
              <a:solidFill>
                <a:schemeClr val="tx1"/>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Amortization Schedule</a:t>
            </a:r>
          </a:p>
        </p:txBody>
      </p:sp>
    </p:spTree>
    <p:extLst>
      <p:ext uri="{BB962C8B-B14F-4D97-AF65-F5344CB8AC3E}">
        <p14:creationId xmlns:p14="http://schemas.microsoft.com/office/powerpoint/2010/main" val="148124693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0" y="0"/>
            <a:ext cx="9144000" cy="6400800"/>
          </a:xfrm>
          <a:prstGeom prst="rect">
            <a:avLst/>
          </a:prstGeom>
        </p:spPr>
      </p:pic>
    </p:spTree>
    <p:extLst>
      <p:ext uri="{BB962C8B-B14F-4D97-AF65-F5344CB8AC3E}">
        <p14:creationId xmlns:p14="http://schemas.microsoft.com/office/powerpoint/2010/main" val="294477527"/>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40366" y="1219200"/>
            <a:ext cx="64320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7699" name="Rectangle 3"/>
          <p:cNvSpPr>
            <a:spLocks noGrp="1" noChangeArrowheads="1"/>
          </p:cNvSpPr>
          <p:nvPr>
            <p:ph type="title" idx="4294967295"/>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accent6">
                    <a:lumMod val="50000"/>
                  </a:schemeClr>
                </a:solidFill>
                <a:effectLst/>
                <a:latin typeface="Liberation Sans" panose="020B0604020202020204" pitchFamily="34" charset="0"/>
                <a:ea typeface="+mn-ea"/>
                <a:cs typeface="+mn-cs"/>
              </a:rPr>
              <a:t>Effective-Interest Method</a:t>
            </a:r>
          </a:p>
        </p:txBody>
      </p:sp>
      <p:sp>
        <p:nvSpPr>
          <p:cNvPr id="1437702" name="Rectangle 6"/>
          <p:cNvSpPr>
            <a:spLocks noChangeArrowheads="1"/>
          </p:cNvSpPr>
          <p:nvPr/>
        </p:nvSpPr>
        <p:spPr bwMode="auto">
          <a:xfrm>
            <a:off x="762000" y="3609975"/>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37703" name="Text Box 7"/>
          <p:cNvSpPr txBox="1">
            <a:spLocks noChangeArrowheads="1"/>
          </p:cNvSpPr>
          <p:nvPr/>
        </p:nvSpPr>
        <p:spPr bwMode="auto">
          <a:xfrm>
            <a:off x="609600" y="3886200"/>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on date of issue, </a:t>
            </a:r>
            <a:r>
              <a:rPr lang="en-US" altLang="en-US" sz="2100" dirty="0">
                <a:effectLst/>
                <a:latin typeface="Liberation Sans" panose="020B0604020202020204" pitchFamily="34" charset="0"/>
              </a:rPr>
              <a:t>Jan.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a:t>
            </a:r>
            <a:endParaRPr lang="en-US" altLang="en-US" sz="2100" b="0" dirty="0">
              <a:effectLst/>
              <a:latin typeface="Liberation Sans" panose="020B0604020202020204" pitchFamily="34" charset="0"/>
            </a:endParaRPr>
          </a:p>
        </p:txBody>
      </p:sp>
      <p:sp>
        <p:nvSpPr>
          <p:cNvPr id="1437704" name="Text Box 8"/>
          <p:cNvSpPr txBox="1">
            <a:spLocks noChangeArrowheads="1"/>
          </p:cNvSpPr>
          <p:nvPr/>
        </p:nvSpPr>
        <p:spPr bwMode="auto">
          <a:xfrm>
            <a:off x="609600" y="4483100"/>
            <a:ext cx="8077200" cy="925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108,530</a:t>
            </a:r>
          </a:p>
          <a:p>
            <a:pPr>
              <a:lnSpc>
                <a:spcPct val="115000"/>
              </a:lnSpc>
              <a:spcBef>
                <a:spcPct val="30000"/>
              </a:spcBef>
            </a:pPr>
            <a:r>
              <a:rPr lang="en-US" altLang="en-US" sz="2100" b="0" dirty="0">
                <a:effectLst/>
                <a:latin typeface="Liberation Sans" panose="020B0604020202020204" pitchFamily="34" charset="0"/>
                <a:cs typeface="Arial" charset="0"/>
              </a:rPr>
              <a:t>		Bonds payable		108,530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10"/>
          <p:cNvSpPr/>
          <p:nvPr/>
        </p:nvSpPr>
        <p:spPr>
          <a:xfrm>
            <a:off x="6553200" y="533400"/>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14-9</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a:t>
            </a:r>
            <a:endParaRPr lang="en-US" sz="1200" b="0" dirty="0">
              <a:solidFill>
                <a:schemeClr val="tx1"/>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Amortization Schedule</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7704">
                                            <p:txEl>
                                              <p:pRg st="0" end="0"/>
                                            </p:txEl>
                                          </p:spTgt>
                                        </p:tgtEl>
                                        <p:attrNameLst>
                                          <p:attrName>style.visibility</p:attrName>
                                        </p:attrNameLst>
                                      </p:cBhvr>
                                      <p:to>
                                        <p:strVal val="visible"/>
                                      </p:to>
                                    </p:set>
                                    <p:animEffect transition="in" filter="wipe(left)">
                                      <p:cBhvr>
                                        <p:cTn id="7" dur="500"/>
                                        <p:tgtEl>
                                          <p:spTgt spid="14377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7704">
                                            <p:txEl>
                                              <p:pRg st="1" end="1"/>
                                            </p:txEl>
                                          </p:spTgt>
                                        </p:tgtEl>
                                        <p:attrNameLst>
                                          <p:attrName>style.visibility</p:attrName>
                                        </p:attrNameLst>
                                      </p:cBhvr>
                                      <p:to>
                                        <p:strVal val="visible"/>
                                      </p:to>
                                    </p:set>
                                    <p:animEffect transition="in" filter="wipe(left)">
                                      <p:cBhvr>
                                        <p:cTn id="12" dur="500"/>
                                        <p:tgtEl>
                                          <p:spTgt spid="14377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0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40366" y="1219200"/>
            <a:ext cx="64320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9750" name="Rectangle 6"/>
          <p:cNvSpPr>
            <a:spLocks noChangeArrowheads="1"/>
          </p:cNvSpPr>
          <p:nvPr/>
        </p:nvSpPr>
        <p:spPr bwMode="auto">
          <a:xfrm>
            <a:off x="762000" y="3609975"/>
            <a:ext cx="7620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439753" name="Text Box 9"/>
          <p:cNvSpPr txBox="1">
            <a:spLocks noChangeArrowheads="1"/>
          </p:cNvSpPr>
          <p:nvPr/>
        </p:nvSpPr>
        <p:spPr bwMode="auto">
          <a:xfrm>
            <a:off x="609600" y="4933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3,256</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Bonds </a:t>
            </a:r>
            <a:r>
              <a:rPr lang="en-US" altLang="en-US" sz="2100" b="0" dirty="0">
                <a:effectLst/>
                <a:latin typeface="Liberation Sans" panose="020B0604020202020204" pitchFamily="34" charset="0"/>
                <a:cs typeface="Arial" charset="0"/>
              </a:rPr>
              <a:t>payable	</a:t>
            </a:r>
            <a:r>
              <a:rPr lang="en-US" altLang="en-US" sz="2100" b="0" dirty="0" smtClean="0">
                <a:effectLst/>
                <a:latin typeface="Liberation Sans" panose="020B0604020202020204" pitchFamily="34" charset="0"/>
                <a:cs typeface="Arial" charset="0"/>
              </a:rPr>
              <a:t>744</a:t>
            </a:r>
            <a:endParaRPr lang="en-US" altLang="en-US" sz="2100" b="0" dirty="0">
              <a:effectLst/>
              <a:latin typeface="Liberation Sans" panose="020B0604020202020204" pitchFamily="34" charset="0"/>
              <a:cs typeface="Arial" charset="0"/>
            </a:endParaRPr>
          </a:p>
          <a:p>
            <a:pPr>
              <a:lnSpc>
                <a:spcPct val="115000"/>
              </a:lnSpc>
              <a:spcBef>
                <a:spcPct val="30000"/>
              </a:spcBef>
            </a:pPr>
            <a:r>
              <a:rPr lang="en-US" altLang="en-US" sz="2100" b="0" dirty="0">
                <a:effectLst/>
                <a:latin typeface="Liberation Sans" panose="020B0604020202020204" pitchFamily="34" charset="0"/>
                <a:cs typeface="Arial" charset="0"/>
              </a:rPr>
              <a:t>		Cash		4,000</a:t>
            </a:r>
          </a:p>
        </p:txBody>
      </p:sp>
      <p:sp>
        <p:nvSpPr>
          <p:cNvPr id="1439754" name="Text Box 10"/>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effectLst/>
                <a:latin typeface="Liberation Sans" panose="020B0604020202020204" pitchFamily="34" charset="0"/>
              </a:rPr>
              <a:t>Journal entry</a:t>
            </a:r>
            <a:r>
              <a:rPr lang="en-US" altLang="en-US" sz="2100" b="0" dirty="0">
                <a:effectLst/>
                <a:latin typeface="Liberation Sans" panose="020B0604020202020204" pitchFamily="34" charset="0"/>
              </a:rPr>
              <a:t> to record first payment and amortization of the premium 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3"/>
          <p:cNvSpPr txBox="1">
            <a:spLocks noChangeArrowheads="1"/>
          </p:cNvSpPr>
          <p:nvPr/>
        </p:nvSpPr>
        <p:spPr bwMode="auto">
          <a:xfrm>
            <a:off x="609600" y="354013"/>
            <a:ext cx="8229600" cy="56038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accent6">
                    <a:lumMod val="50000"/>
                  </a:schemeClr>
                </a:solidFill>
                <a:effectLst/>
                <a:latin typeface="Liberation Sans" panose="020B0604020202020204" pitchFamily="34" charset="0"/>
                <a:ea typeface="+mn-ea"/>
                <a:cs typeface="+mn-cs"/>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 name="Rectangle 11"/>
          <p:cNvSpPr/>
          <p:nvPr/>
        </p:nvSpPr>
        <p:spPr>
          <a:xfrm>
            <a:off x="6553200" y="533400"/>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14-9</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a:t>
            </a:r>
            <a:endParaRPr lang="en-US" sz="1200" b="0" dirty="0">
              <a:solidFill>
                <a:schemeClr val="tx1"/>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Amortization Schedule</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9753">
                                            <p:txEl>
                                              <p:pRg st="0" end="0"/>
                                            </p:txEl>
                                          </p:spTgt>
                                        </p:tgtEl>
                                        <p:attrNameLst>
                                          <p:attrName>style.visibility</p:attrName>
                                        </p:attrNameLst>
                                      </p:cBhvr>
                                      <p:to>
                                        <p:strVal val="visible"/>
                                      </p:to>
                                    </p:set>
                                    <p:animEffect transition="in" filter="wipe(left)">
                                      <p:cBhvr>
                                        <p:cTn id="7" dur="500"/>
                                        <p:tgtEl>
                                          <p:spTgt spid="14397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9753">
                                            <p:txEl>
                                              <p:pRg st="1" end="1"/>
                                            </p:txEl>
                                          </p:spTgt>
                                        </p:tgtEl>
                                        <p:attrNameLst>
                                          <p:attrName>style.visibility</p:attrName>
                                        </p:attrNameLst>
                                      </p:cBhvr>
                                      <p:to>
                                        <p:strVal val="visible"/>
                                      </p:to>
                                    </p:set>
                                    <p:animEffect transition="in" filter="wipe(left)">
                                      <p:cBhvr>
                                        <p:cTn id="12" dur="500"/>
                                        <p:tgtEl>
                                          <p:spTgt spid="14397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9753">
                                            <p:txEl>
                                              <p:pRg st="2" end="2"/>
                                            </p:txEl>
                                          </p:spTgt>
                                        </p:tgtEl>
                                        <p:attrNameLst>
                                          <p:attrName>style.visibility</p:attrName>
                                        </p:attrNameLst>
                                      </p:cBhvr>
                                      <p:to>
                                        <p:strVal val="visible"/>
                                      </p:to>
                                    </p:set>
                                    <p:animEffect transition="in" filter="wipe(left)">
                                      <p:cBhvr>
                                        <p:cTn id="17" dur="500"/>
                                        <p:tgtEl>
                                          <p:spTgt spid="1439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5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233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3886200"/>
            <a:ext cx="7639050" cy="164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1794" name="Text Box 2"/>
          <p:cNvSpPr txBox="1">
            <a:spLocks noChangeArrowheads="1"/>
          </p:cNvSpPr>
          <p:nvPr/>
        </p:nvSpPr>
        <p:spPr bwMode="auto">
          <a:xfrm>
            <a:off x="609600" y="1944687"/>
            <a:ext cx="8001000" cy="130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ct val="70000"/>
              </a:spcBef>
            </a:pPr>
            <a:r>
              <a:rPr lang="ar-SA" altLang="en-US" sz="2100" dirty="0" smtClean="0">
                <a:effectLst/>
                <a:latin typeface="Liberation Sans" panose="020B0604020202020204" pitchFamily="34" charset="0"/>
              </a:rPr>
              <a:t>ماذا يحدث لو قامت الشركة بأعداد القوائم المالية في نهاية الشهر الثاني من سنة 2015 ؟ في هذه الحالة تقوم الشركة بتوزيع علاوة الإصدار بصور نسبية على أساس عدد الشهور المناسب لتحديد مصروف الفائدة الصحيح</a:t>
            </a:r>
            <a:endParaRPr lang="en-US" altLang="en-US" sz="2100" dirty="0">
              <a:effectLst/>
              <a:latin typeface="Liberation Sans" panose="020B0604020202020204" pitchFamily="34" charset="0"/>
            </a:endParaRPr>
          </a:p>
        </p:txBody>
      </p:sp>
      <p:sp>
        <p:nvSpPr>
          <p:cNvPr id="1441796" name="Rectangle 4"/>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600" i="0" kern="1200" dirty="0">
                <a:solidFill>
                  <a:schemeClr val="accent6">
                    <a:lumMod val="50000"/>
                  </a:schemeClr>
                </a:solidFill>
                <a:effectLst/>
                <a:latin typeface="Liberation Sans" panose="020B0604020202020204" pitchFamily="34" charset="0"/>
              </a:rPr>
              <a:t>طريقة الفائدة الفعالة  </a:t>
            </a:r>
            <a:r>
              <a:rPr lang="en-US" altLang="en-US" sz="2800" i="0" kern="1200" dirty="0">
                <a:solidFill>
                  <a:schemeClr val="accent6">
                    <a:lumMod val="50000"/>
                  </a:schemeClr>
                </a:solidFill>
                <a:effectLst/>
                <a:latin typeface="Liberation Sans" panose="020B0604020202020204" pitchFamily="34" charset="0"/>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441797" name="Text Box 5"/>
          <p:cNvSpPr txBox="1">
            <a:spLocks noChangeArrowheads="1"/>
          </p:cNvSpPr>
          <p:nvPr/>
        </p:nvSpPr>
        <p:spPr bwMode="auto">
          <a:xfrm>
            <a:off x="609600" y="1371600"/>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effectLst/>
                <a:latin typeface="Liberation Sans" panose="020B0604020202020204" pitchFamily="34" charset="0"/>
              </a:rPr>
              <a:t>الفائدة المستحقة</a:t>
            </a:r>
            <a:endParaRPr lang="en-US" altLang="en-US" sz="2800" dirty="0">
              <a:effectLst/>
              <a:latin typeface="Liberation Sans" panose="020B0604020202020204" pitchFamily="34" charset="0"/>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609600" y="5562600"/>
            <a:ext cx="1981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14-10</a:t>
            </a:r>
          </a:p>
          <a:p>
            <a:pPr algn="l"/>
            <a:r>
              <a:rPr lang="en-US" sz="1200" b="0" dirty="0">
                <a:solidFill>
                  <a:schemeClr val="tx1"/>
                </a:solidFill>
                <a:effectLst/>
                <a:latin typeface="Liberation Sans" panose="020B0604020202020204" pitchFamily="34" charset="0"/>
              </a:rPr>
              <a:t>Computation of Interest</a:t>
            </a:r>
          </a:p>
          <a:p>
            <a:pPr algn="l"/>
            <a:r>
              <a:rPr lang="en-US" sz="1200" b="0" dirty="0">
                <a:solidFill>
                  <a:schemeClr val="tx1"/>
                </a:solidFill>
                <a:effectLst/>
                <a:latin typeface="Liberation Sans" panose="020B0604020202020204" pitchFamily="34" charset="0"/>
              </a:rPr>
              <a:t>Expense</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2091827"/>
            <a:ext cx="7639050" cy="164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5890" name="Text Box 2"/>
          <p:cNvSpPr txBox="1">
            <a:spLocks noChangeArrowheads="1"/>
          </p:cNvSpPr>
          <p:nvPr/>
        </p:nvSpPr>
        <p:spPr bwMode="auto">
          <a:xfrm>
            <a:off x="609600" y="3921125"/>
            <a:ext cx="80010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Evermaster records this accrual as follows.</a:t>
            </a:r>
          </a:p>
        </p:txBody>
      </p:sp>
      <p:sp>
        <p:nvSpPr>
          <p:cNvPr id="1445896" name="Text Box 8"/>
          <p:cNvSpPr txBox="1">
            <a:spLocks noChangeArrowheads="1"/>
          </p:cNvSpPr>
          <p:nvPr/>
        </p:nvSpPr>
        <p:spPr bwMode="auto">
          <a:xfrm>
            <a:off x="609600" y="4552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1,085.33</a:t>
            </a:r>
          </a:p>
          <a:p>
            <a:pPr>
              <a:lnSpc>
                <a:spcPct val="115000"/>
              </a:lnSpc>
              <a:spcBef>
                <a:spcPct val="30000"/>
              </a:spcBef>
            </a:pPr>
            <a:r>
              <a:rPr lang="en-US" altLang="en-US" sz="2100" b="0" dirty="0">
                <a:effectLst/>
                <a:latin typeface="Liberation Sans" panose="020B0604020202020204" pitchFamily="34" charset="0"/>
                <a:cs typeface="Arial" charset="0"/>
              </a:rPr>
              <a:t>	Bonds payable	248.00</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payable		1,333.33</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Rectangle 4"/>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3600" i="0" dirty="0">
                <a:solidFill>
                  <a:schemeClr val="accent6">
                    <a:lumMod val="50000"/>
                  </a:schemeClr>
                </a:solidFill>
                <a:effectLst/>
                <a:latin typeface="Liberation Sans" panose="020B0604020202020204" pitchFamily="34" charset="0"/>
              </a:rPr>
              <a:t>طريقة الفائدة الفعالة  </a:t>
            </a:r>
            <a:r>
              <a:rPr lang="en-US" altLang="en-US" sz="2800" i="0" dirty="0">
                <a:solidFill>
                  <a:schemeClr val="accent6">
                    <a:lumMod val="50000"/>
                  </a:schemeClr>
                </a:solidFill>
                <a:effectLst/>
                <a:latin typeface="Liberation Sans" panose="020B0604020202020204" pitchFamily="34" charset="0"/>
              </a:rPr>
              <a:t>Effective-Interest Method</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1" name="Text Box 5"/>
          <p:cNvSpPr txBox="1">
            <a:spLocks noChangeArrowheads="1"/>
          </p:cNvSpPr>
          <p:nvPr/>
        </p:nvSpPr>
        <p:spPr bwMode="auto">
          <a:xfrm>
            <a:off x="609600" y="1371600"/>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Accrued Interest</a:t>
            </a:r>
          </a:p>
        </p:txBody>
      </p:sp>
      <p:sp>
        <p:nvSpPr>
          <p:cNvPr id="13" name="Rectangle 12"/>
          <p:cNvSpPr/>
          <p:nvPr/>
        </p:nvSpPr>
        <p:spPr>
          <a:xfrm>
            <a:off x="6629400" y="1411069"/>
            <a:ext cx="1981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14-10</a:t>
            </a:r>
          </a:p>
          <a:p>
            <a:pPr algn="l"/>
            <a:r>
              <a:rPr lang="en-US" sz="1200" b="0" dirty="0">
                <a:solidFill>
                  <a:schemeClr val="tx1"/>
                </a:solidFill>
                <a:effectLst/>
                <a:latin typeface="Liberation Sans" panose="020B0604020202020204" pitchFamily="34" charset="0"/>
              </a:rPr>
              <a:t>Computation of Interest</a:t>
            </a:r>
          </a:p>
          <a:p>
            <a:pPr algn="l"/>
            <a:r>
              <a:rPr lang="en-US" sz="1200" b="0" dirty="0">
                <a:solidFill>
                  <a:schemeClr val="tx1"/>
                </a:solidFill>
                <a:effectLst/>
                <a:latin typeface="Liberation Sans" panose="020B0604020202020204" pitchFamily="34" charset="0"/>
              </a:rPr>
              <a:t>Expense</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5896">
                                            <p:txEl>
                                              <p:pRg st="0" end="0"/>
                                            </p:txEl>
                                          </p:spTgt>
                                        </p:tgtEl>
                                        <p:attrNameLst>
                                          <p:attrName>style.visibility</p:attrName>
                                        </p:attrNameLst>
                                      </p:cBhvr>
                                      <p:to>
                                        <p:strVal val="visible"/>
                                      </p:to>
                                    </p:set>
                                    <p:animEffect transition="in" filter="wipe(left)">
                                      <p:cBhvr>
                                        <p:cTn id="7" dur="500"/>
                                        <p:tgtEl>
                                          <p:spTgt spid="14458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5896">
                                            <p:txEl>
                                              <p:pRg st="1" end="1"/>
                                            </p:txEl>
                                          </p:spTgt>
                                        </p:tgtEl>
                                        <p:attrNameLst>
                                          <p:attrName>style.visibility</p:attrName>
                                        </p:attrNameLst>
                                      </p:cBhvr>
                                      <p:to>
                                        <p:strVal val="visible"/>
                                      </p:to>
                                    </p:set>
                                    <p:animEffect transition="in" filter="wipe(left)">
                                      <p:cBhvr>
                                        <p:cTn id="12" dur="500"/>
                                        <p:tgtEl>
                                          <p:spTgt spid="14458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5896">
                                            <p:txEl>
                                              <p:pRg st="2" end="2"/>
                                            </p:txEl>
                                          </p:spTgt>
                                        </p:tgtEl>
                                        <p:attrNameLst>
                                          <p:attrName>style.visibility</p:attrName>
                                        </p:attrNameLst>
                                      </p:cBhvr>
                                      <p:to>
                                        <p:strVal val="visible"/>
                                      </p:to>
                                    </p:set>
                                    <p:animEffect transition="in" filter="wipe(left)">
                                      <p:cBhvr>
                                        <p:cTn id="17" dur="500"/>
                                        <p:tgtEl>
                                          <p:spTgt spid="14458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Text Box 2"/>
          <p:cNvSpPr txBox="1">
            <a:spLocks noChangeArrowheads="1"/>
          </p:cNvSpPr>
          <p:nvPr/>
        </p:nvSpPr>
        <p:spPr bwMode="auto">
          <a:xfrm>
            <a:off x="609600" y="1981200"/>
            <a:ext cx="8001000"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0000"/>
              </a:lnSpc>
              <a:spcBef>
                <a:spcPct val="50000"/>
              </a:spcBef>
              <a:buSzPct val="80000"/>
            </a:pPr>
            <a:r>
              <a:rPr lang="ar-SA" altLang="en-US" sz="2200" b="0" dirty="0">
                <a:solidFill>
                  <a:schemeClr val="tx2"/>
                </a:solidFill>
                <a:effectLst/>
                <a:latin typeface="Liberation Sans" panose="020B0604020202020204" pitchFamily="34" charset="0"/>
              </a:rPr>
              <a:t>عادة ما تسدد فوائد السندات بصورة نصف سنوية وفي تواريخ محددة في عقد السند،</a:t>
            </a:r>
            <a:endParaRPr lang="ar-SA" altLang="en-US" sz="2200" b="0" dirty="0" smtClean="0">
              <a:solidFill>
                <a:schemeClr val="tx2"/>
              </a:solidFill>
              <a:effectLst/>
              <a:latin typeface="Liberation Sans" panose="020B0604020202020204" pitchFamily="34" charset="0"/>
            </a:endParaRPr>
          </a:p>
          <a:p>
            <a:pPr algn="r" rtl="1">
              <a:lnSpc>
                <a:spcPct val="120000"/>
              </a:lnSpc>
              <a:spcBef>
                <a:spcPct val="50000"/>
              </a:spcBef>
              <a:buSzPct val="80000"/>
            </a:pPr>
            <a:r>
              <a:rPr lang="ar-SA" altLang="en-US" sz="2200" b="0" dirty="0" smtClean="0">
                <a:effectLst/>
                <a:latin typeface="Liberation Sans" panose="020B0604020202020204" pitchFamily="34" charset="0"/>
              </a:rPr>
              <a:t>1- ان مشتري السندات سوف يسدد لمصدرها الفائدة المستحقة من اخر تاريخ لسداد الفائدة وحتى تاريخ الاصدار</a:t>
            </a:r>
            <a:endParaRPr lang="en-US" altLang="en-US" sz="2200" b="0" dirty="0">
              <a:effectLst/>
              <a:latin typeface="Liberation Sans" panose="020B0604020202020204" pitchFamily="34" charset="0"/>
            </a:endParaRPr>
          </a:p>
          <a:p>
            <a:pPr algn="r" rtl="1">
              <a:lnSpc>
                <a:spcPct val="120000"/>
              </a:lnSpc>
              <a:spcBef>
                <a:spcPct val="50000"/>
              </a:spcBef>
              <a:buSzPct val="80000"/>
            </a:pPr>
            <a:r>
              <a:rPr lang="ar-SA" altLang="en-US" sz="2200" b="0" dirty="0" smtClean="0">
                <a:effectLst/>
                <a:latin typeface="Liberation Sans" panose="020B0604020202020204" pitchFamily="34" charset="0"/>
              </a:rPr>
              <a:t>2- ان المشتري في تاريخ سداد الفائدة النصف سنوية التالي سوف يحصل على فائدة ستة شهور كاملة.</a:t>
            </a:r>
            <a:endParaRPr lang="en-US" altLang="en-US" sz="2200" b="0" dirty="0">
              <a:effectLst/>
              <a:latin typeface="Liberation Sans" panose="020B0604020202020204" pitchFamily="34" charset="0"/>
            </a:endParaRPr>
          </a:p>
        </p:txBody>
      </p:sp>
      <p:sp>
        <p:nvSpPr>
          <p:cNvPr id="1447941"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600" i="0" kern="1200" dirty="0">
                <a:solidFill>
                  <a:schemeClr val="accent6">
                    <a:lumMod val="50000"/>
                  </a:schemeClr>
                </a:solidFill>
                <a:effectLst/>
                <a:latin typeface="Liberation Sans" panose="020B0604020202020204" pitchFamily="34" charset="0"/>
              </a:rPr>
              <a:t>طريقة الفائدة الفعالة  </a:t>
            </a:r>
            <a:r>
              <a:rPr lang="en-US" altLang="en-US" sz="2800" i="0" kern="120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1447942" name="Text Box 6"/>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effectLst/>
                <a:latin typeface="Liberation Sans" panose="020B0604020202020204" pitchFamily="34" charset="0"/>
              </a:rPr>
              <a:t>السندات المصدرة بين تواريخ استحقاق الفائدة</a:t>
            </a:r>
            <a:endParaRPr lang="en-US" altLang="en-US" sz="280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Text Box 2"/>
          <p:cNvSpPr txBox="1">
            <a:spLocks noChangeArrowheads="1"/>
          </p:cNvSpPr>
          <p:nvPr/>
        </p:nvSpPr>
        <p:spPr bwMode="auto">
          <a:xfrm>
            <a:off x="609600" y="1981200"/>
            <a:ext cx="7924800"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dirty="0">
                <a:solidFill>
                  <a:srgbClr val="800000"/>
                </a:solidFill>
                <a:effectLst/>
                <a:latin typeface="Liberation Sans" panose="020B0604020202020204" pitchFamily="34" charset="0"/>
              </a:rPr>
              <a:t>Illustration:</a:t>
            </a:r>
            <a:r>
              <a:rPr lang="en-US" altLang="en-US" sz="2100" b="0" dirty="0">
                <a:effectLst/>
                <a:latin typeface="Liberation Sans" panose="020B0604020202020204" pitchFamily="34" charset="0"/>
              </a:rPr>
              <a:t>  Assume Evermaster issued its five-year bonds, dated January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on May 1, </a:t>
            </a:r>
            <a:r>
              <a:rPr lang="en-US" altLang="en-US" sz="2100" b="0" dirty="0" smtClean="0">
                <a:effectLst/>
                <a:latin typeface="Liberation Sans" panose="020B0604020202020204" pitchFamily="34" charset="0"/>
              </a:rPr>
              <a:t>2015, </a:t>
            </a:r>
            <a:r>
              <a:rPr lang="en-US" altLang="en-US" sz="2100" b="0" dirty="0">
                <a:effectLst/>
                <a:latin typeface="Liberation Sans" panose="020B0604020202020204" pitchFamily="34" charset="0"/>
              </a:rPr>
              <a:t>at par </a:t>
            </a:r>
            <a:r>
              <a:rPr lang="en-US" altLang="en-US" sz="2100" dirty="0" smtClean="0">
                <a:solidFill>
                  <a:schemeClr val="tx2"/>
                </a:solidFill>
                <a:effectLst/>
                <a:latin typeface="Liberation Sans" panose="020B0604020202020204" pitchFamily="34" charset="0"/>
              </a:rPr>
              <a:t>(€100,000</a:t>
            </a:r>
            <a:r>
              <a:rPr lang="en-US" altLang="en-US" sz="2100" dirty="0">
                <a:solidFill>
                  <a:schemeClr val="tx2"/>
                </a:solidFill>
                <a:effectLst/>
                <a:latin typeface="Liberation Sans" panose="020B0604020202020204" pitchFamily="34" charset="0"/>
              </a:rPr>
              <a:t>).</a:t>
            </a:r>
            <a:r>
              <a:rPr lang="en-US" altLang="en-US" sz="2100" b="0" dirty="0">
                <a:effectLst/>
                <a:latin typeface="Liberation Sans" panose="020B0604020202020204" pitchFamily="34" charset="0"/>
              </a:rPr>
              <a:t> Evermaster records the issuance of the bonds between interest dates as follows.</a:t>
            </a:r>
          </a:p>
        </p:txBody>
      </p:sp>
      <p:sp>
        <p:nvSpPr>
          <p:cNvPr id="1413125"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4000" i="0" kern="1200" dirty="0">
                <a:solidFill>
                  <a:schemeClr val="accent6">
                    <a:lumMod val="50000"/>
                  </a:schemeClr>
                </a:solidFill>
                <a:effectLst/>
                <a:latin typeface="Liberation Sans" panose="020B0604020202020204" pitchFamily="34" charset="0"/>
              </a:rPr>
              <a:t>طريقة الفائدة الفعالة  </a:t>
            </a:r>
            <a:r>
              <a:rPr lang="en-US" altLang="en-US" sz="2800" i="0" kern="120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1413126" name="Text Box 6"/>
          <p:cNvSpPr txBox="1">
            <a:spLocks noChangeArrowheads="1"/>
          </p:cNvSpPr>
          <p:nvPr/>
        </p:nvSpPr>
        <p:spPr bwMode="auto">
          <a:xfrm>
            <a:off x="609600" y="3886200"/>
            <a:ext cx="8077200" cy="15304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102, 667</a:t>
            </a:r>
          </a:p>
          <a:p>
            <a:pPr>
              <a:lnSpc>
                <a:spcPct val="115000"/>
              </a:lnSpc>
              <a:spcBef>
                <a:spcPct val="50000"/>
              </a:spcBef>
            </a:pPr>
            <a:r>
              <a:rPr lang="en-US" altLang="en-US" sz="2100" b="0" dirty="0">
                <a:effectLst/>
                <a:latin typeface="Liberation Sans" panose="020B0604020202020204" pitchFamily="34" charset="0"/>
                <a:cs typeface="Arial" charset="0"/>
              </a:rPr>
              <a:t>		Bonds payable		100,000</a:t>
            </a:r>
          </a:p>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2,667</a:t>
            </a:r>
          </a:p>
        </p:txBody>
      </p:sp>
      <p:sp>
        <p:nvSpPr>
          <p:cNvPr id="1413127" name="Rectangle 7"/>
          <p:cNvSpPr>
            <a:spLocks noChangeArrowheads="1"/>
          </p:cNvSpPr>
          <p:nvPr/>
        </p:nvSpPr>
        <p:spPr bwMode="auto">
          <a:xfrm>
            <a:off x="5305425" y="3473450"/>
            <a:ext cx="3152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smtClean="0">
                <a:effectLst/>
                <a:latin typeface="Liberation Sans" panose="020B0604020202020204" pitchFamily="34" charset="0"/>
              </a:rPr>
              <a:t>(€100,000 </a:t>
            </a:r>
            <a:r>
              <a:rPr lang="en-US" altLang="en-US" sz="1600" dirty="0">
                <a:effectLst/>
                <a:latin typeface="Liberation Sans" panose="020B0604020202020204" pitchFamily="34" charset="0"/>
              </a:rPr>
              <a:t>x .08 x 4/12) = </a:t>
            </a:r>
            <a:r>
              <a:rPr lang="en-US" altLang="en-US" sz="1600" dirty="0" smtClean="0">
                <a:effectLst/>
                <a:latin typeface="Liberation Sans" panose="020B0604020202020204" pitchFamily="34" charset="0"/>
              </a:rPr>
              <a:t>€2,667</a:t>
            </a:r>
            <a:endParaRPr lang="en-US" altLang="en-US" sz="1600" dirty="0">
              <a:effectLst/>
              <a:latin typeface="Liberation Sans" panose="020B0604020202020204" pitchFamily="34" charset="0"/>
            </a:endParaRPr>
          </a:p>
        </p:txBody>
      </p:sp>
      <p:sp>
        <p:nvSpPr>
          <p:cNvPr id="1413128" name="Text Box 8"/>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600" dirty="0" smtClean="0">
                <a:solidFill>
                  <a:schemeClr val="tx2"/>
                </a:solidFill>
                <a:effectLst/>
                <a:latin typeface="Liberation Sans" panose="020B0604020202020204" pitchFamily="34" charset="0"/>
              </a:rPr>
              <a:t>اصدار السندات بالقيمة الاسمية </a:t>
            </a:r>
            <a:endParaRPr lang="en-US" altLang="en-US" sz="2600" dirty="0">
              <a:solidFill>
                <a:schemeClr val="tx2"/>
              </a:solidFill>
              <a:effectLst/>
              <a:latin typeface="Liberation Sans" panose="020B0604020202020204" pitchFamily="34" charset="0"/>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26">
                                            <p:txEl>
                                              <p:pRg st="0" end="0"/>
                                            </p:txEl>
                                          </p:spTgt>
                                        </p:tgtEl>
                                        <p:attrNameLst>
                                          <p:attrName>style.visibility</p:attrName>
                                        </p:attrNameLst>
                                      </p:cBhvr>
                                      <p:to>
                                        <p:strVal val="visible"/>
                                      </p:to>
                                    </p:set>
                                    <p:animEffect transition="in" filter="wipe(left)">
                                      <p:cBhvr>
                                        <p:cTn id="7" dur="500"/>
                                        <p:tgtEl>
                                          <p:spTgt spid="1413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26">
                                            <p:txEl>
                                              <p:pRg st="1" end="1"/>
                                            </p:txEl>
                                          </p:spTgt>
                                        </p:tgtEl>
                                        <p:attrNameLst>
                                          <p:attrName>style.visibility</p:attrName>
                                        </p:attrNameLst>
                                      </p:cBhvr>
                                      <p:to>
                                        <p:strVal val="visible"/>
                                      </p:to>
                                    </p:set>
                                    <p:animEffect transition="in" filter="wipe(left)">
                                      <p:cBhvr>
                                        <p:cTn id="12" dur="500"/>
                                        <p:tgtEl>
                                          <p:spTgt spid="14131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26">
                                            <p:txEl>
                                              <p:pRg st="2" end="2"/>
                                            </p:txEl>
                                          </p:spTgt>
                                        </p:tgtEl>
                                        <p:attrNameLst>
                                          <p:attrName>style.visibility</p:attrName>
                                        </p:attrNameLst>
                                      </p:cBhvr>
                                      <p:to>
                                        <p:strVal val="visible"/>
                                      </p:to>
                                    </p:set>
                                    <p:animEffect transition="in" filter="wipe(left)">
                                      <p:cBhvr>
                                        <p:cTn id="17" dur="500"/>
                                        <p:tgtEl>
                                          <p:spTgt spid="1413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62"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048000" y="4706928"/>
            <a:ext cx="2752072" cy="184627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49986" name="Text Box 2"/>
          <p:cNvSpPr txBox="1">
            <a:spLocks noChangeArrowheads="1"/>
          </p:cNvSpPr>
          <p:nvPr/>
        </p:nvSpPr>
        <p:spPr bwMode="auto">
          <a:xfrm>
            <a:off x="609600" y="1981200"/>
            <a:ext cx="78486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two months after the date of purchase, Evermaster pays the investors six months’ interest, by making the following entry.</a:t>
            </a:r>
          </a:p>
        </p:txBody>
      </p:sp>
      <p:sp>
        <p:nvSpPr>
          <p:cNvPr id="1449989"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4000" i="0" kern="1200" dirty="0">
                <a:solidFill>
                  <a:schemeClr val="accent6">
                    <a:lumMod val="50000"/>
                  </a:schemeClr>
                </a:solidFill>
                <a:effectLst/>
                <a:latin typeface="Liberation Sans" panose="020B0604020202020204" pitchFamily="34" charset="0"/>
              </a:rPr>
              <a:t>طريقة الفائدة الفعالة  </a:t>
            </a:r>
            <a:r>
              <a:rPr lang="en-US" altLang="en-US" sz="2800" i="0" kern="120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1449990" name="Text Box 6"/>
          <p:cNvSpPr txBox="1">
            <a:spLocks noChangeArrowheads="1"/>
          </p:cNvSpPr>
          <p:nvPr/>
        </p:nvSpPr>
        <p:spPr bwMode="auto">
          <a:xfrm>
            <a:off x="533400" y="3532188"/>
            <a:ext cx="8077200" cy="989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4,000</a:t>
            </a:r>
          </a:p>
          <a:p>
            <a:pPr>
              <a:lnSpc>
                <a:spcPct val="115000"/>
              </a:lnSpc>
              <a:spcBef>
                <a:spcPct val="50000"/>
              </a:spcBef>
            </a:pPr>
            <a:r>
              <a:rPr lang="en-US" altLang="en-US" sz="2100" b="0" dirty="0">
                <a:effectLst/>
                <a:latin typeface="Liberation Sans" panose="020B0604020202020204" pitchFamily="34" charset="0"/>
                <a:cs typeface="Arial" charset="0"/>
              </a:rPr>
              <a:t>		Cash		4,000</a:t>
            </a:r>
          </a:p>
        </p:txBody>
      </p:sp>
      <p:sp>
        <p:nvSpPr>
          <p:cNvPr id="1449992" name="Rectangle 8"/>
          <p:cNvSpPr>
            <a:spLocks noChangeArrowheads="1"/>
          </p:cNvSpPr>
          <p:nvPr/>
        </p:nvSpPr>
        <p:spPr bwMode="auto">
          <a:xfrm>
            <a:off x="5334000" y="3000375"/>
            <a:ext cx="30400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effectLst/>
                <a:latin typeface="Liberation Sans" panose="020B0604020202020204" pitchFamily="34" charset="0"/>
              </a:rPr>
              <a:t>($100,000 x .08 x 1/2) = $4,000</a:t>
            </a:r>
          </a:p>
        </p:txBody>
      </p:sp>
      <p:sp>
        <p:nvSpPr>
          <p:cNvPr id="1449994" name="Text Box 10"/>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600" dirty="0">
                <a:solidFill>
                  <a:schemeClr val="tx2"/>
                </a:solidFill>
                <a:effectLst/>
                <a:latin typeface="Liberation Sans" panose="020B0604020202020204" pitchFamily="34" charset="0"/>
              </a:rPr>
              <a:t>اصدار السندات بالقيمة الاسمية </a:t>
            </a:r>
            <a:endParaRPr lang="en-US" altLang="en-US" sz="2600" dirty="0">
              <a:solidFill>
                <a:schemeClr val="tx2"/>
              </a:solidFill>
              <a:effectLst/>
              <a:latin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9990">
                                            <p:txEl>
                                              <p:pRg st="0" end="0"/>
                                            </p:txEl>
                                          </p:spTgt>
                                        </p:tgtEl>
                                        <p:attrNameLst>
                                          <p:attrName>style.visibility</p:attrName>
                                        </p:attrNameLst>
                                      </p:cBhvr>
                                      <p:to>
                                        <p:strVal val="visible"/>
                                      </p:to>
                                    </p:set>
                                    <p:animEffect transition="in" filter="wipe(left)">
                                      <p:cBhvr>
                                        <p:cTn id="7" dur="500"/>
                                        <p:tgtEl>
                                          <p:spTgt spid="14499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9990">
                                            <p:txEl>
                                              <p:pRg st="1" end="1"/>
                                            </p:txEl>
                                          </p:spTgt>
                                        </p:tgtEl>
                                        <p:attrNameLst>
                                          <p:attrName>style.visibility</p:attrName>
                                        </p:attrNameLst>
                                      </p:cBhvr>
                                      <p:to>
                                        <p:strVal val="visible"/>
                                      </p:to>
                                    </p:set>
                                    <p:animEffect transition="in" filter="wipe(left)">
                                      <p:cBhvr>
                                        <p:cTn id="12" dur="500"/>
                                        <p:tgtEl>
                                          <p:spTgt spid="1449990">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423362"/>
                                        </p:tgtEl>
                                        <p:attrNameLst>
                                          <p:attrName>style.visibility</p:attrName>
                                        </p:attrNameLst>
                                      </p:cBhvr>
                                      <p:to>
                                        <p:strVal val="visible"/>
                                      </p:to>
                                    </p:set>
                                    <p:animEffect transition="in" filter="wipe(up)">
                                      <p:cBhvr>
                                        <p:cTn id="16" dur="500"/>
                                        <p:tgtEl>
                                          <p:spTgt spid="142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9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5" name="Text Box 3"/>
          <p:cNvSpPr txBox="1">
            <a:spLocks noChangeArrowheads="1"/>
          </p:cNvSpPr>
          <p:nvPr/>
        </p:nvSpPr>
        <p:spPr bwMode="auto">
          <a:xfrm>
            <a:off x="685800" y="1366837"/>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600" dirty="0" smtClean="0">
                <a:solidFill>
                  <a:schemeClr val="tx2"/>
                </a:solidFill>
                <a:effectLst/>
                <a:latin typeface="Liberation Sans" panose="020B0604020202020204" pitchFamily="34" charset="0"/>
              </a:rPr>
              <a:t>اصدار السندات بخصم او علاوة</a:t>
            </a:r>
            <a:endParaRPr lang="en-US" altLang="en-US" sz="2600" dirty="0">
              <a:solidFill>
                <a:schemeClr val="tx2"/>
              </a:solidFill>
              <a:effectLst/>
              <a:latin typeface="Liberation Sans" panose="020B0604020202020204" pitchFamily="34" charset="0"/>
            </a:endParaRPr>
          </a:p>
        </p:txBody>
      </p:sp>
      <p:sp>
        <p:nvSpPr>
          <p:cNvPr id="1452037" name="Rectangle 5"/>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4000" i="0" kern="1200" dirty="0">
                <a:solidFill>
                  <a:schemeClr val="accent6">
                    <a:lumMod val="50000"/>
                  </a:schemeClr>
                </a:solidFill>
                <a:effectLst/>
                <a:latin typeface="Liberation Sans" panose="020B0604020202020204" pitchFamily="34" charset="0"/>
              </a:rPr>
              <a:t>طريقة الفائدة الفعالة  </a:t>
            </a:r>
            <a:r>
              <a:rPr lang="en-US" altLang="en-US" sz="2800" i="0" kern="120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1452038" name="Text Box 6"/>
          <p:cNvSpPr txBox="1">
            <a:spLocks noChangeArrowheads="1"/>
          </p:cNvSpPr>
          <p:nvPr/>
        </p:nvSpPr>
        <p:spPr bwMode="auto">
          <a:xfrm>
            <a:off x="609600" y="1981200"/>
            <a:ext cx="7924800"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dirty="0">
                <a:solidFill>
                  <a:srgbClr val="800000"/>
                </a:solidFill>
                <a:effectLst/>
                <a:latin typeface="Liberation Sans" panose="020B0604020202020204" pitchFamily="34" charset="0"/>
              </a:rPr>
              <a:t>Illustration:  </a:t>
            </a:r>
            <a:r>
              <a:rPr lang="en-US" altLang="en-US" sz="2100" b="0" dirty="0">
                <a:effectLst/>
                <a:latin typeface="Liberation Sans" panose="020B0604020202020204" pitchFamily="34" charset="0"/>
              </a:rPr>
              <a:t>Assume that the Evermaster </a:t>
            </a:r>
            <a:r>
              <a:rPr lang="en-US" altLang="en-US" sz="2100" dirty="0">
                <a:solidFill>
                  <a:schemeClr val="tx2"/>
                </a:solidFill>
                <a:effectLst/>
                <a:latin typeface="Liberation Sans" panose="020B0604020202020204" pitchFamily="34" charset="0"/>
              </a:rPr>
              <a:t>8%</a:t>
            </a:r>
            <a:r>
              <a:rPr lang="en-US" altLang="en-US" sz="2100" b="0" dirty="0">
                <a:effectLst/>
                <a:latin typeface="Liberation Sans" panose="020B0604020202020204" pitchFamily="34" charset="0"/>
              </a:rPr>
              <a:t> bonds were issued on </a:t>
            </a:r>
            <a:r>
              <a:rPr lang="en-US" altLang="en-US" sz="2100" dirty="0">
                <a:effectLst/>
                <a:latin typeface="Liberation Sans" panose="020B0604020202020204" pitchFamily="34" charset="0"/>
              </a:rPr>
              <a:t>May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to </a:t>
            </a:r>
            <a:r>
              <a:rPr lang="en-US" altLang="en-US" sz="2100" dirty="0">
                <a:solidFill>
                  <a:schemeClr val="accent2"/>
                </a:solidFill>
                <a:effectLst/>
                <a:latin typeface="Liberation Sans" panose="020B0604020202020204" pitchFamily="34" charset="0"/>
              </a:rPr>
              <a:t>yield 6%</a:t>
            </a:r>
            <a:r>
              <a:rPr lang="en-US" altLang="en-US" sz="2100" b="0" dirty="0">
                <a:effectLst/>
                <a:latin typeface="Liberation Sans" panose="020B0604020202020204" pitchFamily="34" charset="0"/>
              </a:rPr>
              <a:t>. Thus, the bonds are issued at a premium price of </a:t>
            </a:r>
            <a:r>
              <a:rPr lang="en-US" altLang="en-US" sz="2100" dirty="0" smtClean="0">
                <a:effectLst/>
                <a:latin typeface="Liberation Sans" panose="020B0604020202020204" pitchFamily="34" charset="0"/>
              </a:rPr>
              <a:t>€108,039</a:t>
            </a:r>
            <a:r>
              <a:rPr lang="en-US" altLang="en-US" sz="2100" b="0" dirty="0">
                <a:effectLst/>
                <a:latin typeface="Liberation Sans" panose="020B0604020202020204" pitchFamily="34" charset="0"/>
              </a:rPr>
              <a:t>.  Evermaster records the issuance of the bonds between interest dates as follows. </a:t>
            </a:r>
          </a:p>
        </p:txBody>
      </p:sp>
      <p:sp>
        <p:nvSpPr>
          <p:cNvPr id="1452039" name="Text Box 7"/>
          <p:cNvSpPr txBox="1">
            <a:spLocks noChangeArrowheads="1"/>
          </p:cNvSpPr>
          <p:nvPr/>
        </p:nvSpPr>
        <p:spPr bwMode="auto">
          <a:xfrm>
            <a:off x="609600" y="3886200"/>
            <a:ext cx="8077200" cy="15304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Cash 	</a:t>
            </a:r>
            <a:r>
              <a:rPr lang="en-US" altLang="en-US" sz="2100" b="0" dirty="0" smtClean="0">
                <a:effectLst/>
                <a:latin typeface="Liberation Sans" panose="020B0604020202020204" pitchFamily="34" charset="0"/>
                <a:cs typeface="Arial" charset="0"/>
              </a:rPr>
              <a:t>110,706</a:t>
            </a:r>
            <a:endParaRPr lang="en-US" altLang="en-US" sz="2100" b="0" dirty="0">
              <a:effectLst/>
              <a:latin typeface="Liberation Sans" panose="020B0604020202020204" pitchFamily="34" charset="0"/>
              <a:cs typeface="Arial" charset="0"/>
            </a:endParaRPr>
          </a:p>
          <a:p>
            <a:pPr>
              <a:lnSpc>
                <a:spcPct val="115000"/>
              </a:lnSpc>
              <a:spcBef>
                <a:spcPct val="50000"/>
              </a:spcBef>
            </a:pPr>
            <a:r>
              <a:rPr lang="en-US" altLang="en-US" sz="2100" b="0" dirty="0">
                <a:effectLst/>
                <a:latin typeface="Liberation Sans" panose="020B0604020202020204" pitchFamily="34" charset="0"/>
                <a:cs typeface="Arial" charset="0"/>
              </a:rPr>
              <a:t>		Bonds payable		108,039</a:t>
            </a:r>
          </a:p>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2,667</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2039">
                                            <p:txEl>
                                              <p:pRg st="0" end="0"/>
                                            </p:txEl>
                                          </p:spTgt>
                                        </p:tgtEl>
                                        <p:attrNameLst>
                                          <p:attrName>style.visibility</p:attrName>
                                        </p:attrNameLst>
                                      </p:cBhvr>
                                      <p:to>
                                        <p:strVal val="visible"/>
                                      </p:to>
                                    </p:set>
                                    <p:animEffect transition="in" filter="wipe(left)">
                                      <p:cBhvr>
                                        <p:cTn id="7" dur="500"/>
                                        <p:tgtEl>
                                          <p:spTgt spid="14520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2039">
                                            <p:txEl>
                                              <p:pRg st="1" end="1"/>
                                            </p:txEl>
                                          </p:spTgt>
                                        </p:tgtEl>
                                        <p:attrNameLst>
                                          <p:attrName>style.visibility</p:attrName>
                                        </p:attrNameLst>
                                      </p:cBhvr>
                                      <p:to>
                                        <p:strVal val="visible"/>
                                      </p:to>
                                    </p:set>
                                    <p:animEffect transition="in" filter="wipe(left)">
                                      <p:cBhvr>
                                        <p:cTn id="12" dur="500"/>
                                        <p:tgtEl>
                                          <p:spTgt spid="14520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2039">
                                            <p:txEl>
                                              <p:pRg st="2" end="2"/>
                                            </p:txEl>
                                          </p:spTgt>
                                        </p:tgtEl>
                                        <p:attrNameLst>
                                          <p:attrName>style.visibility</p:attrName>
                                        </p:attrNameLst>
                                      </p:cBhvr>
                                      <p:to>
                                        <p:strVal val="visible"/>
                                      </p:to>
                                    </p:set>
                                    <p:animEffect transition="in" filter="wipe(left)">
                                      <p:cBhvr>
                                        <p:cTn id="17" dur="500"/>
                                        <p:tgtEl>
                                          <p:spTgt spid="14520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5" name="Text Box 5"/>
          <p:cNvSpPr txBox="1">
            <a:spLocks noChangeArrowheads="1"/>
          </p:cNvSpPr>
          <p:nvPr/>
        </p:nvSpPr>
        <p:spPr bwMode="auto">
          <a:xfrm>
            <a:off x="609600" y="1981200"/>
            <a:ext cx="79248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ct val="70000"/>
              </a:spcBef>
            </a:pPr>
            <a:r>
              <a:rPr lang="ar-SA" altLang="en-US" sz="2100" dirty="0" smtClean="0">
                <a:effectLst/>
                <a:latin typeface="Liberation Sans" panose="020B0604020202020204" pitchFamily="34" charset="0"/>
              </a:rPr>
              <a:t>الشركة هنا يجب ان تحدد مصروف الفائدة من تاريخ البيع </a:t>
            </a:r>
            <a:r>
              <a:rPr lang="en-US" altLang="en-US" sz="2100" dirty="0">
                <a:effectLst/>
                <a:latin typeface="Liberation Sans" panose="020B0604020202020204" pitchFamily="34" charset="0"/>
              </a:rPr>
              <a:t>(May 1, 2015</a:t>
            </a:r>
            <a:r>
              <a:rPr lang="en-US" altLang="en-US" sz="2100" dirty="0" smtClean="0">
                <a:effectLst/>
                <a:latin typeface="Liberation Sans" panose="020B0604020202020204" pitchFamily="34" charset="0"/>
              </a:rPr>
              <a:t>)</a:t>
            </a:r>
            <a:r>
              <a:rPr lang="ar-SA" altLang="en-US" sz="2100" dirty="0" smtClean="0">
                <a:effectLst/>
                <a:latin typeface="Liberation Sans" panose="020B0604020202020204" pitchFamily="34" charset="0"/>
              </a:rPr>
              <a:t> وليس من تاريخ اصدار السندات </a:t>
            </a:r>
            <a:r>
              <a:rPr lang="en-US" altLang="en-US" sz="2100" dirty="0">
                <a:effectLst/>
                <a:latin typeface="Liberation Sans" panose="020B0604020202020204" pitchFamily="34" charset="0"/>
              </a:rPr>
              <a:t>(January 1, 2015</a:t>
            </a:r>
            <a:r>
              <a:rPr lang="en-US" altLang="en-US" sz="2100" dirty="0" smtClean="0">
                <a:effectLst/>
                <a:latin typeface="Liberation Sans" panose="020B0604020202020204" pitchFamily="34" charset="0"/>
              </a:rPr>
              <a:t>)</a:t>
            </a:r>
            <a:r>
              <a:rPr lang="ar-SA" altLang="en-US" sz="2100" dirty="0" smtClean="0">
                <a:effectLst/>
                <a:latin typeface="Liberation Sans" panose="020B0604020202020204" pitchFamily="34" charset="0"/>
              </a:rPr>
              <a:t> </a:t>
            </a:r>
            <a:r>
              <a:rPr lang="ar-SA" altLang="en-US" sz="2100" b="0" dirty="0" smtClean="0">
                <a:effectLst/>
                <a:latin typeface="Liberation Sans" panose="020B0604020202020204" pitchFamily="34" charset="0"/>
              </a:rPr>
              <a:t>.</a:t>
            </a:r>
            <a:endParaRPr lang="en-US" altLang="en-US" sz="2100" b="0" dirty="0">
              <a:effectLst/>
              <a:latin typeface="Liberation Sans" panose="020B0604020202020204" pitchFamily="34" charset="0"/>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Text Box 3"/>
          <p:cNvSpPr txBox="1">
            <a:spLocks noChangeArrowheads="1"/>
          </p:cNvSpPr>
          <p:nvPr/>
        </p:nvSpPr>
        <p:spPr bwMode="auto">
          <a:xfrm>
            <a:off x="645763" y="1397684"/>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600" dirty="0">
                <a:solidFill>
                  <a:schemeClr val="tx2"/>
                </a:solidFill>
                <a:effectLst/>
                <a:latin typeface="Liberation Sans" panose="020B0604020202020204" pitchFamily="34" charset="0"/>
              </a:rPr>
              <a:t>اصدار السندات بخصم او علاوة</a:t>
            </a:r>
            <a:endParaRPr lang="en-US" altLang="en-US" sz="2600" dirty="0">
              <a:solidFill>
                <a:schemeClr val="tx2"/>
              </a:solidFill>
              <a:effectLst/>
              <a:latin typeface="Liberation Sans" panose="020B0604020202020204" pitchFamily="34" charset="0"/>
            </a:endParaRPr>
          </a:p>
        </p:txBody>
      </p:sp>
      <p:sp>
        <p:nvSpPr>
          <p:cNvPr id="10" name="Rectangle 5"/>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4000" i="0" dirty="0">
                <a:solidFill>
                  <a:schemeClr val="accent6">
                    <a:lumMod val="50000"/>
                  </a:schemeClr>
                </a:solidFill>
                <a:effectLst/>
                <a:latin typeface="Liberation Sans" panose="020B0604020202020204" pitchFamily="34" charset="0"/>
              </a:rPr>
              <a:t>طريقة الفائدة الفعالة  </a:t>
            </a:r>
            <a:r>
              <a:rPr lang="en-US" altLang="en-US" sz="2800" i="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pic>
        <p:nvPicPr>
          <p:cNvPr id="142438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3429000"/>
            <a:ext cx="8382000" cy="181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297269"/>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14-12</a:t>
            </a:r>
          </a:p>
          <a:p>
            <a:pPr algn="l"/>
            <a:r>
              <a:rPr lang="en-US" sz="1200" b="0" dirty="0">
                <a:solidFill>
                  <a:schemeClr val="tx1"/>
                </a:solidFill>
                <a:effectLst/>
                <a:latin typeface="Liberation Sans" panose="020B0604020202020204" pitchFamily="34" charset="0"/>
              </a:rPr>
              <a:t>Partial Period Interest</a:t>
            </a:r>
          </a:p>
          <a:p>
            <a:pPr algn="l"/>
            <a:r>
              <a:rPr lang="en-US" sz="1200" b="0" dirty="0">
                <a:solidFill>
                  <a:schemeClr val="tx1"/>
                </a:solidFill>
                <a:effectLst/>
                <a:latin typeface="Liberation Sans" panose="020B0604020202020204" pitchFamily="34" charset="0"/>
              </a:rPr>
              <a:t>Amortization</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
        <p:nvSpPr>
          <p:cNvPr id="3" name="مستطيل 2"/>
          <p:cNvSpPr/>
          <p:nvPr/>
        </p:nvSpPr>
        <p:spPr bwMode="auto">
          <a:xfrm>
            <a:off x="2209800" y="5715000"/>
            <a:ext cx="4495800" cy="65405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rPr>
              <a:t>108,039</a:t>
            </a:r>
            <a:r>
              <a:rPr kumimoji="0" lang="en-US" sz="1800" b="0" i="0" u="none" strike="noStrike" cap="none" normalizeH="0" dirty="0" smtClean="0">
                <a:ln>
                  <a:noFill/>
                </a:ln>
                <a:solidFill>
                  <a:schemeClr val="folHlink"/>
                </a:solidFill>
                <a:effectLst>
                  <a:outerShdw blurRad="38100" dist="38100" dir="2700000" algn="tl">
                    <a:srgbClr val="000000">
                      <a:alpha val="43137"/>
                    </a:srgbClr>
                  </a:outerShdw>
                </a:effectLst>
                <a:latin typeface="Comic Sans MS" pitchFamily="66" charset="0"/>
              </a:rPr>
              <a:t> x 6% = 6482 x 2\12 = 1080</a:t>
            </a:r>
            <a:endParaRPr kumimoji="0" lang="en-US" sz="1800" b="0"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54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3048000"/>
            <a:ext cx="8382000" cy="188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6133" name="Text Box 5"/>
          <p:cNvSpPr txBox="1">
            <a:spLocks noChangeArrowheads="1"/>
          </p:cNvSpPr>
          <p:nvPr/>
        </p:nvSpPr>
        <p:spPr bwMode="auto">
          <a:xfrm>
            <a:off x="609600" y="1981200"/>
            <a:ext cx="79248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The </a:t>
            </a:r>
            <a:r>
              <a:rPr lang="en-US" altLang="en-US" sz="2100" dirty="0">
                <a:effectLst/>
                <a:latin typeface="Liberation Sans" panose="020B0604020202020204" pitchFamily="34" charset="0"/>
              </a:rPr>
              <a:t>premium amortization</a:t>
            </a:r>
            <a:r>
              <a:rPr lang="en-US" altLang="en-US" sz="2100" b="0" dirty="0">
                <a:effectLst/>
                <a:latin typeface="Liberation Sans" panose="020B0604020202020204" pitchFamily="34" charset="0"/>
              </a:rPr>
              <a:t> of the bonds is also for only </a:t>
            </a:r>
            <a:r>
              <a:rPr lang="en-US" altLang="en-US" sz="2100" dirty="0">
                <a:effectLst/>
                <a:latin typeface="Liberation Sans" panose="020B0604020202020204" pitchFamily="34" charset="0"/>
              </a:rPr>
              <a:t>two months</a:t>
            </a:r>
            <a:r>
              <a:rPr lang="en-US" altLang="en-US" sz="2100" b="0" dirty="0">
                <a:effectLst/>
                <a:latin typeface="Liberation Sans" panose="020B0604020202020204" pitchFamily="34" charset="0"/>
              </a:rPr>
              <a: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9" name="Text Box 3"/>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600" dirty="0">
                <a:solidFill>
                  <a:schemeClr val="tx2"/>
                </a:solidFill>
                <a:effectLst/>
                <a:latin typeface="Liberation Sans" panose="020B0604020202020204" pitchFamily="34" charset="0"/>
              </a:rPr>
              <a:t>اصدار السندات بخصم او علاوة</a:t>
            </a:r>
            <a:endParaRPr lang="en-US" altLang="en-US" sz="2600" dirty="0">
              <a:solidFill>
                <a:schemeClr val="tx2"/>
              </a:solidFill>
              <a:effectLst/>
              <a:latin typeface="Liberation Sans" panose="020B0604020202020204" pitchFamily="34" charset="0"/>
            </a:endParaRPr>
          </a:p>
        </p:txBody>
      </p:sp>
      <p:sp>
        <p:nvSpPr>
          <p:cNvPr id="10" name="Rectangle 5"/>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4000" i="0" dirty="0">
                <a:solidFill>
                  <a:schemeClr val="accent6">
                    <a:lumMod val="50000"/>
                  </a:schemeClr>
                </a:solidFill>
                <a:effectLst/>
                <a:latin typeface="Liberation Sans" panose="020B0604020202020204" pitchFamily="34" charset="0"/>
              </a:rPr>
              <a:t>طريقة الفائدة الفعالة  </a:t>
            </a:r>
            <a:r>
              <a:rPr lang="en-US" altLang="en-US" sz="2800" i="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2" name="Rectangle 1"/>
          <p:cNvSpPr/>
          <p:nvPr/>
        </p:nvSpPr>
        <p:spPr>
          <a:xfrm>
            <a:off x="304800" y="4953000"/>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14-13</a:t>
            </a:r>
          </a:p>
          <a:p>
            <a:pPr algn="l"/>
            <a:r>
              <a:rPr lang="en-US" sz="1200" b="0" dirty="0">
                <a:solidFill>
                  <a:schemeClr val="tx1"/>
                </a:solidFill>
                <a:effectLst/>
                <a:latin typeface="Liberation Sans" panose="020B0604020202020204" pitchFamily="34" charset="0"/>
              </a:rPr>
              <a:t>Partial Period Interest</a:t>
            </a:r>
          </a:p>
          <a:p>
            <a:pPr algn="l"/>
            <a:r>
              <a:rPr lang="en-US" sz="1200" b="0" dirty="0">
                <a:solidFill>
                  <a:schemeClr val="tx1"/>
                </a:solidFill>
                <a:effectLst/>
                <a:latin typeface="Liberation Sans" panose="020B0604020202020204" pitchFamily="34" charset="0"/>
              </a:rPr>
              <a:t>Amortization</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
        <p:nvSpPr>
          <p:cNvPr id="4" name="مستطيل 3"/>
          <p:cNvSpPr/>
          <p:nvPr/>
        </p:nvSpPr>
        <p:spPr bwMode="auto">
          <a:xfrm>
            <a:off x="1638300" y="5599331"/>
            <a:ext cx="5867400" cy="747632"/>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rPr>
              <a:t>4000 – (108,039</a:t>
            </a:r>
            <a:r>
              <a:rPr kumimoji="0" lang="en-US" sz="1800" b="1" i="0" u="none" strike="noStrike" cap="none" normalizeH="0" dirty="0" smtClean="0">
                <a:ln>
                  <a:noFill/>
                </a:ln>
                <a:solidFill>
                  <a:schemeClr val="folHlink"/>
                </a:solidFill>
                <a:effectLst>
                  <a:outerShdw blurRad="38100" dist="38100" dir="2700000" algn="tl">
                    <a:srgbClr val="000000">
                      <a:alpha val="43137"/>
                    </a:srgbClr>
                  </a:outerShdw>
                </a:effectLst>
                <a:latin typeface="Comic Sans MS" pitchFamily="66" charset="0"/>
              </a:rPr>
              <a:t> x 6% x 1\2) = 759 x 2\6 = 253</a:t>
            </a: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5" name="Text Box 7"/>
          <p:cNvSpPr txBox="1">
            <a:spLocks noChangeArrowheads="1"/>
          </p:cNvSpPr>
          <p:nvPr/>
        </p:nvSpPr>
        <p:spPr bwMode="auto">
          <a:xfrm>
            <a:off x="609600" y="1371600"/>
            <a:ext cx="792480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rtl="1">
              <a:lnSpc>
                <a:spcPct val="130000"/>
              </a:lnSpc>
              <a:spcBef>
                <a:spcPct val="35000"/>
              </a:spcBef>
              <a:spcAft>
                <a:spcPct val="20000"/>
              </a:spcAft>
              <a:buSzPct val="80000"/>
            </a:pPr>
            <a:r>
              <a:rPr lang="ar-SA" altLang="en-US" dirty="0" smtClean="0">
                <a:solidFill>
                  <a:srgbClr val="800000"/>
                </a:solidFill>
                <a:effectLst/>
                <a:latin typeface="Liberation Sans" panose="020B0604020202020204" pitchFamily="34" charset="0"/>
              </a:rPr>
              <a:t>الالتزامات غير المتداولة (الديون طويلة الاجل) </a:t>
            </a:r>
            <a:r>
              <a:rPr lang="ar-SA" altLang="en-US" dirty="0" smtClean="0">
                <a:effectLst/>
                <a:latin typeface="Liberation Sans" panose="020B0604020202020204" pitchFamily="34" charset="0"/>
              </a:rPr>
              <a:t>تضحيات مستقبلية محتملة للمنافع الاقتصادية ناشئة عن التزامات حالية تتصف بكونها غير مستحقة الدفع خلال سنة مالية او دورة تشغيلية ايهما أطول.</a:t>
            </a:r>
            <a:endParaRPr lang="en-US" altLang="en-US" b="0" dirty="0">
              <a:solidFill>
                <a:srgbClr val="000000"/>
              </a:solidFill>
              <a:effectLst/>
              <a:latin typeface="Liberation Sans" panose="020B0604020202020204" pitchFamily="34" charset="0"/>
            </a:endParaRPr>
          </a:p>
        </p:txBody>
      </p:sp>
      <p:sp>
        <p:nvSpPr>
          <p:cNvPr id="1020943" name="Text Box 15"/>
          <p:cNvSpPr txBox="1">
            <a:spLocks noChangeArrowheads="1"/>
          </p:cNvSpPr>
          <p:nvPr/>
        </p:nvSpPr>
        <p:spPr bwMode="auto">
          <a:xfrm>
            <a:off x="4419600" y="3252813"/>
            <a:ext cx="4191000" cy="2005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5000"/>
              </a:spcBef>
              <a:spcAft>
                <a:spcPct val="20000"/>
              </a:spcAft>
              <a:buSzPct val="80000"/>
            </a:pPr>
            <a:r>
              <a:rPr lang="ar-SA" altLang="en-US" sz="2200" dirty="0" smtClean="0">
                <a:solidFill>
                  <a:srgbClr val="800000"/>
                </a:solidFill>
                <a:effectLst/>
                <a:latin typeface="Liberation Sans" panose="020B0604020202020204" pitchFamily="34" charset="0"/>
              </a:rPr>
              <a:t>امثلة :</a:t>
            </a:r>
            <a:endParaRPr lang="en-US" altLang="en-US" sz="2200" b="0" dirty="0">
              <a:solidFill>
                <a:srgbClr val="000000"/>
              </a:solidFill>
              <a:effectLst/>
              <a:latin typeface="Liberation Sans" panose="020B0604020202020204" pitchFamily="34" charset="0"/>
            </a:endParaRPr>
          </a:p>
          <a:p>
            <a:pPr algn="r" rtl="1">
              <a:spcBef>
                <a:spcPct val="35000"/>
              </a:spcBef>
              <a:spcAft>
                <a:spcPct val="20000"/>
              </a:spcAft>
              <a:buClr>
                <a:srgbClr val="800000"/>
              </a:buClr>
              <a:buSzPct val="80000"/>
              <a:buFont typeface="Arial" charset="0"/>
              <a:buChar char="►"/>
            </a:pPr>
            <a:r>
              <a:rPr lang="ar-SA" altLang="en-US" sz="2200" b="0" dirty="0" smtClean="0">
                <a:solidFill>
                  <a:srgbClr val="000000"/>
                </a:solidFill>
                <a:effectLst/>
                <a:latin typeface="Liberation Sans" panose="020B0604020202020204" pitchFamily="34" charset="0"/>
              </a:rPr>
              <a:t>السندات المستحقة</a:t>
            </a:r>
            <a:endParaRPr lang="en-US" altLang="en-US" sz="2200" b="0" dirty="0" smtClean="0">
              <a:solidFill>
                <a:srgbClr val="000000"/>
              </a:solidFill>
              <a:effectLst/>
              <a:latin typeface="Liberation Sans" panose="020B0604020202020204" pitchFamily="34" charset="0"/>
            </a:endParaRPr>
          </a:p>
          <a:p>
            <a:pPr algn="r" rtl="1">
              <a:spcBef>
                <a:spcPct val="35000"/>
              </a:spcBef>
              <a:spcAft>
                <a:spcPct val="20000"/>
              </a:spcAft>
              <a:buClr>
                <a:srgbClr val="800000"/>
              </a:buClr>
              <a:buSzPct val="80000"/>
              <a:buFont typeface="Arial" charset="0"/>
              <a:buChar char="►"/>
            </a:pPr>
            <a:r>
              <a:rPr lang="ar-SA" altLang="en-US" sz="2200" b="0" dirty="0" smtClean="0">
                <a:solidFill>
                  <a:srgbClr val="000000"/>
                </a:solidFill>
                <a:effectLst/>
                <a:latin typeface="Liberation Sans" panose="020B0604020202020204" pitchFamily="34" charset="0"/>
              </a:rPr>
              <a:t>أوراق الدفع طويلة الاجل</a:t>
            </a:r>
            <a:endParaRPr lang="en-US" altLang="en-US" sz="2200" b="0" dirty="0" smtClean="0">
              <a:solidFill>
                <a:srgbClr val="000000"/>
              </a:solidFill>
              <a:effectLst/>
              <a:latin typeface="Liberation Sans" panose="020B0604020202020204" pitchFamily="34" charset="0"/>
            </a:endParaRPr>
          </a:p>
          <a:p>
            <a:pPr algn="r" rtl="1">
              <a:spcBef>
                <a:spcPct val="35000"/>
              </a:spcBef>
              <a:spcAft>
                <a:spcPct val="20000"/>
              </a:spcAft>
              <a:buClr>
                <a:srgbClr val="800000"/>
              </a:buClr>
              <a:buSzPct val="80000"/>
              <a:buFont typeface="Arial" charset="0"/>
              <a:buChar char="►"/>
            </a:pPr>
            <a:r>
              <a:rPr lang="ar-SA" altLang="en-US" sz="2200" b="0" dirty="0" smtClean="0">
                <a:solidFill>
                  <a:srgbClr val="000000"/>
                </a:solidFill>
                <a:effectLst/>
                <a:latin typeface="Liberation Sans" panose="020B0604020202020204" pitchFamily="34" charset="0"/>
              </a:rPr>
              <a:t>الرهون العقارية المستحقة</a:t>
            </a:r>
            <a:endParaRPr lang="en-US" altLang="en-US" sz="2200" b="0" dirty="0">
              <a:solidFill>
                <a:srgbClr val="000000"/>
              </a:solidFill>
              <a:effectLst/>
              <a:latin typeface="Liberation Sans" panose="020B0604020202020204" pitchFamily="34" charset="0"/>
            </a:endParaRPr>
          </a:p>
        </p:txBody>
      </p:sp>
      <p:sp>
        <p:nvSpPr>
          <p:cNvPr id="1020944" name="Text Box 16"/>
          <p:cNvSpPr txBox="1">
            <a:spLocks noChangeArrowheads="1"/>
          </p:cNvSpPr>
          <p:nvPr/>
        </p:nvSpPr>
        <p:spPr bwMode="auto">
          <a:xfrm>
            <a:off x="381000" y="3372950"/>
            <a:ext cx="3810000" cy="1480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5000"/>
              </a:spcBef>
              <a:spcAft>
                <a:spcPct val="20000"/>
              </a:spcAft>
              <a:buClr>
                <a:srgbClr val="800000"/>
              </a:buClr>
              <a:buSzPct val="80000"/>
              <a:buFont typeface="Arial" charset="0"/>
              <a:buChar char="►"/>
            </a:pPr>
            <a:endParaRPr lang="en-US" altLang="en-US" sz="2200" b="0" dirty="0">
              <a:solidFill>
                <a:srgbClr val="000000"/>
              </a:solidFill>
              <a:effectLst/>
              <a:latin typeface="Liberation Sans" panose="020B0604020202020204" pitchFamily="34" charset="0"/>
            </a:endParaRPr>
          </a:p>
          <a:p>
            <a:pPr algn="r" rtl="1">
              <a:spcBef>
                <a:spcPct val="35000"/>
              </a:spcBef>
              <a:spcAft>
                <a:spcPct val="20000"/>
              </a:spcAft>
              <a:buClr>
                <a:srgbClr val="800000"/>
              </a:buClr>
              <a:buSzPct val="80000"/>
              <a:buFont typeface="Arial" charset="0"/>
              <a:buChar char="►"/>
            </a:pPr>
            <a:r>
              <a:rPr lang="ar-SA" altLang="en-US" sz="2200" b="0" dirty="0" smtClean="0">
                <a:solidFill>
                  <a:srgbClr val="000000"/>
                </a:solidFill>
                <a:effectLst/>
                <a:latin typeface="Liberation Sans" panose="020B0604020202020204" pitchFamily="34" charset="0"/>
              </a:rPr>
              <a:t>التزامات المعاشات</a:t>
            </a:r>
            <a:endParaRPr lang="en-US" altLang="en-US" sz="2200" b="0" dirty="0">
              <a:solidFill>
                <a:srgbClr val="000000"/>
              </a:solidFill>
              <a:effectLst/>
              <a:latin typeface="Liberation Sans" panose="020B0604020202020204" pitchFamily="34" charset="0"/>
            </a:endParaRPr>
          </a:p>
          <a:p>
            <a:pPr algn="r" rtl="1">
              <a:spcBef>
                <a:spcPct val="35000"/>
              </a:spcBef>
              <a:spcAft>
                <a:spcPct val="20000"/>
              </a:spcAft>
              <a:buClr>
                <a:srgbClr val="800000"/>
              </a:buClr>
              <a:buSzPct val="80000"/>
              <a:buFont typeface="Arial" charset="0"/>
              <a:buChar char="►"/>
            </a:pPr>
            <a:r>
              <a:rPr lang="ar-SA" altLang="en-US" sz="2200" b="0" dirty="0" smtClean="0">
                <a:solidFill>
                  <a:srgbClr val="000000"/>
                </a:solidFill>
                <a:effectLst/>
                <a:latin typeface="Liberation Sans" panose="020B0604020202020204" pitchFamily="34" charset="0"/>
              </a:rPr>
              <a:t>التزامات الايجار</a:t>
            </a:r>
            <a:endParaRPr lang="en-US" altLang="en-US" sz="2200" b="0" dirty="0">
              <a:solidFill>
                <a:srgbClr val="000000"/>
              </a:solidFill>
              <a:effectLst/>
              <a:latin typeface="Liberation Sans" panose="020B0604020202020204" pitchFamily="34" charset="0"/>
            </a:endParaRPr>
          </a:p>
        </p:txBody>
      </p:sp>
      <p:sp>
        <p:nvSpPr>
          <p:cNvPr id="1020945" name="Rectangle 17"/>
          <p:cNvSpPr>
            <a:spLocks noChangeArrowheads="1"/>
          </p:cNvSpPr>
          <p:nvPr/>
        </p:nvSpPr>
        <p:spPr bwMode="auto">
          <a:xfrm>
            <a:off x="1371600" y="5648355"/>
            <a:ext cx="3570287" cy="730250"/>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solidFill>
                  <a:schemeClr val="tx1"/>
                </a:solidFill>
                <a:effectLst/>
                <a:latin typeface="Liberation Sans" panose="020B0604020202020204" pitchFamily="34" charset="0"/>
              </a:rPr>
              <a:t>Long-term debt has various </a:t>
            </a:r>
            <a:r>
              <a:rPr lang="en-US" altLang="en-US" sz="2000" dirty="0">
                <a:solidFill>
                  <a:schemeClr val="tx1"/>
                </a:solidFill>
                <a:effectLst/>
                <a:latin typeface="Liberation Sans" panose="020B0604020202020204" pitchFamily="34" charset="0"/>
              </a:rPr>
              <a:t>covenants </a:t>
            </a:r>
            <a:r>
              <a:rPr lang="en-US" altLang="en-US" sz="2000" b="0" dirty="0">
                <a:solidFill>
                  <a:schemeClr val="tx1"/>
                </a:solidFill>
                <a:effectLst/>
                <a:latin typeface="Liberation Sans" panose="020B0604020202020204" pitchFamily="34" charset="0"/>
              </a:rPr>
              <a:t>or </a:t>
            </a:r>
            <a:r>
              <a:rPr lang="en-US" altLang="en-US" sz="2000" dirty="0">
                <a:solidFill>
                  <a:schemeClr val="tx1"/>
                </a:solidFill>
                <a:effectLst/>
                <a:latin typeface="Liberation Sans" panose="020B0604020202020204" pitchFamily="34" charset="0"/>
              </a:rPr>
              <a:t>restrictions.</a:t>
            </a:r>
          </a:p>
        </p:txBody>
      </p:sp>
      <p:sp>
        <p:nvSpPr>
          <p:cNvPr id="9" name="Rectangle 4"/>
          <p:cNvSpPr>
            <a:spLocks noGrp="1" noChangeArrowheads="1"/>
          </p:cNvSpPr>
          <p:nvPr>
            <p:ph type="title" idx="4294967295"/>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sz="3600" i="0" kern="1200" dirty="0" smtClean="0">
                <a:solidFill>
                  <a:srgbClr val="0000E2"/>
                </a:solidFill>
                <a:effectLst/>
                <a:latin typeface="Liberation Sans" panose="020B0604020202020204" pitchFamily="34" charset="0"/>
                <a:ea typeface="+mn-ea"/>
                <a:cs typeface="+mn-cs"/>
              </a:rPr>
              <a:t> </a:t>
            </a:r>
            <a:r>
              <a:rPr lang="ar-SA" sz="3200" i="0" kern="1200" dirty="0" smtClean="0">
                <a:solidFill>
                  <a:srgbClr val="0000E2"/>
                </a:solidFill>
                <a:effectLst/>
                <a:latin typeface="Liberation Sans" panose="020B0604020202020204" pitchFamily="34" charset="0"/>
                <a:ea typeface="+mn-ea"/>
                <a:cs typeface="+mn-cs"/>
              </a:rPr>
              <a:t>اصدار السندات    </a:t>
            </a:r>
            <a:r>
              <a:rPr lang="en-US" sz="3200" i="0" kern="1200" dirty="0">
                <a:solidFill>
                  <a:srgbClr val="0000E2"/>
                </a:solidFill>
                <a:effectLst/>
                <a:latin typeface="Liberation Sans" panose="020B0604020202020204" pitchFamily="34" charset="0"/>
                <a:ea typeface="+mn-ea"/>
                <a:cs typeface="+mn-cs"/>
              </a:rPr>
              <a:t>BONDS PAYABLE</a:t>
            </a:r>
            <a:endParaRPr lang="en-US" sz="3600" i="0" kern="1200" dirty="0">
              <a:solidFill>
                <a:srgbClr val="0000E2"/>
              </a:solidFill>
              <a:effectLst/>
              <a:latin typeface="Liberation Sans" panose="020B0604020202020204" pitchFamily="34" charset="0"/>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effectLst/>
                <a:latin typeface="Liberation Sans" panose="020B0604020202020204" pitchFamily="34" charset="0"/>
              </a:rPr>
              <a:t>LO </a:t>
            </a:r>
            <a:r>
              <a:rPr lang="en-US" altLang="en-US" sz="1600" i="1" dirty="0" smtClean="0">
                <a:solidFill>
                  <a:schemeClr val="bg2"/>
                </a:solidFill>
                <a:effectLst/>
                <a:latin typeface="Liberation Sans" panose="020B0604020202020204" pitchFamily="34" charset="0"/>
              </a:rPr>
              <a:t>1</a:t>
            </a:r>
            <a:endParaRPr lang="en-US" altLang="en-US" sz="1600" i="1" dirty="0">
              <a:solidFill>
                <a:schemeClr val="bg2"/>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81" name="Text Box 5"/>
          <p:cNvSpPr txBox="1">
            <a:spLocks noChangeArrowheads="1"/>
          </p:cNvSpPr>
          <p:nvPr/>
        </p:nvSpPr>
        <p:spPr bwMode="auto">
          <a:xfrm>
            <a:off x="609600" y="1981200"/>
            <a:ext cx="79248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pPr>
            <a:r>
              <a:rPr lang="en-US" altLang="en-US" sz="2100" b="0" dirty="0">
                <a:effectLst/>
                <a:latin typeface="Liberation Sans" panose="020B0604020202020204" pitchFamily="34" charset="0"/>
              </a:rPr>
              <a:t>Evermaster therefore makes the following entries on </a:t>
            </a:r>
            <a:r>
              <a:rPr lang="en-US" altLang="en-US" sz="2100" dirty="0">
                <a:effectLst/>
                <a:latin typeface="Liberation Sans" panose="020B0604020202020204" pitchFamily="34" charset="0"/>
              </a:rPr>
              <a:t>July 1, </a:t>
            </a:r>
            <a:r>
              <a:rPr lang="en-US" altLang="en-US" sz="2100" dirty="0" smtClean="0">
                <a:effectLst/>
                <a:latin typeface="Liberation Sans" panose="020B0604020202020204" pitchFamily="34" charset="0"/>
              </a:rPr>
              <a:t>2015</a:t>
            </a:r>
            <a:r>
              <a:rPr lang="en-US" altLang="en-US" sz="2100" b="0" dirty="0" smtClean="0">
                <a:effectLst/>
                <a:latin typeface="Liberation Sans" panose="020B0604020202020204" pitchFamily="34" charset="0"/>
              </a:rPr>
              <a:t>, </a:t>
            </a:r>
            <a:r>
              <a:rPr lang="en-US" altLang="en-US" sz="2100" b="0" dirty="0">
                <a:effectLst/>
                <a:latin typeface="Liberation Sans" panose="020B0604020202020204" pitchFamily="34" charset="0"/>
              </a:rPr>
              <a:t>to record the interest payment and the premium amortization.</a:t>
            </a:r>
          </a:p>
        </p:txBody>
      </p:sp>
      <p:sp>
        <p:nvSpPr>
          <p:cNvPr id="1458184" name="Text Box 8"/>
          <p:cNvSpPr txBox="1">
            <a:spLocks noChangeArrowheads="1"/>
          </p:cNvSpPr>
          <p:nvPr/>
        </p:nvSpPr>
        <p:spPr bwMode="auto">
          <a:xfrm>
            <a:off x="609600" y="3429000"/>
            <a:ext cx="8077200" cy="198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ct val="5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4,000</a:t>
            </a:r>
          </a:p>
          <a:p>
            <a:pPr>
              <a:lnSpc>
                <a:spcPct val="115000"/>
              </a:lnSpc>
              <a:spcBef>
                <a:spcPct val="50000"/>
              </a:spcBef>
            </a:pPr>
            <a:r>
              <a:rPr lang="en-US" altLang="en-US" sz="2100" b="0" dirty="0">
                <a:effectLst/>
                <a:latin typeface="Liberation Sans" panose="020B0604020202020204" pitchFamily="34" charset="0"/>
                <a:cs typeface="Arial" charset="0"/>
              </a:rPr>
              <a:t>		Cash		4,000</a:t>
            </a:r>
          </a:p>
          <a:p>
            <a:pPr>
              <a:lnSpc>
                <a:spcPct val="115000"/>
              </a:lnSpc>
              <a:spcBef>
                <a:spcPct val="50000"/>
              </a:spcBef>
            </a:pPr>
            <a:r>
              <a:rPr lang="en-US" altLang="en-US" sz="2100" b="0" dirty="0">
                <a:effectLst/>
                <a:latin typeface="Liberation Sans" panose="020B0604020202020204" pitchFamily="34" charset="0"/>
                <a:cs typeface="Arial" charset="0"/>
              </a:rPr>
              <a:t>	Bonds payable	253</a:t>
            </a:r>
          </a:p>
          <a:p>
            <a:pPr>
              <a:lnSpc>
                <a:spcPct val="115000"/>
              </a:lnSpc>
              <a:spcBef>
                <a:spcPct val="30000"/>
              </a:spcBef>
            </a:pPr>
            <a:r>
              <a:rPr lang="en-US" altLang="en-US" sz="2100" b="0" dirty="0">
                <a:effectLst/>
                <a:latin typeface="Liberation Sans" panose="020B0604020202020204" pitchFamily="34" charset="0"/>
                <a:cs typeface="Arial" charset="0"/>
              </a:rPr>
              <a:t>		</a:t>
            </a:r>
            <a:r>
              <a:rPr lang="en-US" altLang="en-US" sz="2100" b="0" dirty="0" smtClean="0">
                <a:effectLst/>
                <a:latin typeface="Liberation Sans" panose="020B0604020202020204" pitchFamily="34" charset="0"/>
                <a:cs typeface="Arial" charset="0"/>
              </a:rPr>
              <a:t>Interest </a:t>
            </a:r>
            <a:r>
              <a:rPr lang="en-US" altLang="en-US" sz="2100" b="0" dirty="0">
                <a:effectLst/>
                <a:latin typeface="Liberation Sans" panose="020B0604020202020204" pitchFamily="34" charset="0"/>
                <a:cs typeface="Arial" charset="0"/>
              </a:rPr>
              <a:t>expense		253</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3"/>
          <p:cNvSpPr txBox="1">
            <a:spLocks noChangeArrowheads="1"/>
          </p:cNvSpPr>
          <p:nvPr/>
        </p:nvSpPr>
        <p:spPr bwMode="auto">
          <a:xfrm>
            <a:off x="609600" y="13716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600" dirty="0">
                <a:solidFill>
                  <a:schemeClr val="tx2"/>
                </a:solidFill>
                <a:effectLst/>
                <a:latin typeface="Liberation Sans" panose="020B0604020202020204" pitchFamily="34" charset="0"/>
              </a:rPr>
              <a:t>اصدار السندات بخصم او علاوة</a:t>
            </a:r>
            <a:endParaRPr lang="en-US" altLang="en-US" sz="2600" dirty="0">
              <a:solidFill>
                <a:schemeClr val="tx2"/>
              </a:solidFill>
              <a:effectLst/>
              <a:latin typeface="Liberation Sans" panose="020B0604020202020204" pitchFamily="34" charset="0"/>
            </a:endParaRPr>
          </a:p>
        </p:txBody>
      </p:sp>
      <p:sp>
        <p:nvSpPr>
          <p:cNvPr id="9" name="Rectangle 5"/>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4000" i="0" dirty="0">
                <a:solidFill>
                  <a:schemeClr val="accent6">
                    <a:lumMod val="50000"/>
                  </a:schemeClr>
                </a:solidFill>
                <a:effectLst/>
                <a:latin typeface="Liberation Sans" panose="020B0604020202020204" pitchFamily="34" charset="0"/>
              </a:rPr>
              <a:t>طريقة الفائدة الفعالة  </a:t>
            </a:r>
            <a:r>
              <a:rPr lang="en-US" altLang="en-US" sz="2800" i="0" dirty="0">
                <a:solidFill>
                  <a:schemeClr val="accent6">
                    <a:lumMod val="50000"/>
                  </a:schemeClr>
                </a:solidFill>
                <a:effectLst/>
                <a:latin typeface="Liberation Sans" panose="020B0604020202020204" pitchFamily="34" charset="0"/>
              </a:rPr>
              <a:t>Effective-Interest Method</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8184">
                                            <p:txEl>
                                              <p:pRg st="0" end="0"/>
                                            </p:txEl>
                                          </p:spTgt>
                                        </p:tgtEl>
                                        <p:attrNameLst>
                                          <p:attrName>style.visibility</p:attrName>
                                        </p:attrNameLst>
                                      </p:cBhvr>
                                      <p:to>
                                        <p:strVal val="visible"/>
                                      </p:to>
                                    </p:set>
                                    <p:animEffect transition="in" filter="wipe(left)">
                                      <p:cBhvr>
                                        <p:cTn id="7" dur="500"/>
                                        <p:tgtEl>
                                          <p:spTgt spid="14581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8184">
                                            <p:txEl>
                                              <p:pRg st="1" end="1"/>
                                            </p:txEl>
                                          </p:spTgt>
                                        </p:tgtEl>
                                        <p:attrNameLst>
                                          <p:attrName>style.visibility</p:attrName>
                                        </p:attrNameLst>
                                      </p:cBhvr>
                                      <p:to>
                                        <p:strVal val="visible"/>
                                      </p:to>
                                    </p:set>
                                    <p:animEffect transition="in" filter="wipe(left)">
                                      <p:cBhvr>
                                        <p:cTn id="12" dur="500"/>
                                        <p:tgtEl>
                                          <p:spTgt spid="14581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8184">
                                            <p:txEl>
                                              <p:pRg st="2" end="2"/>
                                            </p:txEl>
                                          </p:spTgt>
                                        </p:tgtEl>
                                        <p:attrNameLst>
                                          <p:attrName>style.visibility</p:attrName>
                                        </p:attrNameLst>
                                      </p:cBhvr>
                                      <p:to>
                                        <p:strVal val="visible"/>
                                      </p:to>
                                    </p:set>
                                    <p:animEffect transition="in" filter="wipe(left)">
                                      <p:cBhvr>
                                        <p:cTn id="17" dur="500"/>
                                        <p:tgtEl>
                                          <p:spTgt spid="14581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8184">
                                            <p:txEl>
                                              <p:pRg st="3" end="3"/>
                                            </p:txEl>
                                          </p:spTgt>
                                        </p:tgtEl>
                                        <p:attrNameLst>
                                          <p:attrName>style.visibility</p:attrName>
                                        </p:attrNameLst>
                                      </p:cBhvr>
                                      <p:to>
                                        <p:strVal val="visible"/>
                                      </p:to>
                                    </p:set>
                                    <p:animEffect transition="in" filter="wipe(left)">
                                      <p:cBhvr>
                                        <p:cTn id="22" dur="500"/>
                                        <p:tgtEl>
                                          <p:spTgt spid="14581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8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2672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gn="r" rtl="1">
              <a:lnSpc>
                <a:spcPct val="115000"/>
              </a:lnSpc>
              <a:spcBef>
                <a:spcPct val="45000"/>
              </a:spcBef>
              <a:buClr>
                <a:srgbClr val="A50021"/>
              </a:buClr>
              <a:buSzPct val="100000"/>
              <a:buFont typeface="+mj-lt"/>
              <a:buAutoNum type="arabicPeriod"/>
            </a:pPr>
            <a:r>
              <a:rPr lang="ar-SA" sz="1800" kern="1200" dirty="0" smtClean="0">
                <a:effectLst/>
                <a:latin typeface="Liberation Sans" panose="020B0604020202020204" pitchFamily="34" charset="0"/>
              </a:rPr>
              <a:t>شرح الإجراءات المحاسبية لأوراق الدفع طويلة الاجل.</a:t>
            </a:r>
            <a:endParaRPr lang="en-US" sz="1800" kern="1200" dirty="0">
              <a:effectLst/>
              <a:latin typeface="Liberation Sans" panose="020B0604020202020204" pitchFamily="34" charset="0"/>
            </a:endParaRP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3" name="Text Box 3"/>
          <p:cNvSpPr txBox="1">
            <a:spLocks noChangeArrowheads="1"/>
          </p:cNvSpPr>
          <p:nvPr/>
        </p:nvSpPr>
        <p:spPr bwMode="auto">
          <a:xfrm>
            <a:off x="609600" y="1371600"/>
            <a:ext cx="8001000" cy="2232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ct val="50000"/>
              </a:spcBef>
              <a:spcAft>
                <a:spcPct val="10000"/>
              </a:spcAft>
              <a:buSzPct val="80000"/>
            </a:pPr>
            <a:r>
              <a:rPr lang="ar-SA" altLang="en-US" dirty="0" smtClean="0">
                <a:effectLst/>
                <a:latin typeface="Liberation Sans" panose="020B0604020202020204" pitchFamily="34" charset="0"/>
              </a:rPr>
              <a:t>ان المحاسبة عن أوراق الدفع طويلة الاجل تتشابه مع السندات في </a:t>
            </a:r>
            <a:endParaRPr lang="en-US" altLang="en-US" dirty="0">
              <a:effectLst/>
              <a:latin typeface="Liberation Sans" panose="020B0604020202020204" pitchFamily="34" charset="0"/>
            </a:endParaRPr>
          </a:p>
          <a:p>
            <a:pPr lvl="1" algn="r" rtl="1">
              <a:lnSpc>
                <a:spcPct val="125000"/>
              </a:lnSpc>
              <a:spcBef>
                <a:spcPct val="50000"/>
              </a:spcBef>
              <a:spcAft>
                <a:spcPct val="10000"/>
              </a:spcAft>
              <a:buClr>
                <a:srgbClr val="800000"/>
              </a:buClr>
              <a:buSzPct val="80000"/>
              <a:buFont typeface="Wingdings" pitchFamily="2" charset="2"/>
              <a:buChar char="u"/>
            </a:pPr>
            <a:r>
              <a:rPr lang="ar-SA" altLang="en-US" sz="2200" b="0" dirty="0" smtClean="0">
                <a:solidFill>
                  <a:srgbClr val="000000"/>
                </a:solidFill>
                <a:effectLst/>
                <a:latin typeface="Liberation Sans" panose="020B0604020202020204" pitchFamily="34" charset="0"/>
              </a:rPr>
              <a:t>تقييم أوراق الدفع على أساس القيمة الحالية للتدفقات النقدية المستقبلية لأصل الدين وفوائده</a:t>
            </a:r>
            <a:endParaRPr lang="en-US" altLang="en-US" sz="2200" b="0" dirty="0">
              <a:solidFill>
                <a:srgbClr val="000000"/>
              </a:solidFill>
              <a:effectLst/>
              <a:latin typeface="Liberation Sans" panose="020B0604020202020204" pitchFamily="34" charset="0"/>
            </a:endParaRPr>
          </a:p>
          <a:p>
            <a:pPr lvl="1" algn="r" rtl="1">
              <a:lnSpc>
                <a:spcPct val="125000"/>
              </a:lnSpc>
              <a:spcBef>
                <a:spcPct val="50000"/>
              </a:spcBef>
              <a:spcAft>
                <a:spcPct val="10000"/>
              </a:spcAft>
              <a:buClr>
                <a:srgbClr val="800000"/>
              </a:buClr>
              <a:buSzPct val="80000"/>
              <a:buFont typeface="Wingdings" pitchFamily="2" charset="2"/>
              <a:buChar char="u"/>
            </a:pPr>
            <a:r>
              <a:rPr lang="ar-SA" altLang="en-US" sz="2200" b="0" dirty="0" smtClean="0">
                <a:solidFill>
                  <a:srgbClr val="000000"/>
                </a:solidFill>
                <a:effectLst/>
                <a:latin typeface="Liberation Sans" panose="020B0604020202020204" pitchFamily="34" charset="0"/>
              </a:rPr>
              <a:t>الشركة تستنفذ أي خصم او علاوة على مدى عمر ورقة الدفع</a:t>
            </a:r>
            <a:endParaRPr lang="en-US" altLang="en-US" sz="2200" b="0" dirty="0">
              <a:solidFill>
                <a:srgbClr val="000000"/>
              </a:solidFill>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Rectangle 4"/>
          <p:cNvSpPr txBox="1">
            <a:spLocks noChangeArrowheads="1"/>
          </p:cNvSpPr>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sz="3200" i="0" dirty="0" smtClean="0">
                <a:solidFill>
                  <a:srgbClr val="0000E2"/>
                </a:solidFill>
                <a:effectLst/>
                <a:latin typeface="Liberation Sans" panose="020B0604020202020204" pitchFamily="34" charset="0"/>
                <a:ea typeface="+mn-ea"/>
                <a:cs typeface="+mn-cs"/>
              </a:rPr>
              <a:t>أوراق الدفع طويلة الاجل </a:t>
            </a:r>
            <a:r>
              <a:rPr lang="en-US" sz="2400" i="0" dirty="0">
                <a:solidFill>
                  <a:srgbClr val="0000E2"/>
                </a:solidFill>
                <a:effectLst/>
                <a:latin typeface="Liberation Sans" panose="020B0604020202020204" pitchFamily="34" charset="0"/>
              </a:rPr>
              <a:t>LONG-TERM NOTES PAYABLE</a:t>
            </a:r>
          </a:p>
          <a:p>
            <a:pPr marL="0" algn="r" rtl="1"/>
            <a:r>
              <a:rPr lang="ar-SA" sz="3200" i="0" kern="1200" dirty="0" smtClean="0">
                <a:solidFill>
                  <a:srgbClr val="0000E2"/>
                </a:solidFill>
                <a:effectLst/>
                <a:latin typeface="Liberation Sans" panose="020B0604020202020204" pitchFamily="34" charset="0"/>
                <a:ea typeface="+mn-ea"/>
                <a:cs typeface="+mn-cs"/>
              </a:rPr>
              <a:t> </a:t>
            </a:r>
            <a:endParaRPr lang="en-US" sz="3200" i="0" kern="1200" dirty="0">
              <a:solidFill>
                <a:srgbClr val="0000E2"/>
              </a:solidFill>
              <a:effectLst/>
              <a:latin typeface="Liberation Sans" panose="020B0604020202020204" pitchFamily="34" charset="0"/>
              <a:ea typeface="+mn-ea"/>
              <a:cs typeface="+mn-cs"/>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Text Box 2"/>
          <p:cNvSpPr txBox="1">
            <a:spLocks noChangeArrowheads="1"/>
          </p:cNvSpPr>
          <p:nvPr/>
        </p:nvSpPr>
        <p:spPr bwMode="auto">
          <a:xfrm>
            <a:off x="609600" y="1371600"/>
            <a:ext cx="8153400" cy="210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pPr>
            <a:r>
              <a:rPr lang="en-US" altLang="en-US" sz="2100" dirty="0">
                <a:solidFill>
                  <a:srgbClr val="800000"/>
                </a:solidFill>
                <a:effectLst/>
                <a:latin typeface="Liberation Sans" panose="020B0604020202020204" pitchFamily="34" charset="0"/>
              </a:rPr>
              <a:t>BE14-9:</a:t>
            </a:r>
            <a:r>
              <a:rPr lang="en-US" altLang="en-US" sz="2100" dirty="0">
                <a:solidFill>
                  <a:schemeClr val="folHlink"/>
                </a:solidFill>
                <a:effectLst/>
                <a:latin typeface="Liberation Sans" panose="020B0604020202020204" pitchFamily="34" charset="0"/>
              </a:rPr>
              <a:t>  </a:t>
            </a:r>
            <a:r>
              <a:rPr lang="en-US" altLang="en-US" sz="2100" b="0" dirty="0">
                <a:solidFill>
                  <a:schemeClr val="folHlink"/>
                </a:solidFill>
                <a:effectLst/>
                <a:latin typeface="Liberation Sans" panose="020B0604020202020204" pitchFamily="34" charset="0"/>
              </a:rPr>
              <a:t>Coldwell, Inc. issued a </a:t>
            </a:r>
            <a:r>
              <a:rPr lang="en-US" altLang="en-US" sz="2100" b="0" dirty="0" smtClean="0">
                <a:solidFill>
                  <a:schemeClr val="folHlink"/>
                </a:solidFill>
                <a:effectLst/>
                <a:latin typeface="Liberation Sans" panose="020B0604020202020204" pitchFamily="34" charset="0"/>
              </a:rPr>
              <a:t>€100,000</a:t>
            </a:r>
            <a:r>
              <a:rPr lang="en-US" altLang="en-US" sz="2100" b="0" dirty="0">
                <a:solidFill>
                  <a:schemeClr val="folHlink"/>
                </a:solidFill>
                <a:effectLst/>
                <a:latin typeface="Liberation Sans" panose="020B0604020202020204" pitchFamily="34" charset="0"/>
              </a:rPr>
              <a:t>, 4-year, 10% note at face value to Flint Hills Bank on January 1, </a:t>
            </a:r>
            <a:r>
              <a:rPr lang="en-US" altLang="en-US" sz="2100" b="0" dirty="0" smtClean="0">
                <a:solidFill>
                  <a:schemeClr val="folHlink"/>
                </a:solidFill>
                <a:effectLst/>
                <a:latin typeface="Liberation Sans" panose="020B0604020202020204" pitchFamily="34" charset="0"/>
              </a:rPr>
              <a:t>2015, </a:t>
            </a:r>
            <a:r>
              <a:rPr lang="en-US" altLang="en-US" sz="2100" b="0" dirty="0">
                <a:solidFill>
                  <a:schemeClr val="folHlink"/>
                </a:solidFill>
                <a:effectLst/>
                <a:latin typeface="Liberation Sans" panose="020B0604020202020204" pitchFamily="34" charset="0"/>
              </a:rPr>
              <a:t>and received </a:t>
            </a:r>
            <a:r>
              <a:rPr lang="en-US" altLang="en-US" sz="2100" b="0" dirty="0" smtClean="0">
                <a:solidFill>
                  <a:schemeClr val="folHlink"/>
                </a:solidFill>
                <a:effectLst/>
                <a:latin typeface="Liberation Sans" panose="020B0604020202020204" pitchFamily="34" charset="0"/>
              </a:rPr>
              <a:t>€100,000 </a:t>
            </a:r>
            <a:r>
              <a:rPr lang="en-US" altLang="en-US" sz="2100" b="0" dirty="0">
                <a:solidFill>
                  <a:schemeClr val="folHlink"/>
                </a:solidFill>
                <a:effectLst/>
                <a:latin typeface="Liberation Sans" panose="020B0604020202020204" pitchFamily="34" charset="0"/>
              </a:rPr>
              <a:t>cash. The note requires annual interest payments each December 31. Prepare Coldwell’s journal entries to record (a) the issuance of the note and (b) the December 31 interest payment.</a:t>
            </a:r>
          </a:p>
        </p:txBody>
      </p:sp>
      <p:sp>
        <p:nvSpPr>
          <p:cNvPr id="1287171"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اصدار ورقة الدفع بالقيمة الاسمية  </a:t>
            </a:r>
            <a:r>
              <a:rPr lang="en-US" altLang="en-US" sz="2000" i="0" kern="1200" dirty="0">
                <a:solidFill>
                  <a:schemeClr val="accent6">
                    <a:lumMod val="50000"/>
                  </a:schemeClr>
                </a:solidFill>
                <a:effectLst/>
                <a:latin typeface="Liberation Sans" panose="020B0604020202020204" pitchFamily="34" charset="0"/>
              </a:rPr>
              <a:t>Notes Issued at Face Value</a:t>
            </a:r>
            <a:endParaRPr lang="en-US" altLang="en-US" sz="2000" i="0" kern="1200" dirty="0">
              <a:solidFill>
                <a:schemeClr val="accent6">
                  <a:lumMod val="50000"/>
                </a:schemeClr>
              </a:solidFill>
              <a:effectLst/>
              <a:latin typeface="Liberation Sans" panose="020B0604020202020204" pitchFamily="34" charset="0"/>
              <a:ea typeface="+mn-ea"/>
              <a:cs typeface="+mn-cs"/>
            </a:endParaRPr>
          </a:p>
        </p:txBody>
      </p:sp>
      <p:sp>
        <p:nvSpPr>
          <p:cNvPr id="1287175" name="Text Box 7"/>
          <p:cNvSpPr txBox="1">
            <a:spLocks noChangeArrowheads="1"/>
          </p:cNvSpPr>
          <p:nvPr/>
        </p:nvSpPr>
        <p:spPr bwMode="auto">
          <a:xfrm>
            <a:off x="609600" y="3689350"/>
            <a:ext cx="8077200" cy="2189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1500" algn="l"/>
                <a:tab pos="1143000" algn="l"/>
                <a:tab pos="6000750" algn="r"/>
                <a:tab pos="7429500" algn="r"/>
              </a:tabLst>
              <a:defRPr sz="2400">
                <a:solidFill>
                  <a:schemeClr val="tx1"/>
                </a:solidFill>
                <a:latin typeface="Times New Roman" pitchFamily="18" charset="0"/>
              </a:defRPr>
            </a:lvl1pPr>
            <a:lvl2pPr marL="1079500" indent="-457200" algn="l">
              <a:tabLst>
                <a:tab pos="571500" algn="l"/>
                <a:tab pos="1143000" algn="l"/>
                <a:tab pos="6000750" algn="r"/>
                <a:tab pos="7429500" algn="r"/>
              </a:tabLst>
              <a:defRPr sz="2400">
                <a:solidFill>
                  <a:schemeClr val="tx1"/>
                </a:solidFill>
                <a:latin typeface="Times New Roman" pitchFamily="18" charset="0"/>
              </a:defRPr>
            </a:lvl2pPr>
            <a:lvl3pPr marL="1651000" indent="-457200" algn="l">
              <a:tabLst>
                <a:tab pos="571500" algn="l"/>
                <a:tab pos="1143000" algn="l"/>
                <a:tab pos="6000750" algn="r"/>
                <a:tab pos="7429500" algn="r"/>
              </a:tabLst>
              <a:defRPr sz="2400">
                <a:solidFill>
                  <a:schemeClr val="tx1"/>
                </a:solidFill>
                <a:latin typeface="Times New Roman" pitchFamily="18" charset="0"/>
              </a:defRPr>
            </a:lvl3pPr>
            <a:lvl4pPr marL="2222500" indent="-457200" algn="l">
              <a:tabLst>
                <a:tab pos="571500" algn="l"/>
                <a:tab pos="1143000" algn="l"/>
                <a:tab pos="6000750" algn="r"/>
                <a:tab pos="7429500" algn="r"/>
              </a:tabLst>
              <a:defRPr sz="2400">
                <a:solidFill>
                  <a:schemeClr val="tx1"/>
                </a:solidFill>
                <a:latin typeface="Times New Roman" pitchFamily="18" charset="0"/>
              </a:defRPr>
            </a:lvl4pPr>
            <a:lvl5pPr marL="2794000" indent="-457200" algn="l">
              <a:tabLst>
                <a:tab pos="571500" algn="l"/>
                <a:tab pos="1143000" algn="l"/>
                <a:tab pos="6000750" algn="r"/>
                <a:tab pos="74295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571500" algn="l"/>
                <a:tab pos="1143000" algn="l"/>
                <a:tab pos="6000750" algn="r"/>
                <a:tab pos="7429500" algn="r"/>
              </a:tabLst>
              <a:defRPr sz="2400">
                <a:solidFill>
                  <a:schemeClr val="tx1"/>
                </a:solidFill>
                <a:latin typeface="Times New Roman" pitchFamily="18" charset="0"/>
              </a:defRPr>
            </a:lvl9pPr>
          </a:lstStyle>
          <a:p>
            <a:pPr>
              <a:lnSpc>
                <a:spcPct val="120000"/>
              </a:lnSpc>
              <a:spcBef>
                <a:spcPct val="15000"/>
              </a:spcBef>
            </a:pPr>
            <a:r>
              <a:rPr lang="en-US" altLang="en-US" sz="2100" b="0" dirty="0">
                <a:effectLst/>
                <a:latin typeface="Liberation Sans" panose="020B0604020202020204" pitchFamily="34" charset="0"/>
                <a:cs typeface="Arial" charset="0"/>
              </a:rPr>
              <a:t>(a)	Cash  	100,000</a:t>
            </a:r>
          </a:p>
          <a:p>
            <a:pPr>
              <a:spcBef>
                <a:spcPct val="15000"/>
              </a:spcBef>
            </a:pPr>
            <a:r>
              <a:rPr lang="en-US" altLang="en-US" sz="2100" b="0" dirty="0">
                <a:effectLst/>
                <a:latin typeface="Liberation Sans" panose="020B0604020202020204" pitchFamily="34" charset="0"/>
                <a:cs typeface="Arial" charset="0"/>
              </a:rPr>
              <a:t>		Notes payable		100,000</a:t>
            </a:r>
          </a:p>
          <a:p>
            <a:pPr>
              <a:lnSpc>
                <a:spcPct val="120000"/>
              </a:lnSpc>
              <a:spcBef>
                <a:spcPct val="70000"/>
              </a:spcBef>
            </a:pPr>
            <a:r>
              <a:rPr lang="en-US" altLang="en-US" sz="2100" b="0" dirty="0">
                <a:effectLst/>
                <a:latin typeface="Liberation Sans" panose="020B0604020202020204" pitchFamily="34" charset="0"/>
                <a:cs typeface="Arial" charset="0"/>
              </a:rPr>
              <a:t>(b)	Interest expense	10,000</a:t>
            </a:r>
          </a:p>
          <a:p>
            <a:pPr>
              <a:spcBef>
                <a:spcPct val="15000"/>
              </a:spcBef>
            </a:pPr>
            <a:r>
              <a:rPr lang="en-US" altLang="en-US" sz="2100" b="0" dirty="0">
                <a:effectLst/>
                <a:latin typeface="Liberation Sans" panose="020B0604020202020204" pitchFamily="34" charset="0"/>
                <a:cs typeface="Arial" charset="0"/>
              </a:rPr>
              <a:t>		Cash		10,000</a:t>
            </a:r>
          </a:p>
          <a:p>
            <a:pPr>
              <a:spcBef>
                <a:spcPct val="15000"/>
              </a:spcBef>
            </a:pPr>
            <a:r>
              <a:rPr lang="en-US" altLang="en-US" sz="2100" b="0" dirty="0">
                <a:effectLst/>
                <a:latin typeface="Liberation Sans" panose="020B0604020202020204" pitchFamily="34" charset="0"/>
                <a:cs typeface="Arial" charset="0"/>
              </a:rPr>
              <a:t>	</a:t>
            </a:r>
            <a:r>
              <a:rPr lang="en-US" altLang="en-US" sz="1900" b="0" dirty="0" smtClean="0">
                <a:effectLst/>
                <a:latin typeface="Liberation Sans" panose="020B0604020202020204" pitchFamily="34" charset="0"/>
                <a:cs typeface="Times New Roman" pitchFamily="18" charset="0"/>
              </a:rPr>
              <a:t>(€100,000 </a:t>
            </a:r>
            <a:r>
              <a:rPr lang="en-US" altLang="en-US" sz="1900" b="0" dirty="0">
                <a:effectLst/>
                <a:latin typeface="Liberation Sans" panose="020B0604020202020204" pitchFamily="34" charset="0"/>
                <a:cs typeface="Times New Roman" pitchFamily="18" charset="0"/>
              </a:rPr>
              <a:t>x 10% = </a:t>
            </a:r>
            <a:r>
              <a:rPr lang="en-US" altLang="en-US" sz="1900" b="0" dirty="0" smtClean="0">
                <a:effectLst/>
                <a:latin typeface="Liberation Sans" panose="020B0604020202020204" pitchFamily="34" charset="0"/>
                <a:cs typeface="Times New Roman" pitchFamily="18" charset="0"/>
              </a:rPr>
              <a:t>€10,000</a:t>
            </a:r>
            <a:r>
              <a:rPr lang="en-US" altLang="en-US" sz="1900" b="0" dirty="0">
                <a:effectLst/>
                <a:latin typeface="Liberation Sans" panose="020B0604020202020204" pitchFamily="34" charset="0"/>
                <a:cs typeface="Times New Roman" pitchFamily="18" charset="0"/>
              </a:rPr>
              <a:t>)</a:t>
            </a:r>
            <a:r>
              <a:rPr lang="en-US" altLang="en-US" sz="2100" b="0" dirty="0">
                <a:effectLst/>
                <a:latin typeface="Liberation Sans" panose="020B0604020202020204" pitchFamily="34" charset="0"/>
                <a:cs typeface="Arial" charset="0"/>
              </a:rPr>
              <a:t> </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5">
                                            <p:txEl>
                                              <p:pRg st="0" end="0"/>
                                            </p:txEl>
                                          </p:spTgt>
                                        </p:tgtEl>
                                        <p:attrNameLst>
                                          <p:attrName>style.visibility</p:attrName>
                                        </p:attrNameLst>
                                      </p:cBhvr>
                                      <p:to>
                                        <p:strVal val="visible"/>
                                      </p:to>
                                    </p:set>
                                    <p:animEffect transition="in" filter="wipe(left)">
                                      <p:cBhvr>
                                        <p:cTn id="7" dur="500"/>
                                        <p:tgtEl>
                                          <p:spTgt spid="128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5">
                                            <p:txEl>
                                              <p:pRg st="1" end="1"/>
                                            </p:txEl>
                                          </p:spTgt>
                                        </p:tgtEl>
                                        <p:attrNameLst>
                                          <p:attrName>style.visibility</p:attrName>
                                        </p:attrNameLst>
                                      </p:cBhvr>
                                      <p:to>
                                        <p:strVal val="visible"/>
                                      </p:to>
                                    </p:set>
                                    <p:animEffect transition="in" filter="wipe(left)">
                                      <p:cBhvr>
                                        <p:cTn id="12" dur="500"/>
                                        <p:tgtEl>
                                          <p:spTgt spid="12871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7175">
                                            <p:txEl>
                                              <p:pRg st="2" end="2"/>
                                            </p:txEl>
                                          </p:spTgt>
                                        </p:tgtEl>
                                        <p:attrNameLst>
                                          <p:attrName>style.visibility</p:attrName>
                                        </p:attrNameLst>
                                      </p:cBhvr>
                                      <p:to>
                                        <p:strVal val="visible"/>
                                      </p:to>
                                    </p:set>
                                    <p:animEffect transition="in" filter="wipe(left)">
                                      <p:cBhvr>
                                        <p:cTn id="17" dur="500"/>
                                        <p:tgtEl>
                                          <p:spTgt spid="12871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7175">
                                            <p:txEl>
                                              <p:pRg st="3" end="3"/>
                                            </p:txEl>
                                          </p:spTgt>
                                        </p:tgtEl>
                                        <p:attrNameLst>
                                          <p:attrName>style.visibility</p:attrName>
                                        </p:attrNameLst>
                                      </p:cBhvr>
                                      <p:to>
                                        <p:strVal val="visible"/>
                                      </p:to>
                                    </p:set>
                                    <p:animEffect transition="in" filter="wipe(left)">
                                      <p:cBhvr>
                                        <p:cTn id="22" dur="500"/>
                                        <p:tgtEl>
                                          <p:spTgt spid="12871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87175">
                                            <p:txEl>
                                              <p:pRg st="4" end="4"/>
                                            </p:txEl>
                                          </p:spTgt>
                                        </p:tgtEl>
                                        <p:attrNameLst>
                                          <p:attrName>style.visibility</p:attrName>
                                        </p:attrNameLst>
                                      </p:cBhvr>
                                      <p:to>
                                        <p:strVal val="visible"/>
                                      </p:to>
                                    </p:set>
                                    <p:animEffect transition="in" filter="wipe(left)">
                                      <p:cBhvr>
                                        <p:cTn id="27" dur="500"/>
                                        <p:tgtEl>
                                          <p:spTgt spid="1287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rPr>
              <a:t>لا يتم اصدار الورقة بالقيمة الاسمية  </a:t>
            </a:r>
            <a:r>
              <a:rPr lang="en-US" altLang="en-US" sz="1600" i="0" kern="1200" dirty="0" smtClean="0">
                <a:solidFill>
                  <a:schemeClr val="accent6">
                    <a:lumMod val="50000"/>
                  </a:schemeClr>
                </a:solidFill>
                <a:effectLst/>
                <a:latin typeface="Liberation Sans" panose="020B0604020202020204" pitchFamily="34" charset="0"/>
              </a:rPr>
              <a:t>Notes </a:t>
            </a:r>
            <a:r>
              <a:rPr lang="en-US" altLang="en-US" sz="1400" i="0" kern="1200" dirty="0" smtClean="0">
                <a:solidFill>
                  <a:schemeClr val="accent6">
                    <a:lumMod val="50000"/>
                  </a:schemeClr>
                </a:solidFill>
                <a:effectLst/>
                <a:latin typeface="Liberation Sans" panose="020B0604020202020204" pitchFamily="34" charset="0"/>
              </a:rPr>
              <a:t>NOT </a:t>
            </a:r>
            <a:r>
              <a:rPr lang="en-US" altLang="en-US" sz="1600" i="0" kern="1200" dirty="0">
                <a:solidFill>
                  <a:schemeClr val="accent6">
                    <a:lumMod val="50000"/>
                  </a:schemeClr>
                </a:solidFill>
                <a:effectLst/>
                <a:latin typeface="Liberation Sans" panose="020B0604020202020204" pitchFamily="34" charset="0"/>
              </a:rPr>
              <a:t>Issued at Face Value</a:t>
            </a:r>
            <a:endParaRPr lang="en-US" altLang="en-US" sz="2400" i="0" kern="1200" dirty="0">
              <a:solidFill>
                <a:schemeClr val="accent6">
                  <a:lumMod val="50000"/>
                </a:schemeClr>
              </a:solidFill>
              <a:effectLst/>
              <a:latin typeface="Liberation Sans" panose="020B0604020202020204" pitchFamily="34" charset="0"/>
              <a:ea typeface="+mn-ea"/>
              <a:cs typeface="+mn-cs"/>
            </a:endParaRPr>
          </a:p>
        </p:txBody>
      </p:sp>
      <p:sp>
        <p:nvSpPr>
          <p:cNvPr id="1289223" name="Text Box 7"/>
          <p:cNvSpPr txBox="1">
            <a:spLocks noChangeArrowheads="1"/>
          </p:cNvSpPr>
          <p:nvPr/>
        </p:nvSpPr>
        <p:spPr bwMode="auto">
          <a:xfrm>
            <a:off x="609600" y="1981200"/>
            <a:ext cx="8001000" cy="206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14400" indent="-571500" algn="l">
              <a:defRPr sz="2400">
                <a:solidFill>
                  <a:schemeClr val="tx1"/>
                </a:solidFill>
                <a:latin typeface="Times New Roman" pitchFamily="18" charset="0"/>
              </a:defRPr>
            </a:lvl2pPr>
            <a:lvl3pPr marL="108426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588" lvl="1" indent="0" algn="r" rtl="1">
              <a:lnSpc>
                <a:spcPct val="120000"/>
              </a:lnSpc>
              <a:spcBef>
                <a:spcPct val="35000"/>
              </a:spcBef>
              <a:spcAft>
                <a:spcPct val="10000"/>
              </a:spcAft>
              <a:buClr>
                <a:srgbClr val="800000"/>
              </a:buClr>
              <a:buSzPct val="80000"/>
            </a:pPr>
            <a:r>
              <a:rPr lang="ar-SA" altLang="en-US" sz="2300" b="0" dirty="0" smtClean="0">
                <a:solidFill>
                  <a:srgbClr val="000000"/>
                </a:solidFill>
                <a:effectLst/>
                <a:latin typeface="Liberation Sans" panose="020B0604020202020204" pitchFamily="34" charset="0"/>
              </a:rPr>
              <a:t>تسجل الشركة المصدرة الفرق بين القيمة الاسمية والقيمة الحالية (النقد المستلم) للأوراق التي تحمل فائدة صفرية (ضمنية) ك</a:t>
            </a:r>
            <a:endParaRPr lang="en-US" altLang="en-US" sz="2300" b="0" dirty="0">
              <a:solidFill>
                <a:srgbClr val="000000"/>
              </a:solidFill>
              <a:effectLst/>
              <a:latin typeface="Liberation Sans" panose="020B0604020202020204" pitchFamily="34" charset="0"/>
            </a:endParaRPr>
          </a:p>
          <a:p>
            <a:pPr lvl="1" algn="r" rtl="1">
              <a:lnSpc>
                <a:spcPct val="120000"/>
              </a:lnSpc>
              <a:spcBef>
                <a:spcPct val="35000"/>
              </a:spcBef>
              <a:spcAft>
                <a:spcPct val="10000"/>
              </a:spcAft>
              <a:buClr>
                <a:srgbClr val="800000"/>
              </a:buClr>
              <a:buSzPct val="80000"/>
              <a:buFont typeface="Wingdings" pitchFamily="2" charset="2"/>
              <a:buChar char="u"/>
            </a:pPr>
            <a:r>
              <a:rPr lang="ar-SA" altLang="en-US" sz="2200" b="0" dirty="0" smtClean="0">
                <a:solidFill>
                  <a:srgbClr val="000000"/>
                </a:solidFill>
                <a:effectLst/>
                <a:latin typeface="Liberation Sans" panose="020B0604020202020204" pitchFamily="34" charset="0"/>
              </a:rPr>
              <a:t>خصم اصدار</a:t>
            </a:r>
            <a:endParaRPr lang="en-US" altLang="en-US" sz="2200" b="0" dirty="0">
              <a:solidFill>
                <a:srgbClr val="000000"/>
              </a:solidFill>
              <a:effectLst/>
              <a:latin typeface="Liberation Sans" panose="020B0604020202020204" pitchFamily="34" charset="0"/>
            </a:endParaRPr>
          </a:p>
          <a:p>
            <a:pPr lvl="1" algn="r" rtl="1">
              <a:lnSpc>
                <a:spcPct val="120000"/>
              </a:lnSpc>
              <a:spcBef>
                <a:spcPct val="35000"/>
              </a:spcBef>
              <a:spcAft>
                <a:spcPct val="10000"/>
              </a:spcAft>
              <a:buClr>
                <a:srgbClr val="800000"/>
              </a:buClr>
              <a:buSzPct val="80000"/>
              <a:buFont typeface="Wingdings" pitchFamily="2" charset="2"/>
              <a:buChar char="u"/>
            </a:pPr>
            <a:r>
              <a:rPr lang="ar-SA" altLang="en-US" sz="2200" b="0" dirty="0" smtClean="0">
                <a:solidFill>
                  <a:srgbClr val="000000"/>
                </a:solidFill>
                <a:effectLst/>
                <a:latin typeface="Liberation Sans" panose="020B0604020202020204" pitchFamily="34" charset="0"/>
              </a:rPr>
              <a:t>استنفاذ مبلغ الخصم على مصروف الفائدة على مدى عمر الورقة</a:t>
            </a:r>
            <a:endParaRPr lang="en-US" altLang="en-US" sz="2200" b="0" dirty="0">
              <a:solidFill>
                <a:srgbClr val="000000"/>
              </a:solidFill>
              <a:effectLst/>
              <a:latin typeface="Liberation Sans" panose="020B0604020202020204" pitchFamily="34" charset="0"/>
            </a:endParaRPr>
          </a:p>
        </p:txBody>
      </p:sp>
      <p:sp>
        <p:nvSpPr>
          <p:cNvPr id="1289225" name="Text Box 9"/>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effectLst/>
                <a:latin typeface="Liberation Sans" panose="020B0604020202020204" pitchFamily="34" charset="0"/>
              </a:rPr>
              <a:t>أوراق دفع تحمل فائدة صفرية </a:t>
            </a:r>
            <a:endParaRPr lang="en-US" altLang="en-US" sz="2800" dirty="0">
              <a:effectLst/>
              <a:latin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2072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Turtle Cove Company </a:t>
            </a:r>
            <a:r>
              <a:rPr lang="en-US" dirty="0"/>
              <a:t>issued the three-year, $10,000, zero-interest-bearing note to Jeremiah </a:t>
            </a:r>
            <a:r>
              <a:rPr lang="en-US" dirty="0" smtClean="0"/>
              <a:t>Company. </a:t>
            </a:r>
            <a:r>
              <a:rPr lang="en-US" dirty="0"/>
              <a:t>The implicit rate </a:t>
            </a:r>
            <a:r>
              <a:rPr lang="en-US" dirty="0" smtClean="0"/>
              <a:t>that equated </a:t>
            </a:r>
            <a:r>
              <a:rPr lang="en-US" dirty="0"/>
              <a:t>the total cash to be paid ($10,000 at maturity) to the present value of the </a:t>
            </a:r>
            <a:r>
              <a:rPr lang="en-US" dirty="0" smtClean="0"/>
              <a:t>future cash </a:t>
            </a:r>
            <a:r>
              <a:rPr lang="en-US" dirty="0"/>
              <a:t>flows ($7,721.80 cash proceeds at date of issuance) was 9 percent</a:t>
            </a:r>
            <a:r>
              <a:rPr lang="en-US" dirty="0" smtClean="0"/>
              <a:t>.</a:t>
            </a:r>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gn="r" rtl="1">
              <a:spcBef>
                <a:spcPct val="30000"/>
              </a:spcBef>
              <a:spcAft>
                <a:spcPct val="20000"/>
              </a:spcAft>
              <a:buSzPct val="80000"/>
            </a:pPr>
            <a:r>
              <a:rPr lang="ar-SA" altLang="en-US" sz="3200" i="0" dirty="0" smtClean="0">
                <a:solidFill>
                  <a:schemeClr val="tx1"/>
                </a:solidFill>
                <a:effectLst/>
                <a:latin typeface="Liberation Sans" panose="020B0604020202020204" pitchFamily="34" charset="0"/>
              </a:rPr>
              <a:t>أوراق دفع تحمل فائدة صفرية  </a:t>
            </a:r>
            <a:r>
              <a:rPr lang="en-US" altLang="en-US" sz="2400" i="0" kern="1200" dirty="0" smtClean="0">
                <a:solidFill>
                  <a:schemeClr val="tx1"/>
                </a:solidFill>
                <a:effectLst/>
                <a:latin typeface="Liberation Sans" panose="020B0604020202020204" pitchFamily="34" charset="0"/>
              </a:rPr>
              <a:t>Zero-Interest-Bearing Notes</a:t>
            </a:r>
            <a:endParaRPr lang="en-US" altLang="en-US" sz="2400" i="0" dirty="0">
              <a:solidFill>
                <a:schemeClr val="tx1"/>
              </a:solidFill>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312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3644849"/>
            <a:ext cx="8382000" cy="222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905353"/>
            <a:ext cx="4572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14-14</a:t>
            </a:r>
          </a:p>
          <a:p>
            <a:pPr algn="l"/>
            <a:r>
              <a:rPr lang="en-US" sz="1200" b="0" dirty="0">
                <a:solidFill>
                  <a:schemeClr val="tx1"/>
                </a:solidFill>
                <a:effectLst/>
                <a:latin typeface="Liberation Sans" panose="020B0604020202020204" pitchFamily="34" charset="0"/>
              </a:rPr>
              <a:t>Time Diagram </a:t>
            </a:r>
            <a:r>
              <a:rPr lang="en-US" sz="1200" b="0" dirty="0" smtClean="0">
                <a:solidFill>
                  <a:schemeClr val="tx1"/>
                </a:solidFill>
                <a:effectLst/>
                <a:latin typeface="Liberation Sans" panose="020B0604020202020204" pitchFamily="34" charset="0"/>
              </a:rPr>
              <a:t>for Zero-Interest </a:t>
            </a:r>
            <a:r>
              <a:rPr lang="en-US" sz="1200" b="0" dirty="0">
                <a:solidFill>
                  <a:schemeClr val="tx1"/>
                </a:solidFill>
                <a:effectLst/>
                <a:latin typeface="Liberation Sans" panose="020B0604020202020204" pitchFamily="34" charset="0"/>
              </a:rPr>
              <a:t>Note</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274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Turtle Cove Company </a:t>
            </a:r>
            <a:r>
              <a:rPr lang="en-US" dirty="0"/>
              <a:t>issued the three-year, $10,000, zero-interest-bearing note to Jeremiah </a:t>
            </a:r>
            <a:r>
              <a:rPr lang="en-US" dirty="0" smtClean="0"/>
              <a:t>Company. </a:t>
            </a:r>
            <a:r>
              <a:rPr lang="en-US" dirty="0"/>
              <a:t>The implicit rate </a:t>
            </a:r>
            <a:r>
              <a:rPr lang="en-US" dirty="0" smtClean="0"/>
              <a:t>that equated </a:t>
            </a:r>
            <a:r>
              <a:rPr lang="en-US" dirty="0"/>
              <a:t>the total cash to be paid ($10,000 at maturity) to the present value of the </a:t>
            </a:r>
            <a:r>
              <a:rPr lang="en-US" dirty="0" smtClean="0"/>
              <a:t>future cash </a:t>
            </a:r>
            <a:r>
              <a:rPr lang="en-US" dirty="0"/>
              <a:t>flows ($7,721.80 cash proceeds at date of issuance) was 9 percent</a:t>
            </a:r>
            <a:r>
              <a:rPr lang="en-US" dirty="0" smtClean="0"/>
              <a:t>.</a:t>
            </a:r>
          </a:p>
          <a:p>
            <a:r>
              <a:rPr lang="en-US" dirty="0"/>
              <a:t>Turtle Cove records issuance of the note as follows.</a:t>
            </a:r>
            <a:endParaRPr lang="en-US" altLang="en-US" dirty="0"/>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dirty="0">
                <a:solidFill>
                  <a:schemeClr val="tx1"/>
                </a:solidFill>
                <a:effectLst/>
                <a:latin typeface="Liberation Sans" panose="020B0604020202020204" pitchFamily="34" charset="0"/>
              </a:rPr>
              <a:t>أوراق </a:t>
            </a:r>
            <a:r>
              <a:rPr lang="ar-SA" altLang="en-US" sz="3200" i="0" dirty="0" smtClean="0">
                <a:solidFill>
                  <a:schemeClr val="tx1"/>
                </a:solidFill>
                <a:effectLst/>
                <a:latin typeface="Liberation Sans" panose="020B0604020202020204" pitchFamily="34" charset="0"/>
              </a:rPr>
              <a:t>دفع تحمل فائدة صفرية  </a:t>
            </a:r>
            <a:r>
              <a:rPr lang="en-US" altLang="en-US" sz="2400" i="0" kern="1200" dirty="0">
                <a:solidFill>
                  <a:schemeClr val="tx1"/>
                </a:solidFill>
                <a:effectLst/>
                <a:latin typeface="Liberation Sans" panose="020B0604020202020204" pitchFamily="34" charset="0"/>
              </a:rPr>
              <a:t>Zero-Interest-Bearing Notes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8"/>
          <p:cNvSpPr txBox="1">
            <a:spLocks noChangeArrowheads="1"/>
          </p:cNvSpPr>
          <p:nvPr/>
        </p:nvSpPr>
        <p:spPr bwMode="auto">
          <a:xfrm>
            <a:off x="609600" y="4265612"/>
            <a:ext cx="8077200" cy="9510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ts val="900"/>
              </a:spcBef>
            </a:pPr>
            <a:r>
              <a:rPr lang="en-US" altLang="en-US" sz="2100" b="0" dirty="0">
                <a:effectLst/>
                <a:latin typeface="Liberation Sans" panose="020B0604020202020204" pitchFamily="34" charset="0"/>
                <a:cs typeface="Arial" charset="0"/>
              </a:rPr>
              <a:t>	</a:t>
            </a:r>
            <a:r>
              <a:rPr lang="en-US" sz="2100" b="0" dirty="0" smtClean="0">
                <a:effectLst/>
                <a:latin typeface="Liberation Sans" panose="020B0604020202020204" pitchFamily="34" charset="0"/>
                <a:cs typeface="Arial" charset="0"/>
              </a:rPr>
              <a:t>Cash 	7,721.80</a:t>
            </a:r>
          </a:p>
          <a:p>
            <a:pPr>
              <a:lnSpc>
                <a:spcPct val="115000"/>
              </a:lnSpc>
              <a:spcBef>
                <a:spcPts val="9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7,721.80</a:t>
            </a:r>
            <a:endParaRPr lang="en-US" altLang="en-US" sz="2100" b="0" dirty="0">
              <a:effectLst/>
              <a:latin typeface="Liberation Sans" panose="020B0604020202020204" pitchFamily="34" charset="0"/>
              <a:cs typeface="Arial"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301997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643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 y="1371600"/>
            <a:ext cx="817640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dirty="0">
                <a:solidFill>
                  <a:schemeClr val="tx1"/>
                </a:solidFill>
                <a:effectLst/>
                <a:latin typeface="Liberation Sans" panose="020B0604020202020204" pitchFamily="34" charset="0"/>
              </a:rPr>
              <a:t>أوراق </a:t>
            </a:r>
            <a:r>
              <a:rPr lang="ar-SA" altLang="en-US" sz="3200" i="0" dirty="0" smtClean="0">
                <a:solidFill>
                  <a:schemeClr val="tx1"/>
                </a:solidFill>
                <a:effectLst/>
                <a:latin typeface="Liberation Sans" panose="020B0604020202020204" pitchFamily="34" charset="0"/>
              </a:rPr>
              <a:t>دفع تحمل فائدة صفرية  </a:t>
            </a:r>
            <a:r>
              <a:rPr lang="en-US" altLang="en-US" sz="2400" i="0" kern="1200" dirty="0">
                <a:solidFill>
                  <a:schemeClr val="tx1"/>
                </a:solidFill>
                <a:effectLst/>
                <a:latin typeface="Liberation Sans" panose="020B0604020202020204" pitchFamily="34" charset="0"/>
              </a:rPr>
              <a:t>Zero-Interest-Bearing Notes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5562600"/>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14-15</a:t>
            </a: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770128835"/>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dirty="0">
                <a:solidFill>
                  <a:schemeClr val="tx1"/>
                </a:solidFill>
                <a:effectLst/>
                <a:latin typeface="Liberation Sans" panose="020B0604020202020204" pitchFamily="34" charset="0"/>
              </a:rPr>
              <a:t>أوراق </a:t>
            </a:r>
            <a:r>
              <a:rPr lang="ar-SA" altLang="en-US" sz="3200" i="0" dirty="0" smtClean="0">
                <a:solidFill>
                  <a:schemeClr val="tx1"/>
                </a:solidFill>
                <a:effectLst/>
                <a:latin typeface="Liberation Sans" panose="020B0604020202020204" pitchFamily="34" charset="0"/>
              </a:rPr>
              <a:t>دفع تحمل فائدة صفرية  </a:t>
            </a:r>
            <a:r>
              <a:rPr lang="en-US" altLang="en-US" sz="2400" i="0" kern="1200" dirty="0">
                <a:solidFill>
                  <a:schemeClr val="tx1"/>
                </a:solidFill>
                <a:effectLst/>
                <a:latin typeface="Liberation Sans" panose="020B0604020202020204" pitchFamily="34" charset="0"/>
              </a:rPr>
              <a:t>Zero-Interest-Bearing Notes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2643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86000" y="1295400"/>
            <a:ext cx="609513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1295400"/>
            <a:ext cx="1905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14-15</a:t>
            </a: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sp>
        <p:nvSpPr>
          <p:cNvPr id="3" name="Rectangle 2"/>
          <p:cNvSpPr/>
          <p:nvPr/>
        </p:nvSpPr>
        <p:spPr>
          <a:xfrm>
            <a:off x="381000" y="4648200"/>
            <a:ext cx="8000138" cy="415498"/>
          </a:xfrm>
          <a:prstGeom prst="rect">
            <a:avLst/>
          </a:prstGeom>
        </p:spPr>
        <p:txBody>
          <a:bodyPr wrap="square">
            <a:spAutoFit/>
          </a:bodyPr>
          <a:lstStyle/>
          <a:p>
            <a:pPr algn="l"/>
            <a:r>
              <a:rPr lang="en-US" sz="2100" b="0" dirty="0">
                <a:solidFill>
                  <a:schemeClr val="tx1"/>
                </a:solidFill>
                <a:effectLst/>
                <a:latin typeface="Liberation Sans" panose="020B0604020202020204" pitchFamily="34" charset="0"/>
              </a:rPr>
              <a:t>Turtle Cove records interest </a:t>
            </a:r>
            <a:r>
              <a:rPr lang="en-US" sz="2100" b="0" dirty="0" smtClean="0">
                <a:solidFill>
                  <a:schemeClr val="tx1"/>
                </a:solidFill>
                <a:effectLst/>
                <a:latin typeface="Liberation Sans" panose="020B0604020202020204" pitchFamily="34" charset="0"/>
              </a:rPr>
              <a:t>expense for year 1 as </a:t>
            </a:r>
            <a:r>
              <a:rPr lang="en-US" sz="2100" b="0" dirty="0">
                <a:solidFill>
                  <a:schemeClr val="tx1"/>
                </a:solidFill>
                <a:effectLst/>
                <a:latin typeface="Liberation Sans" panose="020B0604020202020204" pitchFamily="34" charset="0"/>
              </a:rPr>
              <a:t>follows.</a:t>
            </a:r>
            <a:endParaRPr lang="en-US" altLang="en-US" sz="2100" b="0" dirty="0">
              <a:solidFill>
                <a:schemeClr val="tx1"/>
              </a:solidFill>
              <a:effectLst/>
              <a:latin typeface="Liberation Sans" panose="020B0604020202020204" pitchFamily="34" charset="0"/>
            </a:endParaRPr>
          </a:p>
        </p:txBody>
      </p:sp>
      <p:sp>
        <p:nvSpPr>
          <p:cNvPr id="9" name="Text Box 8"/>
          <p:cNvSpPr txBox="1">
            <a:spLocks noChangeArrowheads="1"/>
          </p:cNvSpPr>
          <p:nvPr/>
        </p:nvSpPr>
        <p:spPr bwMode="auto">
          <a:xfrm>
            <a:off x="609600" y="5257800"/>
            <a:ext cx="8077200" cy="9510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ts val="900"/>
              </a:spcBef>
            </a:pPr>
            <a:r>
              <a:rPr lang="en-US" altLang="en-US" sz="2100" b="0" dirty="0">
                <a:effectLst/>
                <a:latin typeface="Liberation Sans" panose="020B0604020202020204" pitchFamily="34" charset="0"/>
                <a:cs typeface="Arial" charset="0"/>
              </a:rPr>
              <a:t>	</a:t>
            </a:r>
            <a:r>
              <a:rPr lang="en-US" sz="2100" b="0" dirty="0" smtClean="0">
                <a:effectLst/>
                <a:latin typeface="Liberation Sans" panose="020B0604020202020204" pitchFamily="34" charset="0"/>
                <a:cs typeface="Arial" charset="0"/>
              </a:rPr>
              <a:t>Interest </a:t>
            </a:r>
            <a:r>
              <a:rPr lang="en-US" sz="2100" b="0" dirty="0">
                <a:effectLst/>
                <a:latin typeface="Liberation Sans" panose="020B0604020202020204" pitchFamily="34" charset="0"/>
                <a:cs typeface="Arial" charset="0"/>
              </a:rPr>
              <a:t>Expense </a:t>
            </a:r>
            <a:r>
              <a:rPr lang="en-US" sz="1900" b="0" dirty="0">
                <a:effectLst/>
                <a:latin typeface="Liberation Sans" panose="020B0604020202020204" pitchFamily="34" charset="0"/>
                <a:cs typeface="Arial" charset="0"/>
              </a:rPr>
              <a:t>($7,721.80 </a:t>
            </a:r>
            <a:r>
              <a:rPr lang="en-US" sz="1900" b="0" dirty="0" smtClean="0">
                <a:effectLst/>
                <a:latin typeface="Liberation Sans" panose="020B0604020202020204" pitchFamily="34" charset="0"/>
                <a:cs typeface="Arial" charset="0"/>
              </a:rPr>
              <a:t>x </a:t>
            </a:r>
            <a:r>
              <a:rPr lang="en-US" sz="1900" b="0" dirty="0">
                <a:effectLst/>
                <a:latin typeface="Liberation Sans" panose="020B0604020202020204" pitchFamily="34" charset="0"/>
                <a:cs typeface="Arial" charset="0"/>
              </a:rPr>
              <a:t>9%) </a:t>
            </a:r>
            <a:r>
              <a:rPr lang="en-US" sz="2100" b="0" dirty="0" smtClean="0">
                <a:effectLst/>
                <a:latin typeface="Liberation Sans" panose="020B0604020202020204" pitchFamily="34" charset="0"/>
                <a:cs typeface="Arial" charset="0"/>
              </a:rPr>
              <a:t>	694.96</a:t>
            </a:r>
          </a:p>
          <a:p>
            <a:pPr>
              <a:lnSpc>
                <a:spcPct val="115000"/>
              </a:lnSpc>
              <a:spcBef>
                <a:spcPts val="9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694.96</a:t>
            </a:r>
            <a:endParaRPr lang="en-US" altLang="en-US" sz="2100" b="0" dirty="0">
              <a:effectLst/>
              <a:latin typeface="Liberation Sans" panose="020B0604020202020204" pitchFamily="34" charset="0"/>
              <a:cs typeface="Arial"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5516976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2516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Marie </a:t>
            </a:r>
            <a:r>
              <a:rPr lang="en-US" dirty="0"/>
              <a:t>Co. issued for cash a </a:t>
            </a:r>
            <a:r>
              <a:rPr lang="en-US" dirty="0">
                <a:solidFill>
                  <a:srgbClr val="00B050"/>
                </a:solidFill>
              </a:rPr>
              <a:t>€10,000</a:t>
            </a:r>
            <a:r>
              <a:rPr lang="en-US" dirty="0" smtClean="0"/>
              <a:t>, three-year </a:t>
            </a:r>
            <a:r>
              <a:rPr lang="en-US" dirty="0"/>
              <a:t>note bearing interest at </a:t>
            </a:r>
            <a:r>
              <a:rPr lang="en-US" b="1" dirty="0">
                <a:solidFill>
                  <a:srgbClr val="00B050"/>
                </a:solidFill>
              </a:rPr>
              <a:t>10</a:t>
            </a:r>
            <a:r>
              <a:rPr lang="en-US" dirty="0"/>
              <a:t> percent to Morgan Corp. The </a:t>
            </a:r>
            <a:r>
              <a:rPr lang="en-US" dirty="0">
                <a:solidFill>
                  <a:schemeClr val="accent2"/>
                </a:solidFill>
              </a:rPr>
              <a:t>market rate of </a:t>
            </a:r>
            <a:r>
              <a:rPr lang="en-US" dirty="0" smtClean="0">
                <a:solidFill>
                  <a:schemeClr val="accent2"/>
                </a:solidFill>
              </a:rPr>
              <a:t>interest </a:t>
            </a:r>
            <a:r>
              <a:rPr lang="en-US" dirty="0" smtClean="0"/>
              <a:t>for </a:t>
            </a:r>
            <a:r>
              <a:rPr lang="en-US" dirty="0"/>
              <a:t>a note of similar risk is </a:t>
            </a:r>
            <a:r>
              <a:rPr lang="en-US" b="1" dirty="0">
                <a:solidFill>
                  <a:schemeClr val="accent2"/>
                </a:solidFill>
              </a:rPr>
              <a:t>12</a:t>
            </a:r>
            <a:r>
              <a:rPr lang="en-US" dirty="0"/>
              <a:t> percent</a:t>
            </a:r>
            <a:r>
              <a:rPr lang="en-US" dirty="0" smtClean="0"/>
              <a:t>. In this </a:t>
            </a:r>
            <a:r>
              <a:rPr lang="en-US" dirty="0"/>
              <a:t>case, because the effective rate of interest (12%) is greater than the stated rate (10</a:t>
            </a:r>
            <a:r>
              <a:rPr lang="en-US" dirty="0" smtClean="0"/>
              <a:t>%), the </a:t>
            </a:r>
            <a:r>
              <a:rPr lang="en-US" dirty="0"/>
              <a:t>present value of the note is less than the face value. That is, the note is exchanged </a:t>
            </a:r>
            <a:r>
              <a:rPr lang="en-US" dirty="0" smtClean="0"/>
              <a:t>at a </a:t>
            </a:r>
            <a:r>
              <a:rPr lang="en-US" b="1" dirty="0">
                <a:solidFill>
                  <a:schemeClr val="accent2"/>
                </a:solidFill>
              </a:rPr>
              <a:t>discount</a:t>
            </a:r>
            <a:r>
              <a:rPr lang="en-US" dirty="0"/>
              <a:t>. </a:t>
            </a:r>
            <a:endParaRPr lang="en-US" dirty="0" smtClean="0"/>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tx1"/>
                </a:solidFill>
                <a:effectLst/>
                <a:latin typeface="Liberation Sans" panose="020B0604020202020204" pitchFamily="34" charset="0"/>
                <a:ea typeface="+mn-ea"/>
                <a:cs typeface="+mn-cs"/>
              </a:rPr>
              <a:t>أوراق دفع تحمل فائدة  </a:t>
            </a:r>
            <a:r>
              <a:rPr lang="en-US" altLang="en-US" sz="2800" i="0" kern="1200" dirty="0">
                <a:solidFill>
                  <a:schemeClr val="tx1"/>
                </a:solidFill>
                <a:effectLst/>
                <a:latin typeface="Liberation Sans" panose="020B0604020202020204" pitchFamily="34" charset="0"/>
              </a:rPr>
              <a:t>Interest-Bearing Notes</a:t>
            </a:r>
            <a:endParaRPr lang="en-US" altLang="en-US" sz="28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1075"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62151" y="4062808"/>
            <a:ext cx="6800850" cy="210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114800"/>
            <a:ext cx="1676400" cy="1200329"/>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7-16</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Present Value—</a:t>
            </a:r>
          </a:p>
          <a:p>
            <a:pPr algn="l"/>
            <a:r>
              <a:rPr lang="en-US" sz="1200" b="0" dirty="0" smtClean="0">
                <a:solidFill>
                  <a:schemeClr val="tx1"/>
                </a:solidFill>
                <a:effectLst/>
                <a:latin typeface="Liberation Sans" panose="020B0604020202020204" pitchFamily="34" charset="0"/>
              </a:rPr>
              <a:t>Effective </a:t>
            </a:r>
            <a:r>
              <a:rPr lang="en-US" sz="1200" b="0" dirty="0">
                <a:solidFill>
                  <a:schemeClr val="tx1"/>
                </a:solidFill>
                <a:effectLst/>
                <a:latin typeface="Liberation Sans" panose="020B0604020202020204" pitchFamily="34" charset="0"/>
              </a:rPr>
              <a:t>Rate</a:t>
            </a:r>
          </a:p>
          <a:p>
            <a:pPr algn="l"/>
            <a:r>
              <a:rPr lang="en-US" sz="1200" b="0" dirty="0">
                <a:solidFill>
                  <a:schemeClr val="tx1"/>
                </a:solidFill>
                <a:effectLst/>
                <a:latin typeface="Liberation Sans" panose="020B0604020202020204" pitchFamily="34" charset="0"/>
              </a:rPr>
              <a:t>Different from </a:t>
            </a:r>
            <a:endParaRPr lang="en-US" sz="1200" b="0" dirty="0" smtClean="0">
              <a:solidFill>
                <a:schemeClr val="tx1"/>
              </a:solidFill>
              <a:effectLst/>
              <a:latin typeface="Liberation Sans" panose="020B0604020202020204" pitchFamily="34" charset="0"/>
            </a:endParaRPr>
          </a:p>
          <a:p>
            <a:pPr algn="l"/>
            <a:r>
              <a:rPr lang="en-US" sz="1200" b="0" dirty="0" smtClean="0">
                <a:solidFill>
                  <a:schemeClr val="tx1"/>
                </a:solidFill>
                <a:effectLst/>
                <a:latin typeface="Liberation Sans" panose="020B0604020202020204" pitchFamily="34" charset="0"/>
              </a:rPr>
              <a:t>Stated Rate</a:t>
            </a:r>
            <a:endParaRPr lang="en-US" sz="1200" b="0" dirty="0">
              <a:solidFill>
                <a:schemeClr val="tx1"/>
              </a:solidFill>
              <a:effectLst/>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88189259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21" name="Text Box 5"/>
          <p:cNvSpPr txBox="1">
            <a:spLocks noChangeArrowheads="1"/>
          </p:cNvSpPr>
          <p:nvPr/>
        </p:nvSpPr>
        <p:spPr bwMode="auto">
          <a:xfrm>
            <a:off x="609600" y="1371600"/>
            <a:ext cx="8001000" cy="363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688975" algn="r" rtl="1">
              <a:lnSpc>
                <a:spcPct val="130000"/>
              </a:lnSpc>
              <a:spcBef>
                <a:spcPct val="10000"/>
              </a:spcBef>
              <a:spcAft>
                <a:spcPct val="20000"/>
              </a:spcAft>
              <a:buClr>
                <a:srgbClr val="800000"/>
              </a:buClr>
              <a:buSzPct val="80000"/>
              <a:buFont typeface="Wingdings" pitchFamily="2" charset="2"/>
              <a:buChar char="u"/>
            </a:pPr>
            <a:r>
              <a:rPr lang="ar-SA" altLang="en-US" sz="2200" b="0" dirty="0" smtClean="0">
                <a:solidFill>
                  <a:srgbClr val="000000"/>
                </a:solidFill>
                <a:effectLst/>
                <a:latin typeface="Liberation Sans" panose="020B0604020202020204" pitchFamily="34" charset="0"/>
              </a:rPr>
              <a:t>تنشا السندات عن عقود خاصة تسمى عقود </a:t>
            </a:r>
            <a:r>
              <a:rPr lang="ar-SA" altLang="en-US" sz="2200" b="0" dirty="0">
                <a:solidFill>
                  <a:srgbClr val="000000"/>
                </a:solidFill>
                <a:effectLst/>
                <a:latin typeface="Liberation Sans" panose="020B0604020202020204" pitchFamily="34" charset="0"/>
              </a:rPr>
              <a:t>السندات </a:t>
            </a:r>
            <a:r>
              <a:rPr lang="en-US" altLang="en-US" sz="2200" b="0" dirty="0" smtClean="0">
                <a:solidFill>
                  <a:srgbClr val="000000"/>
                </a:solidFill>
                <a:effectLst/>
                <a:latin typeface="Liberation Sans" panose="020B0604020202020204" pitchFamily="34" charset="0"/>
              </a:rPr>
              <a:t>bond </a:t>
            </a:r>
            <a:r>
              <a:rPr lang="en-US" altLang="en-US" sz="2200" b="0" dirty="0">
                <a:solidFill>
                  <a:srgbClr val="000000"/>
                </a:solidFill>
                <a:effectLst/>
                <a:latin typeface="Liberation Sans" panose="020B0604020202020204" pitchFamily="34" charset="0"/>
              </a:rPr>
              <a:t>indenture</a:t>
            </a:r>
            <a:endParaRPr lang="en-US" altLang="en-US" sz="2200" b="0" dirty="0">
              <a:effectLst/>
              <a:latin typeface="Liberation Sans" panose="020B0604020202020204" pitchFamily="34" charset="0"/>
            </a:endParaRPr>
          </a:p>
          <a:p>
            <a:pPr marL="688975" algn="r" rtl="1">
              <a:lnSpc>
                <a:spcPct val="130000"/>
              </a:lnSpc>
              <a:spcBef>
                <a:spcPct val="1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تمثل وعودا لدفع :</a:t>
            </a:r>
            <a:endParaRPr lang="en-US" altLang="en-US" sz="2200" b="0" dirty="0">
              <a:effectLst/>
              <a:latin typeface="Liberation Sans" panose="020B0604020202020204" pitchFamily="34" charset="0"/>
            </a:endParaRPr>
          </a:p>
          <a:p>
            <a:pPr marL="1487488" lvl="1" indent="-573088" algn="r" defTabSz="1146175" rtl="1">
              <a:lnSpc>
                <a:spcPct val="130000"/>
              </a:lnSpc>
              <a:spcBef>
                <a:spcPct val="10000"/>
              </a:spcBef>
              <a:spcAft>
                <a:spcPct val="20000"/>
              </a:spcAft>
              <a:buClr>
                <a:srgbClr val="800000"/>
              </a:buClr>
              <a:buFont typeface="Wingdings" pitchFamily="2" charset="2"/>
              <a:buAutoNum type="arabicParenBoth"/>
            </a:pPr>
            <a:r>
              <a:rPr lang="ar-SA" altLang="en-US" sz="2100" b="0" dirty="0" smtClean="0">
                <a:effectLst/>
                <a:latin typeface="Liberation Sans" panose="020B0604020202020204" pitchFamily="34" charset="0"/>
              </a:rPr>
              <a:t>مبلغ من المال في تاريخ الاستحقاق</a:t>
            </a:r>
            <a:endParaRPr lang="en-US" altLang="en-US" sz="2100" b="0" dirty="0">
              <a:effectLst/>
              <a:latin typeface="Liberation Sans" panose="020B0604020202020204" pitchFamily="34" charset="0"/>
            </a:endParaRPr>
          </a:p>
          <a:p>
            <a:pPr marL="1487488" lvl="1" indent="-573088" algn="r" defTabSz="1146175" rtl="1">
              <a:lnSpc>
                <a:spcPct val="130000"/>
              </a:lnSpc>
              <a:spcBef>
                <a:spcPct val="10000"/>
              </a:spcBef>
              <a:spcAft>
                <a:spcPct val="20000"/>
              </a:spcAft>
              <a:buClr>
                <a:srgbClr val="800000"/>
              </a:buClr>
              <a:buFont typeface="Wingdings" pitchFamily="2" charset="2"/>
              <a:buAutoNum type="arabicParenBoth"/>
            </a:pPr>
            <a:r>
              <a:rPr lang="ar-SA" altLang="en-US" sz="2100" b="0" dirty="0" smtClean="0">
                <a:effectLst/>
                <a:latin typeface="Liberation Sans" panose="020B0604020202020204" pitchFamily="34" charset="0"/>
              </a:rPr>
              <a:t>فائدة دورية بمعدل محدد من المبلغ المستحق (القيمة الاسمية للسند) </a:t>
            </a:r>
            <a:endParaRPr lang="en-US" altLang="en-US" sz="2100" b="0" dirty="0">
              <a:effectLst/>
              <a:latin typeface="Liberation Sans" panose="020B0604020202020204" pitchFamily="34" charset="0"/>
            </a:endParaRPr>
          </a:p>
          <a:p>
            <a:pPr marL="688975" algn="r" rtl="1">
              <a:lnSpc>
                <a:spcPct val="130000"/>
              </a:lnSpc>
              <a:spcBef>
                <a:spcPct val="1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الفائدة يتم سدادها عادة في شكل نص</a:t>
            </a:r>
            <a:r>
              <a:rPr lang="ar-SA" altLang="en-US" sz="2200" b="0" dirty="0">
                <a:effectLst/>
                <a:latin typeface="Liberation Sans" panose="020B0604020202020204" pitchFamily="34" charset="0"/>
              </a:rPr>
              <a:t>ف</a:t>
            </a:r>
            <a:r>
              <a:rPr lang="ar-SA" altLang="en-US" sz="2200" b="0" dirty="0" smtClean="0">
                <a:effectLst/>
                <a:latin typeface="Liberation Sans" panose="020B0604020202020204" pitchFamily="34" charset="0"/>
              </a:rPr>
              <a:t> سنوي</a:t>
            </a:r>
            <a:endParaRPr lang="en-US" altLang="en-US" sz="2200" b="0" dirty="0">
              <a:effectLst/>
              <a:latin typeface="Liberation Sans" panose="020B0604020202020204" pitchFamily="34" charset="0"/>
            </a:endParaRPr>
          </a:p>
          <a:p>
            <a:pPr marL="688975" algn="r" rtl="1">
              <a:lnSpc>
                <a:spcPct val="130000"/>
              </a:lnSpc>
              <a:spcBef>
                <a:spcPct val="1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تستخدم عندما يكون مقدار راس المال ضخما بدرجة لا يمكن لمقرض واحد ان يقدمه</a:t>
            </a:r>
            <a:endParaRPr lang="en-US" altLang="en-US" sz="2200" b="0" dirty="0">
              <a:effectLst/>
              <a:latin typeface="Liberation Sans" panose="020B0604020202020204" pitchFamily="34" charset="0"/>
            </a:endParaRPr>
          </a:p>
        </p:txBody>
      </p:sp>
      <p:sp>
        <p:nvSpPr>
          <p:cNvPr id="6" name="Rectangle 4"/>
          <p:cNvSpPr txBox="1">
            <a:spLocks noChangeArrowheads="1"/>
          </p:cNvSpPr>
          <p:nvPr/>
        </p:nvSpPr>
        <p:spPr bwMode="auto">
          <a:xfrm>
            <a:off x="461075" y="430732"/>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sz="3200" i="0" kern="1200" dirty="0" smtClean="0">
                <a:solidFill>
                  <a:schemeClr val="accent6">
                    <a:lumMod val="50000"/>
                  </a:schemeClr>
                </a:solidFill>
                <a:effectLst/>
                <a:latin typeface="Liberation Sans" panose="020B0604020202020204" pitchFamily="34" charset="0"/>
                <a:ea typeface="+mn-ea"/>
                <a:cs typeface="+mn-cs"/>
              </a:rPr>
              <a:t>اصدار السندات  </a:t>
            </a:r>
            <a:r>
              <a:rPr lang="en-US" sz="3200" i="0" dirty="0">
                <a:solidFill>
                  <a:schemeClr val="accent6">
                    <a:lumMod val="50000"/>
                  </a:schemeClr>
                </a:solidFill>
                <a:effectLst/>
                <a:latin typeface="Liberation Sans" panose="020B0604020202020204" pitchFamily="34" charset="0"/>
              </a:rPr>
              <a:t>Issuing Bonds</a:t>
            </a:r>
            <a:r>
              <a:rPr lang="ar-SA" sz="3200" i="0" dirty="0">
                <a:solidFill>
                  <a:schemeClr val="accent6">
                    <a:lumMod val="50000"/>
                  </a:schemeClr>
                </a:solidFill>
                <a:effectLst/>
                <a:latin typeface="Liberation Sans" panose="020B0604020202020204" pitchFamily="34" charset="0"/>
              </a:rPr>
              <a:t>      </a:t>
            </a:r>
            <a:endParaRPr lang="en-US" sz="3200" i="0" dirty="0">
              <a:solidFill>
                <a:schemeClr val="accent6">
                  <a:lumMod val="50000"/>
                </a:schemeClr>
              </a:solidFill>
              <a:effectLst/>
              <a:latin typeface="Liberation Sans" panose="020B0604020202020204" pitchFamily="34" charset="0"/>
            </a:endParaRPr>
          </a:p>
          <a:p>
            <a:pPr marL="0" algn="r" rtl="1"/>
            <a:endParaRPr 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609600" y="1371600"/>
            <a:ext cx="8001000" cy="3106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ct val="70000"/>
              </a:spcBef>
              <a:defRPr sz="2100" b="0">
                <a:solidFill>
                  <a:schemeClr val="tx1"/>
                </a:solidFill>
                <a:effectLst/>
                <a:latin typeface="Liberation Sans" panose="020B0604020202020204" pitchFamily="34"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b="1" dirty="0" smtClean="0">
                <a:solidFill>
                  <a:schemeClr val="accent6">
                    <a:lumMod val="50000"/>
                  </a:schemeClr>
                </a:solidFill>
              </a:rPr>
              <a:t>Illustration:</a:t>
            </a:r>
            <a:r>
              <a:rPr lang="en-US" dirty="0" smtClean="0"/>
              <a:t>  Marie </a:t>
            </a:r>
            <a:r>
              <a:rPr lang="en-US" dirty="0"/>
              <a:t>Co. issued for cash a €10,000</a:t>
            </a:r>
            <a:r>
              <a:rPr lang="en-US" dirty="0" smtClean="0"/>
              <a:t>, three-year </a:t>
            </a:r>
            <a:r>
              <a:rPr lang="en-US" dirty="0"/>
              <a:t>note bearing interest at 10 percent to Morgan Corp. The market rate of </a:t>
            </a:r>
            <a:r>
              <a:rPr lang="en-US" dirty="0" smtClean="0"/>
              <a:t>interest for </a:t>
            </a:r>
            <a:r>
              <a:rPr lang="en-US" dirty="0"/>
              <a:t>a note of similar risk is 12 percent</a:t>
            </a:r>
            <a:r>
              <a:rPr lang="en-US" dirty="0" smtClean="0"/>
              <a:t>. In this </a:t>
            </a:r>
            <a:r>
              <a:rPr lang="en-US" dirty="0"/>
              <a:t>case, because the effective rate of interest (12%) is greater than the stated rate (10</a:t>
            </a:r>
            <a:r>
              <a:rPr lang="en-US" dirty="0" smtClean="0"/>
              <a:t>%), the </a:t>
            </a:r>
            <a:r>
              <a:rPr lang="en-US" dirty="0"/>
              <a:t>present value of the note is less than the face value. That is, the note is exchanged </a:t>
            </a:r>
            <a:r>
              <a:rPr lang="en-US" dirty="0" smtClean="0"/>
              <a:t>at a </a:t>
            </a:r>
            <a:r>
              <a:rPr lang="en-US" b="1" dirty="0"/>
              <a:t>discount</a:t>
            </a:r>
            <a:r>
              <a:rPr lang="en-US" dirty="0"/>
              <a:t>. </a:t>
            </a:r>
            <a:endParaRPr lang="en-US" dirty="0" smtClean="0"/>
          </a:p>
          <a:p>
            <a:r>
              <a:rPr lang="en-US" dirty="0" smtClean="0"/>
              <a:t>Marie </a:t>
            </a:r>
            <a:r>
              <a:rPr lang="en-US" dirty="0"/>
              <a:t>Co. records the issuance of the note as follows.</a:t>
            </a:r>
            <a:endParaRPr lang="en-US" altLang="en-US" dirty="0"/>
          </a:p>
        </p:txBody>
      </p:sp>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tx1"/>
                </a:solidFill>
                <a:effectLst/>
                <a:latin typeface="Liberation Sans" panose="020B0604020202020204" pitchFamily="34" charset="0"/>
              </a:rPr>
              <a:t>أوراق دفع تحمل فائدة  </a:t>
            </a:r>
            <a:r>
              <a:rPr lang="en-US" altLang="en-US" sz="2800" i="0" kern="1200" dirty="0">
                <a:solidFill>
                  <a:schemeClr val="tx1"/>
                </a:solidFill>
                <a:effectLst/>
                <a:latin typeface="Liberation Sans" panose="020B0604020202020204" pitchFamily="34" charset="0"/>
              </a:rPr>
              <a:t>Interest-Bearing Notes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8"/>
          <p:cNvSpPr txBox="1">
            <a:spLocks noChangeArrowheads="1"/>
          </p:cNvSpPr>
          <p:nvPr/>
        </p:nvSpPr>
        <p:spPr bwMode="auto">
          <a:xfrm>
            <a:off x="609600" y="4648200"/>
            <a:ext cx="8077200" cy="9510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5000"/>
              </a:lnSpc>
              <a:spcBef>
                <a:spcPts val="900"/>
              </a:spcBef>
            </a:pPr>
            <a:r>
              <a:rPr lang="en-US" altLang="en-US" sz="2100" b="0" dirty="0">
                <a:effectLst/>
                <a:latin typeface="Liberation Sans" panose="020B0604020202020204" pitchFamily="34" charset="0"/>
                <a:cs typeface="Arial" charset="0"/>
              </a:rPr>
              <a:t>	</a:t>
            </a:r>
            <a:r>
              <a:rPr lang="en-US" sz="2100" b="0" dirty="0" smtClean="0">
                <a:effectLst/>
                <a:latin typeface="Liberation Sans" panose="020B0604020202020204" pitchFamily="34" charset="0"/>
                <a:cs typeface="Arial" charset="0"/>
              </a:rPr>
              <a:t>Cash 	9,520 </a:t>
            </a:r>
          </a:p>
          <a:p>
            <a:pPr>
              <a:lnSpc>
                <a:spcPct val="115000"/>
              </a:lnSpc>
              <a:spcBef>
                <a:spcPts val="9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9,520</a:t>
            </a:r>
            <a:endParaRPr lang="en-US" altLang="en-US" sz="2100" b="0" dirty="0">
              <a:effectLst/>
              <a:latin typeface="Liberation Sans" panose="020B0604020202020204" pitchFamily="34" charset="0"/>
              <a:cs typeface="Arial"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744565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tx1"/>
                </a:solidFill>
                <a:effectLst/>
                <a:latin typeface="Liberation Sans" panose="020B0604020202020204" pitchFamily="34" charset="0"/>
              </a:rPr>
              <a:t>أوراق دفع تحمل فائدة  </a:t>
            </a:r>
            <a:r>
              <a:rPr lang="en-US" altLang="en-US" sz="2800" i="0" kern="1200" dirty="0">
                <a:solidFill>
                  <a:schemeClr val="tx1"/>
                </a:solidFill>
                <a:effectLst/>
                <a:latin typeface="Liberation Sans" panose="020B0604020202020204" pitchFamily="34" charset="0"/>
              </a:rPr>
              <a:t>Interest-Bearing Notes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533400" y="5562600"/>
            <a:ext cx="4572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14-16</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pic>
        <p:nvPicPr>
          <p:cNvPr id="1412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09600" y="1371600"/>
            <a:ext cx="780047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61768161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311521" y="1295400"/>
            <a:ext cx="609855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1272" name="Rectangle 8"/>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tx1"/>
                </a:solidFill>
                <a:effectLst/>
                <a:latin typeface="Liberation Sans" panose="020B0604020202020204" pitchFamily="34" charset="0"/>
              </a:rPr>
              <a:t>أوراق دفع تحمل فائدة  </a:t>
            </a:r>
            <a:r>
              <a:rPr lang="en-US" altLang="en-US" sz="2800" i="0" kern="1200" dirty="0">
                <a:solidFill>
                  <a:schemeClr val="tx1"/>
                </a:solidFill>
                <a:effectLst/>
                <a:latin typeface="Liberation Sans" panose="020B0604020202020204" pitchFamily="34" charset="0"/>
              </a:rPr>
              <a:t>Interest-Bearing Notes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81000" y="1295400"/>
            <a:ext cx="19050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14-16</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Note</a:t>
            </a:r>
          </a:p>
          <a:p>
            <a:pPr algn="l"/>
            <a:r>
              <a:rPr lang="en-US" sz="1200" b="0" dirty="0">
                <a:solidFill>
                  <a:schemeClr val="tx1"/>
                </a:solidFill>
                <a:effectLst/>
                <a:latin typeface="Liberation Sans" panose="020B0604020202020204" pitchFamily="34" charset="0"/>
              </a:rPr>
              <a:t>Discount Amortization</a:t>
            </a:r>
          </a:p>
        </p:txBody>
      </p:sp>
      <p:sp>
        <p:nvSpPr>
          <p:cNvPr id="3" name="Rectangle 2"/>
          <p:cNvSpPr/>
          <p:nvPr/>
        </p:nvSpPr>
        <p:spPr>
          <a:xfrm>
            <a:off x="381000" y="4724400"/>
            <a:ext cx="8000138" cy="415498"/>
          </a:xfrm>
          <a:prstGeom prst="rect">
            <a:avLst/>
          </a:prstGeom>
        </p:spPr>
        <p:txBody>
          <a:bodyPr wrap="square">
            <a:spAutoFit/>
          </a:bodyPr>
          <a:lstStyle/>
          <a:p>
            <a:pPr algn="l"/>
            <a:r>
              <a:rPr lang="en-US" sz="2100" b="0" dirty="0" smtClean="0">
                <a:solidFill>
                  <a:schemeClr val="tx1"/>
                </a:solidFill>
                <a:effectLst/>
                <a:latin typeface="Liberation Sans" panose="020B0604020202020204" pitchFamily="34" charset="0"/>
              </a:rPr>
              <a:t>Marie Co. records the following entry at the end of year 1.</a:t>
            </a:r>
            <a:endParaRPr lang="en-US" altLang="en-US" sz="2100" b="0" dirty="0">
              <a:solidFill>
                <a:schemeClr val="tx1"/>
              </a:solidFill>
              <a:effectLst/>
              <a:latin typeface="Liberation Sans" panose="020B0604020202020204" pitchFamily="34" charset="0"/>
            </a:endParaRPr>
          </a:p>
        </p:txBody>
      </p:sp>
      <p:sp>
        <p:nvSpPr>
          <p:cNvPr id="9" name="Text Box 8"/>
          <p:cNvSpPr txBox="1">
            <a:spLocks noChangeArrowheads="1"/>
          </p:cNvSpPr>
          <p:nvPr/>
        </p:nvSpPr>
        <p:spPr bwMode="auto">
          <a:xfrm>
            <a:off x="609600" y="5257800"/>
            <a:ext cx="8077200" cy="12850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 pos="1028700" algn="l"/>
                <a:tab pos="5829300" algn="r"/>
                <a:tab pos="7086600" algn="r"/>
              </a:tabLst>
              <a:defRPr sz="2400">
                <a:solidFill>
                  <a:schemeClr val="tx1"/>
                </a:solidFill>
                <a:latin typeface="Times New Roman" pitchFamily="18" charset="0"/>
              </a:defRPr>
            </a:lvl1pPr>
            <a:lvl2pPr marL="1079500" indent="-457200" algn="l">
              <a:tabLst>
                <a:tab pos="457200" algn="l"/>
                <a:tab pos="1028700" algn="l"/>
                <a:tab pos="5829300" algn="r"/>
                <a:tab pos="7086600" algn="r"/>
              </a:tabLst>
              <a:defRPr sz="2400">
                <a:solidFill>
                  <a:schemeClr val="tx1"/>
                </a:solidFill>
                <a:latin typeface="Times New Roman" pitchFamily="18" charset="0"/>
              </a:defRPr>
            </a:lvl2pPr>
            <a:lvl3pPr marL="1651000" indent="-457200" algn="l">
              <a:tabLst>
                <a:tab pos="457200" algn="l"/>
                <a:tab pos="1028700" algn="l"/>
                <a:tab pos="5829300" algn="r"/>
                <a:tab pos="7086600" algn="r"/>
              </a:tabLst>
              <a:defRPr sz="2400">
                <a:solidFill>
                  <a:schemeClr val="tx1"/>
                </a:solidFill>
                <a:latin typeface="Times New Roman" pitchFamily="18" charset="0"/>
              </a:defRPr>
            </a:lvl3pPr>
            <a:lvl4pPr marL="2222500" indent="-457200" algn="l">
              <a:tabLst>
                <a:tab pos="457200" algn="l"/>
                <a:tab pos="1028700" algn="l"/>
                <a:tab pos="5829300" algn="r"/>
                <a:tab pos="7086600" algn="r"/>
              </a:tabLst>
              <a:defRPr sz="2400">
                <a:solidFill>
                  <a:schemeClr val="tx1"/>
                </a:solidFill>
                <a:latin typeface="Times New Roman" pitchFamily="18" charset="0"/>
              </a:defRPr>
            </a:lvl4pPr>
            <a:lvl5pPr marL="2794000" indent="-457200" algn="l">
              <a:tabLst>
                <a:tab pos="457200" algn="l"/>
                <a:tab pos="1028700" algn="l"/>
                <a:tab pos="5829300" algn="r"/>
                <a:tab pos="7086600"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457200" algn="l"/>
                <a:tab pos="1028700" algn="l"/>
                <a:tab pos="5829300" algn="r"/>
                <a:tab pos="7086600" algn="r"/>
              </a:tabLst>
              <a:defRPr sz="2400">
                <a:solidFill>
                  <a:schemeClr val="tx1"/>
                </a:solidFill>
                <a:latin typeface="Times New Roman" pitchFamily="18" charset="0"/>
              </a:defRPr>
            </a:lvl9pPr>
          </a:lstStyle>
          <a:p>
            <a:pPr>
              <a:lnSpc>
                <a:spcPct val="110000"/>
              </a:lnSpc>
              <a:spcBef>
                <a:spcPts val="600"/>
              </a:spcBef>
            </a:pPr>
            <a:r>
              <a:rPr lang="en-US" altLang="en-US" sz="2100" b="0" dirty="0">
                <a:effectLst/>
                <a:latin typeface="Liberation Sans" panose="020B0604020202020204" pitchFamily="34" charset="0"/>
                <a:cs typeface="Arial" charset="0"/>
              </a:rPr>
              <a:t>	</a:t>
            </a:r>
            <a:r>
              <a:rPr lang="en-US" sz="2100" b="0" dirty="0">
                <a:effectLst/>
                <a:latin typeface="Liberation Sans" panose="020B0604020202020204" pitchFamily="34" charset="0"/>
                <a:cs typeface="Arial" charset="0"/>
              </a:rPr>
              <a:t>Interest Expense </a:t>
            </a:r>
            <a:r>
              <a:rPr lang="en-US" sz="2100" b="0" dirty="0" smtClean="0">
                <a:effectLst/>
                <a:latin typeface="Liberation Sans" panose="020B0604020202020204" pitchFamily="34" charset="0"/>
                <a:cs typeface="Arial" charset="0"/>
              </a:rPr>
              <a:t>	1,142</a:t>
            </a:r>
          </a:p>
          <a:p>
            <a:pPr>
              <a:lnSpc>
                <a:spcPct val="110000"/>
              </a:lnSpc>
              <a:spcBef>
                <a:spcPts val="600"/>
              </a:spcBef>
            </a:pPr>
            <a:r>
              <a:rPr lang="en-US" sz="2100" b="0" dirty="0" smtClean="0">
                <a:effectLst/>
                <a:latin typeface="Liberation Sans" panose="020B0604020202020204" pitchFamily="34" charset="0"/>
                <a:cs typeface="Arial" charset="0"/>
              </a:rPr>
              <a:t>		Notes </a:t>
            </a:r>
            <a:r>
              <a:rPr lang="en-US" sz="2100" b="0" dirty="0">
                <a:effectLst/>
                <a:latin typeface="Liberation Sans" panose="020B0604020202020204" pitchFamily="34" charset="0"/>
                <a:cs typeface="Arial" charset="0"/>
              </a:rPr>
              <a:t>Payable </a:t>
            </a:r>
            <a:r>
              <a:rPr lang="en-US" sz="2100" b="0" dirty="0" smtClean="0">
                <a:effectLst/>
                <a:latin typeface="Liberation Sans" panose="020B0604020202020204" pitchFamily="34" charset="0"/>
                <a:cs typeface="Arial" charset="0"/>
              </a:rPr>
              <a:t>		142</a:t>
            </a:r>
          </a:p>
          <a:p>
            <a:pPr>
              <a:lnSpc>
                <a:spcPct val="110000"/>
              </a:lnSpc>
              <a:spcBef>
                <a:spcPts val="600"/>
              </a:spcBef>
            </a:pPr>
            <a:r>
              <a:rPr lang="en-US" sz="2100" b="0" dirty="0" smtClean="0">
                <a:effectLst/>
                <a:latin typeface="Liberation Sans" panose="020B0604020202020204" pitchFamily="34" charset="0"/>
                <a:cs typeface="Arial" charset="0"/>
              </a:rPr>
              <a:t>		Cash 		1,000</a:t>
            </a:r>
            <a:endParaRPr lang="en-US" altLang="en-US" sz="2100" b="0" dirty="0">
              <a:effectLst/>
              <a:latin typeface="Liberation Sans" panose="020B0604020202020204" pitchFamily="34" charset="0"/>
              <a:cs typeface="Arial"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373208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Text Box 2"/>
          <p:cNvSpPr txBox="1">
            <a:spLocks noChangeArrowheads="1"/>
          </p:cNvSpPr>
          <p:nvPr/>
        </p:nvSpPr>
        <p:spPr bwMode="auto">
          <a:xfrm>
            <a:off x="609600" y="1371600"/>
            <a:ext cx="822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solidFill>
                  <a:schemeClr val="tx2"/>
                </a:solidFill>
                <a:effectLst/>
                <a:latin typeface="Liberation Sans" panose="020B0604020202020204" pitchFamily="34" charset="0"/>
              </a:rPr>
              <a:t>اصدار أوراق الدفع مقابل ممتلكات، بضاعة، خدمات</a:t>
            </a:r>
            <a:endParaRPr lang="en-US" altLang="en-US" sz="2800" dirty="0">
              <a:solidFill>
                <a:schemeClr val="tx2"/>
              </a:solidFill>
              <a:effectLst/>
              <a:latin typeface="Liberation Sans" panose="020B0604020202020204" pitchFamily="34" charset="0"/>
            </a:endParaRPr>
          </a:p>
        </p:txBody>
      </p:sp>
      <p:sp>
        <p:nvSpPr>
          <p:cNvPr id="1299459"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299462" name="Text Box 6"/>
          <p:cNvSpPr txBox="1">
            <a:spLocks noChangeArrowheads="1"/>
          </p:cNvSpPr>
          <p:nvPr/>
        </p:nvSpPr>
        <p:spPr bwMode="auto">
          <a:xfrm>
            <a:off x="609600" y="1981200"/>
            <a:ext cx="7924800" cy="3439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68325" indent="-568325" algn="l">
              <a:defRPr sz="2400">
                <a:solidFill>
                  <a:schemeClr val="tx1"/>
                </a:solidFill>
                <a:latin typeface="Times New Roman" pitchFamily="18" charset="0"/>
              </a:defRPr>
            </a:lvl1pPr>
            <a:lvl2pPr marL="1192213" indent="-509588" algn="l">
              <a:defRPr sz="2400">
                <a:solidFill>
                  <a:schemeClr val="tx1"/>
                </a:solidFill>
                <a:latin typeface="Times New Roman" pitchFamily="18" charset="0"/>
              </a:defRPr>
            </a:lvl2pPr>
            <a:lvl3pPr marL="1763713" indent="-457200" algn="l">
              <a:defRPr sz="2400">
                <a:solidFill>
                  <a:schemeClr val="tx1"/>
                </a:solidFill>
                <a:latin typeface="Times New Roman" pitchFamily="18" charset="0"/>
              </a:defRPr>
            </a:lvl3pPr>
            <a:lvl4pPr marL="2335213" indent="-457200" algn="l">
              <a:defRPr sz="2400">
                <a:solidFill>
                  <a:schemeClr val="tx1"/>
                </a:solidFill>
                <a:latin typeface="Times New Roman" pitchFamily="18" charset="0"/>
              </a:defRPr>
            </a:lvl4pPr>
            <a:lvl5pPr marL="2906713" indent="-457200" algn="l">
              <a:defRPr sz="2400">
                <a:solidFill>
                  <a:schemeClr val="tx1"/>
                </a:solidFill>
                <a:latin typeface="Times New Roman" pitchFamily="18" charset="0"/>
              </a:defRPr>
            </a:lvl5pPr>
            <a:lvl6pPr marL="3363913" indent="-457200" eaLnBrk="0" fontAlgn="base" hangingPunct="0">
              <a:spcBef>
                <a:spcPct val="0"/>
              </a:spcBef>
              <a:spcAft>
                <a:spcPct val="0"/>
              </a:spcAft>
              <a:defRPr sz="2400">
                <a:solidFill>
                  <a:schemeClr val="tx1"/>
                </a:solidFill>
                <a:latin typeface="Times New Roman" pitchFamily="18" charset="0"/>
              </a:defRPr>
            </a:lvl6pPr>
            <a:lvl7pPr marL="3821113" indent="-457200" eaLnBrk="0" fontAlgn="base" hangingPunct="0">
              <a:spcBef>
                <a:spcPct val="0"/>
              </a:spcBef>
              <a:spcAft>
                <a:spcPct val="0"/>
              </a:spcAft>
              <a:defRPr sz="2400">
                <a:solidFill>
                  <a:schemeClr val="tx1"/>
                </a:solidFill>
                <a:latin typeface="Times New Roman" pitchFamily="18" charset="0"/>
              </a:defRPr>
            </a:lvl7pPr>
            <a:lvl8pPr marL="4278313" indent="-457200" eaLnBrk="0" fontAlgn="base" hangingPunct="0">
              <a:spcBef>
                <a:spcPct val="0"/>
              </a:spcBef>
              <a:spcAft>
                <a:spcPct val="0"/>
              </a:spcAft>
              <a:defRPr sz="2400">
                <a:solidFill>
                  <a:schemeClr val="tx1"/>
                </a:solidFill>
                <a:latin typeface="Times New Roman" pitchFamily="18" charset="0"/>
              </a:defRPr>
            </a:lvl8pPr>
            <a:lvl9pPr marL="4735513" indent="-457200" eaLnBrk="0" fontAlgn="base" hangingPunct="0">
              <a:spcBef>
                <a:spcPct val="0"/>
              </a:spcBef>
              <a:spcAft>
                <a:spcPct val="0"/>
              </a:spcAft>
              <a:defRPr sz="2400">
                <a:solidFill>
                  <a:schemeClr val="tx1"/>
                </a:solidFill>
                <a:latin typeface="Times New Roman" pitchFamily="18" charset="0"/>
              </a:defRPr>
            </a:lvl9pPr>
          </a:lstStyle>
          <a:p>
            <a:pPr marL="0" indent="0" algn="r" rtl="1">
              <a:lnSpc>
                <a:spcPct val="125000"/>
              </a:lnSpc>
              <a:spcBef>
                <a:spcPts val="1200"/>
              </a:spcBef>
              <a:spcAft>
                <a:spcPts val="0"/>
              </a:spcAft>
              <a:buClr>
                <a:srgbClr val="800000"/>
              </a:buClr>
            </a:pPr>
            <a:r>
              <a:rPr lang="ar-SA" altLang="en-US" sz="2200" b="0" dirty="0" smtClean="0">
                <a:effectLst/>
                <a:latin typeface="Liberation Sans" panose="020B0604020202020204" pitchFamily="34" charset="0"/>
              </a:rPr>
              <a:t>في بعض الحالات قد تستلم الشركة ممتلكات، بضائع، او خدمات مقابل أوراق مالية التي سيتم إصدارها وعندما يتم مبادلة أداة دين (ورقة دفع) مع ممتلكات بضائع او خدمات في صفقة متكافئة يعد معدل الفائدة الاسمي عادلا الا اذا </a:t>
            </a:r>
            <a:endParaRPr lang="en-US" altLang="en-US" sz="2200" b="0" dirty="0" smtClean="0">
              <a:effectLst/>
              <a:latin typeface="Liberation Sans" panose="020B0604020202020204" pitchFamily="34" charset="0"/>
            </a:endParaRPr>
          </a:p>
          <a:p>
            <a:pPr marL="682625" indent="-463550" algn="r" rtl="1">
              <a:lnSpc>
                <a:spcPct val="125000"/>
              </a:lnSpc>
              <a:spcBef>
                <a:spcPts val="1200"/>
              </a:spcBef>
              <a:spcAft>
                <a:spcPts val="0"/>
              </a:spcAft>
              <a:buFont typeface="+mj-lt"/>
              <a:buAutoNum type="arabicPeriod"/>
            </a:pPr>
            <a:r>
              <a:rPr lang="ar-SA" altLang="en-US" sz="2100" b="0" dirty="0" smtClean="0">
                <a:effectLst/>
                <a:latin typeface="Liberation Sans" panose="020B0604020202020204" pitchFamily="34" charset="0"/>
              </a:rPr>
              <a:t>لا يوجد هناك معدل فائدة اسمي</a:t>
            </a:r>
            <a:endParaRPr lang="en-US" altLang="en-US" sz="2100" b="0" dirty="0">
              <a:effectLst/>
              <a:latin typeface="Liberation Sans" panose="020B0604020202020204" pitchFamily="34" charset="0"/>
            </a:endParaRPr>
          </a:p>
          <a:p>
            <a:pPr marL="682625" indent="-463550" algn="r" rtl="1">
              <a:lnSpc>
                <a:spcPct val="125000"/>
              </a:lnSpc>
              <a:spcBef>
                <a:spcPts val="1200"/>
              </a:spcBef>
              <a:spcAft>
                <a:spcPts val="0"/>
              </a:spcAft>
              <a:buFont typeface="+mj-lt"/>
              <a:buAutoNum type="arabicPeriod"/>
            </a:pPr>
            <a:r>
              <a:rPr lang="ar-SA" altLang="en-US" sz="2100" b="0" dirty="0" smtClean="0">
                <a:effectLst/>
                <a:latin typeface="Liberation Sans" panose="020B0604020202020204" pitchFamily="34" charset="0"/>
              </a:rPr>
              <a:t>ان معدل الفائدة الاسمي غير معقول </a:t>
            </a:r>
            <a:endParaRPr lang="en-US" altLang="en-US" sz="2100" b="0" dirty="0">
              <a:effectLst/>
              <a:latin typeface="Liberation Sans" panose="020B0604020202020204" pitchFamily="34" charset="0"/>
            </a:endParaRPr>
          </a:p>
          <a:p>
            <a:pPr marL="682625" indent="-463550" algn="r" rtl="1">
              <a:lnSpc>
                <a:spcPct val="125000"/>
              </a:lnSpc>
              <a:spcBef>
                <a:spcPts val="1200"/>
              </a:spcBef>
              <a:spcAft>
                <a:spcPts val="0"/>
              </a:spcAft>
              <a:buFont typeface="+mj-lt"/>
              <a:buAutoNum type="arabicPeriod"/>
            </a:pPr>
            <a:r>
              <a:rPr lang="ar-SA" altLang="en-US" sz="2100" b="0" dirty="0" smtClean="0">
                <a:effectLst/>
                <a:latin typeface="Liberation Sans" panose="020B0604020202020204" pitchFamily="34" charset="0"/>
              </a:rPr>
              <a:t>اختلاف القيمة الاسمية للدين اختلافا جوهريا عن سعر بيع نفس البنود او بنود مماثلة او عن القيمة السوقية للدين</a:t>
            </a:r>
            <a:endParaRPr lang="en-US" altLang="en-US" sz="2100" b="0" dirty="0">
              <a:effectLst/>
              <a:latin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7"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accent6">
                    <a:lumMod val="50000"/>
                  </a:schemeClr>
                </a:solidFill>
                <a:effectLst/>
                <a:latin typeface="Liberation Sans" panose="020B0604020202020204" pitchFamily="34" charset="0"/>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301509" name="Text Box 5"/>
          <p:cNvSpPr txBox="1">
            <a:spLocks noChangeArrowheads="1"/>
          </p:cNvSpPr>
          <p:nvPr/>
        </p:nvSpPr>
        <p:spPr bwMode="auto">
          <a:xfrm>
            <a:off x="560522" y="1564792"/>
            <a:ext cx="8153400" cy="490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63713" indent="-457200" algn="l">
              <a:defRPr sz="2400">
                <a:solidFill>
                  <a:schemeClr val="tx1"/>
                </a:solidFill>
                <a:latin typeface="Times New Roman" pitchFamily="18" charset="0"/>
              </a:defRPr>
            </a:lvl3pPr>
            <a:lvl4pPr marL="2335213" indent="-457200" algn="l">
              <a:defRPr sz="2400">
                <a:solidFill>
                  <a:schemeClr val="tx1"/>
                </a:solidFill>
                <a:latin typeface="Times New Roman" pitchFamily="18" charset="0"/>
              </a:defRPr>
            </a:lvl4pPr>
            <a:lvl5pPr marL="2906713" indent="-457200" algn="l">
              <a:defRPr sz="2400">
                <a:solidFill>
                  <a:schemeClr val="tx1"/>
                </a:solidFill>
                <a:latin typeface="Times New Roman" pitchFamily="18" charset="0"/>
              </a:defRPr>
            </a:lvl5pPr>
            <a:lvl6pPr marL="3363913" indent="-457200" eaLnBrk="0" fontAlgn="base" hangingPunct="0">
              <a:spcBef>
                <a:spcPct val="0"/>
              </a:spcBef>
              <a:spcAft>
                <a:spcPct val="0"/>
              </a:spcAft>
              <a:defRPr sz="2400">
                <a:solidFill>
                  <a:schemeClr val="tx1"/>
                </a:solidFill>
                <a:latin typeface="Times New Roman" pitchFamily="18" charset="0"/>
              </a:defRPr>
            </a:lvl6pPr>
            <a:lvl7pPr marL="3821113" indent="-457200" eaLnBrk="0" fontAlgn="base" hangingPunct="0">
              <a:spcBef>
                <a:spcPct val="0"/>
              </a:spcBef>
              <a:spcAft>
                <a:spcPct val="0"/>
              </a:spcAft>
              <a:defRPr sz="2400">
                <a:solidFill>
                  <a:schemeClr val="tx1"/>
                </a:solidFill>
                <a:latin typeface="Times New Roman" pitchFamily="18" charset="0"/>
              </a:defRPr>
            </a:lvl7pPr>
            <a:lvl8pPr marL="4278313" indent="-457200" eaLnBrk="0" fontAlgn="base" hangingPunct="0">
              <a:spcBef>
                <a:spcPct val="0"/>
              </a:spcBef>
              <a:spcAft>
                <a:spcPct val="0"/>
              </a:spcAft>
              <a:defRPr sz="2400">
                <a:solidFill>
                  <a:schemeClr val="tx1"/>
                </a:solidFill>
                <a:latin typeface="Times New Roman" pitchFamily="18" charset="0"/>
              </a:defRPr>
            </a:lvl8pPr>
            <a:lvl9pPr marL="4735513" indent="-457200" eaLnBrk="0" fontAlgn="base" hangingPunct="0">
              <a:spcBef>
                <a:spcPct val="0"/>
              </a:spcBef>
              <a:spcAft>
                <a:spcPct val="0"/>
              </a:spcAft>
              <a:defRPr sz="2400">
                <a:solidFill>
                  <a:schemeClr val="tx1"/>
                </a:solidFill>
                <a:latin typeface="Times New Roman" pitchFamily="18" charset="0"/>
              </a:defRPr>
            </a:lvl9pPr>
          </a:lstStyle>
          <a:p>
            <a:pPr algn="just" rtl="1">
              <a:lnSpc>
                <a:spcPct val="125000"/>
              </a:lnSpc>
              <a:spcBef>
                <a:spcPts val="1200"/>
              </a:spcBef>
              <a:spcAft>
                <a:spcPts val="0"/>
              </a:spcAft>
              <a:buClr>
                <a:srgbClr val="800000"/>
              </a:buClr>
              <a:buSzPct val="90000"/>
            </a:pPr>
            <a:r>
              <a:rPr lang="ar-SA" altLang="en-US" sz="2200" b="0" dirty="0" smtClean="0">
                <a:effectLst/>
                <a:latin typeface="Liberation Sans" panose="020B0604020202020204" pitchFamily="34" charset="0"/>
              </a:rPr>
              <a:t>عند اصدار أوراق دفع فان معدل الفائدة السوقي اما ان يكون واضحا او قابل للتحديد من خلال عوامل أخرى في التبادل مثل القيمة العادلة لما سوف يعطى او يستلم ولكن اذا لم تستطع الشركة تحديد القيمة العادلة للممتلكات، البضائع والخدمات واية حقوق أخرى وعندما لا يكون لورقة الدفع سوق جاهزة فان مشكلة احتساب القيمة العادلة لورقة الدفع تكون اكثر صعوبة ولغرض احتساب القيمة العادلة في مثل هذه الظروف يجب على الشركة ان تقدر معدل الفائدة الممكن تطبيقه والذي قد يكون مختلفا عن معدل الفائدة الاسمي وتسمى هذه العملية </a:t>
            </a:r>
            <a:r>
              <a:rPr lang="en-US" altLang="en-US" sz="2200" b="0" dirty="0">
                <a:effectLst/>
                <a:latin typeface="Liberation Sans" panose="020B0604020202020204" pitchFamily="34" charset="0"/>
              </a:rPr>
              <a:t>(</a:t>
            </a:r>
            <a:r>
              <a:rPr lang="en-US" altLang="en-US" sz="2200" b="0" dirty="0" smtClean="0">
                <a:effectLst/>
                <a:latin typeface="Liberation Sans" panose="020B0604020202020204" pitchFamily="34" charset="0"/>
              </a:rPr>
              <a:t>imputation)</a:t>
            </a:r>
            <a:r>
              <a:rPr lang="ar-SA" altLang="en-US" sz="2200" b="0" dirty="0" smtClean="0">
                <a:effectLst/>
                <a:latin typeface="Liberation Sans" panose="020B0604020202020204" pitchFamily="34" charset="0"/>
              </a:rPr>
              <a:t> ومعدل الفائدة الناتج عنه يسمى </a:t>
            </a:r>
            <a:r>
              <a:rPr lang="en-US" altLang="en-US" sz="2200" b="0" dirty="0" smtClean="0">
                <a:effectLst/>
                <a:latin typeface="Liberation Sans" panose="020B0604020202020204" pitchFamily="34" charset="0"/>
              </a:rPr>
              <a:t>(Imputed interest rate)</a:t>
            </a:r>
            <a:r>
              <a:rPr lang="ar-SA" altLang="en-US" sz="2200" b="0" dirty="0" smtClean="0">
                <a:effectLst/>
                <a:latin typeface="Liberation Sans" panose="020B0604020202020204" pitchFamily="34" charset="0"/>
              </a:rPr>
              <a:t>. </a:t>
            </a:r>
            <a:endParaRPr lang="en-US" altLang="en-US" sz="2200" b="0" dirty="0">
              <a:effectLst/>
              <a:latin typeface="Liberation Sans" panose="020B0604020202020204" pitchFamily="34" charset="0"/>
            </a:endParaRPr>
          </a:p>
          <a:p>
            <a:pPr algn="r" rtl="1">
              <a:lnSpc>
                <a:spcPct val="125000"/>
              </a:lnSpc>
              <a:spcBef>
                <a:spcPts val="1200"/>
              </a:spcBef>
              <a:spcAft>
                <a:spcPts val="0"/>
              </a:spcAft>
              <a:buClr>
                <a:srgbClr val="800000"/>
              </a:buClr>
              <a:buSzPct val="90000"/>
            </a:pPr>
            <a:r>
              <a:rPr lang="ar-SA" altLang="en-US" sz="2200" dirty="0" smtClean="0">
                <a:effectLst/>
                <a:latin typeface="Liberation Sans" panose="020B0604020202020204" pitchFamily="34" charset="0"/>
              </a:rPr>
              <a:t>ان اختيار المعدل يتأثر بـ</a:t>
            </a:r>
            <a:endParaRPr lang="en-US" altLang="en-US" sz="2200" b="0" dirty="0">
              <a:effectLst/>
              <a:latin typeface="Liberation Sans" panose="020B0604020202020204" pitchFamily="34" charset="0"/>
            </a:endParaRPr>
          </a:p>
          <a:p>
            <a:pPr lvl="1" algn="r" rtl="1">
              <a:spcBef>
                <a:spcPts val="1200"/>
              </a:spcBef>
              <a:spcAft>
                <a:spcPts val="0"/>
              </a:spcAft>
              <a:buClr>
                <a:srgbClr val="800000"/>
              </a:buClr>
              <a:buSzPct val="80000"/>
              <a:buFont typeface="Arial" charset="0"/>
              <a:buChar char="►"/>
            </a:pPr>
            <a:r>
              <a:rPr lang="ar-SA" altLang="en-US" sz="2100" b="0" dirty="0" smtClean="0">
                <a:effectLst/>
                <a:latin typeface="Liberation Sans" panose="020B0604020202020204" pitchFamily="34" charset="0"/>
              </a:rPr>
              <a:t>المعدلات السائدة لأدوات مماثلة</a:t>
            </a:r>
            <a:r>
              <a:rPr lang="en-US" altLang="en-US" sz="2100" b="0" dirty="0" smtClean="0">
                <a:effectLst/>
                <a:latin typeface="Liberation Sans" panose="020B0604020202020204" pitchFamily="34" charset="0"/>
              </a:rPr>
              <a:t> </a:t>
            </a:r>
            <a:endParaRPr lang="en-US" altLang="en-US" sz="2100" b="0" dirty="0">
              <a:effectLst/>
              <a:latin typeface="Liberation Sans" panose="020B0604020202020204" pitchFamily="34" charset="0"/>
            </a:endParaRPr>
          </a:p>
          <a:p>
            <a:pPr lvl="1" algn="r" rtl="1">
              <a:spcBef>
                <a:spcPts val="1200"/>
              </a:spcBef>
              <a:spcAft>
                <a:spcPts val="0"/>
              </a:spcAft>
              <a:buClr>
                <a:srgbClr val="800000"/>
              </a:buClr>
              <a:buSzPct val="80000"/>
              <a:buFont typeface="Arial" charset="0"/>
              <a:buChar char="►"/>
            </a:pPr>
            <a:r>
              <a:rPr lang="ar-SA" altLang="en-US" sz="2100" b="0" dirty="0" smtClean="0">
                <a:effectLst/>
                <a:latin typeface="Liberation Sans" panose="020B0604020202020204" pitchFamily="34" charset="0"/>
              </a:rPr>
              <a:t>عوامل مثل الشروط والقيود المفروضة على الديون، جدول المدفوعات وتحصيل الديون، معدل الفائدة الاولي.</a:t>
            </a:r>
            <a:endParaRPr lang="en-US" altLang="en-US" sz="2100" b="0" dirty="0">
              <a:effectLst/>
              <a:latin typeface="Liberation Sans" panose="020B0604020202020204" pitchFamily="34" charset="0"/>
            </a:endParaRPr>
          </a:p>
        </p:txBody>
      </p:sp>
      <p:sp>
        <p:nvSpPr>
          <p:cNvPr id="1301510" name="Text Box 6"/>
          <p:cNvSpPr txBox="1">
            <a:spLocks noChangeArrowheads="1"/>
          </p:cNvSpPr>
          <p:nvPr/>
        </p:nvSpPr>
        <p:spPr bwMode="auto">
          <a:xfrm>
            <a:off x="609600" y="1123803"/>
            <a:ext cx="822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chemeClr val="tx1"/>
                </a:solidFill>
                <a:effectLst/>
                <a:latin typeface="Liberation Sans" panose="020B0604020202020204" pitchFamily="34"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r>
              <a:rPr lang="ar-SA" altLang="en-US" dirty="0" smtClean="0">
                <a:solidFill>
                  <a:schemeClr val="tx2"/>
                </a:solidFill>
              </a:rPr>
              <a:t>اختيار معدل الفائدة</a:t>
            </a:r>
            <a:endParaRPr lang="en-US" altLang="en-US" dirty="0">
              <a:solidFill>
                <a:schemeClr val="tx2"/>
              </a:solidFill>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accent6">
                    <a:lumMod val="50000"/>
                  </a:schemeClr>
                </a:solidFill>
                <a:effectLst/>
                <a:latin typeface="Liberation Sans" panose="020B0604020202020204" pitchFamily="34" charset="0"/>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326086" name="Rectangle 6"/>
          <p:cNvSpPr>
            <a:spLocks noChangeArrowheads="1"/>
          </p:cNvSpPr>
          <p:nvPr/>
        </p:nvSpPr>
        <p:spPr bwMode="auto">
          <a:xfrm>
            <a:off x="609600" y="1371600"/>
            <a:ext cx="7924800" cy="449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a:t>
            </a:r>
            <a:r>
              <a:rPr lang="en-US" altLang="en-US" sz="2000" b="0" dirty="0">
                <a:solidFill>
                  <a:schemeClr val="folHlink"/>
                </a:solidFill>
                <a:effectLst/>
                <a:latin typeface="Liberation Sans" panose="020B0604020202020204" pitchFamily="34" charset="0"/>
              </a:rPr>
              <a:t>  On December 31, 2015, Wunderlich </a:t>
            </a:r>
            <a:r>
              <a:rPr lang="en-US" altLang="en-US" sz="2000" b="0" dirty="0" smtClean="0">
                <a:solidFill>
                  <a:schemeClr val="folHlink"/>
                </a:solidFill>
                <a:effectLst/>
                <a:latin typeface="Liberation Sans" panose="020B0604020202020204" pitchFamily="34" charset="0"/>
              </a:rPr>
              <a:t>Company </a:t>
            </a:r>
            <a:r>
              <a:rPr lang="en-US" sz="2000" b="0" dirty="0" smtClean="0">
                <a:solidFill>
                  <a:schemeClr val="folHlink"/>
                </a:solidFill>
                <a:effectLst/>
                <a:latin typeface="Liberation Sans" panose="020B0604020202020204" pitchFamily="34" charset="0"/>
              </a:rPr>
              <a:t>issued a promissory </a:t>
            </a:r>
            <a:r>
              <a:rPr lang="en-US" sz="2000" b="0" dirty="0">
                <a:solidFill>
                  <a:schemeClr val="tx2"/>
                </a:solidFill>
                <a:effectLst/>
                <a:latin typeface="Liberation Sans" panose="020B0604020202020204" pitchFamily="34" charset="0"/>
              </a:rPr>
              <a:t>note </a:t>
            </a:r>
            <a:r>
              <a:rPr lang="en-US" sz="2000" b="0" dirty="0">
                <a:solidFill>
                  <a:schemeClr val="folHlink"/>
                </a:solidFill>
                <a:effectLst/>
                <a:latin typeface="Liberation Sans" panose="020B0604020202020204" pitchFamily="34" charset="0"/>
              </a:rPr>
              <a:t>to Brown Interiors Company for </a:t>
            </a:r>
            <a:r>
              <a:rPr lang="en-US" sz="2000" b="0" dirty="0">
                <a:solidFill>
                  <a:schemeClr val="tx2"/>
                </a:solidFill>
                <a:effectLst/>
                <a:latin typeface="Liberation Sans" panose="020B0604020202020204" pitchFamily="34" charset="0"/>
              </a:rPr>
              <a:t>architectural services.</a:t>
            </a:r>
            <a:r>
              <a:rPr lang="en-US" sz="2000" b="0" dirty="0">
                <a:solidFill>
                  <a:schemeClr val="folHlink"/>
                </a:solidFill>
                <a:effectLst/>
                <a:latin typeface="Liberation Sans" panose="020B0604020202020204" pitchFamily="34" charset="0"/>
              </a:rPr>
              <a:t> The note has </a:t>
            </a:r>
            <a:r>
              <a:rPr lang="en-US" sz="2000" b="0" dirty="0" smtClean="0">
                <a:solidFill>
                  <a:schemeClr val="folHlink"/>
                </a:solidFill>
                <a:effectLst/>
                <a:latin typeface="Liberation Sans" panose="020B0604020202020204" pitchFamily="34" charset="0"/>
              </a:rPr>
              <a:t>a face </a:t>
            </a:r>
            <a:r>
              <a:rPr lang="en-US" sz="2000" b="0" dirty="0">
                <a:solidFill>
                  <a:schemeClr val="folHlink"/>
                </a:solidFill>
                <a:effectLst/>
                <a:latin typeface="Liberation Sans" panose="020B0604020202020204" pitchFamily="34" charset="0"/>
              </a:rPr>
              <a:t>value of £</a:t>
            </a:r>
            <a:r>
              <a:rPr lang="en-US" sz="2000" b="0" dirty="0">
                <a:solidFill>
                  <a:schemeClr val="tx2"/>
                </a:solidFill>
                <a:effectLst/>
                <a:latin typeface="Liberation Sans" panose="020B0604020202020204" pitchFamily="34" charset="0"/>
              </a:rPr>
              <a:t>550,000</a:t>
            </a:r>
            <a:r>
              <a:rPr lang="en-US" sz="2000" b="0" dirty="0">
                <a:solidFill>
                  <a:schemeClr val="folHlink"/>
                </a:solidFill>
                <a:effectLst/>
                <a:latin typeface="Liberation Sans" panose="020B0604020202020204" pitchFamily="34" charset="0"/>
              </a:rPr>
              <a:t>, a due date of December 31, 2020, and bears a </a:t>
            </a:r>
            <a:r>
              <a:rPr lang="en-US" sz="2000" b="0" dirty="0">
                <a:solidFill>
                  <a:schemeClr val="tx2"/>
                </a:solidFill>
                <a:effectLst/>
                <a:latin typeface="Liberation Sans" panose="020B0604020202020204" pitchFamily="34" charset="0"/>
              </a:rPr>
              <a:t>stated interest </a:t>
            </a:r>
            <a:r>
              <a:rPr lang="en-US" sz="2000" b="0" dirty="0" smtClean="0">
                <a:solidFill>
                  <a:schemeClr val="tx2"/>
                </a:solidFill>
                <a:effectLst/>
                <a:latin typeface="Liberation Sans" panose="020B0604020202020204" pitchFamily="34" charset="0"/>
              </a:rPr>
              <a:t>rate of </a:t>
            </a:r>
            <a:r>
              <a:rPr lang="en-US" sz="2000" b="0" dirty="0">
                <a:solidFill>
                  <a:schemeClr val="tx2"/>
                </a:solidFill>
                <a:effectLst/>
                <a:latin typeface="Liberation Sans" panose="020B0604020202020204" pitchFamily="34" charset="0"/>
              </a:rPr>
              <a:t>2 percent</a:t>
            </a:r>
            <a:r>
              <a:rPr lang="en-US" sz="2000" b="0" dirty="0">
                <a:solidFill>
                  <a:schemeClr val="folHlink"/>
                </a:solidFill>
                <a:effectLst/>
                <a:latin typeface="Liberation Sans" panose="020B0604020202020204" pitchFamily="34" charset="0"/>
              </a:rPr>
              <a:t>, payable at the </a:t>
            </a:r>
            <a:r>
              <a:rPr lang="en-US" sz="2000" b="0" dirty="0">
                <a:solidFill>
                  <a:schemeClr val="tx2"/>
                </a:solidFill>
                <a:effectLst/>
                <a:latin typeface="Liberation Sans" panose="020B0604020202020204" pitchFamily="34" charset="0"/>
              </a:rPr>
              <a:t>end of each year</a:t>
            </a:r>
            <a:r>
              <a:rPr lang="en-US" sz="2000" b="0" dirty="0">
                <a:solidFill>
                  <a:schemeClr val="folHlink"/>
                </a:solidFill>
                <a:effectLst/>
                <a:latin typeface="Liberation Sans" panose="020B0604020202020204" pitchFamily="34" charset="0"/>
              </a:rPr>
              <a:t>. Wunderlich </a:t>
            </a:r>
            <a:r>
              <a:rPr lang="en-US" sz="2000" b="0" dirty="0">
                <a:solidFill>
                  <a:schemeClr val="accent2"/>
                </a:solidFill>
                <a:effectLst/>
                <a:latin typeface="Liberation Sans" panose="020B0604020202020204" pitchFamily="34" charset="0"/>
              </a:rPr>
              <a:t>cannot readily determine </a:t>
            </a:r>
            <a:r>
              <a:rPr lang="en-US" sz="2000" b="0" dirty="0" smtClean="0">
                <a:solidFill>
                  <a:schemeClr val="accent2"/>
                </a:solidFill>
                <a:effectLst/>
                <a:latin typeface="Liberation Sans" panose="020B0604020202020204" pitchFamily="34" charset="0"/>
              </a:rPr>
              <a:t>the fair </a:t>
            </a:r>
            <a:r>
              <a:rPr lang="en-US" sz="2000" b="0" dirty="0">
                <a:solidFill>
                  <a:schemeClr val="accent2"/>
                </a:solidFill>
                <a:effectLst/>
                <a:latin typeface="Liberation Sans" panose="020B0604020202020204" pitchFamily="34" charset="0"/>
              </a:rPr>
              <a:t>value of the architectural services</a:t>
            </a:r>
            <a:r>
              <a:rPr lang="en-US" sz="2000" b="0" dirty="0">
                <a:solidFill>
                  <a:schemeClr val="folHlink"/>
                </a:solidFill>
                <a:effectLst/>
                <a:latin typeface="Liberation Sans" panose="020B0604020202020204" pitchFamily="34" charset="0"/>
              </a:rPr>
              <a:t>, nor is the note readily marketable. On the </a:t>
            </a:r>
            <a:r>
              <a:rPr lang="en-US" sz="2000" b="0" dirty="0" smtClean="0">
                <a:solidFill>
                  <a:schemeClr val="folHlink"/>
                </a:solidFill>
                <a:effectLst/>
                <a:latin typeface="Liberation Sans" panose="020B0604020202020204" pitchFamily="34" charset="0"/>
              </a:rPr>
              <a:t>basis of </a:t>
            </a:r>
            <a:r>
              <a:rPr lang="en-US" sz="2000" b="0" dirty="0">
                <a:solidFill>
                  <a:schemeClr val="folHlink"/>
                </a:solidFill>
                <a:effectLst/>
                <a:latin typeface="Liberation Sans" panose="020B0604020202020204" pitchFamily="34" charset="0"/>
              </a:rPr>
              <a:t>Wunderlich’s credit rating, the absence of collateral, the prime interest rate at </a:t>
            </a:r>
            <a:r>
              <a:rPr lang="en-US" sz="2000" b="0" dirty="0" smtClean="0">
                <a:solidFill>
                  <a:schemeClr val="folHlink"/>
                </a:solidFill>
                <a:effectLst/>
                <a:latin typeface="Liberation Sans" panose="020B0604020202020204" pitchFamily="34" charset="0"/>
              </a:rPr>
              <a:t>that date</a:t>
            </a:r>
            <a:r>
              <a:rPr lang="en-US" sz="2000" b="0" dirty="0">
                <a:solidFill>
                  <a:schemeClr val="folHlink"/>
                </a:solidFill>
                <a:effectLst/>
                <a:latin typeface="Liberation Sans" panose="020B0604020202020204" pitchFamily="34" charset="0"/>
              </a:rPr>
              <a:t>, and the prevailing interest on Wunderlich’s other outstanding debt, the </a:t>
            </a:r>
            <a:r>
              <a:rPr lang="en-US" sz="2000" b="0" dirty="0" smtClean="0">
                <a:solidFill>
                  <a:schemeClr val="folHlink"/>
                </a:solidFill>
                <a:effectLst/>
                <a:latin typeface="Liberation Sans" panose="020B0604020202020204" pitchFamily="34" charset="0"/>
              </a:rPr>
              <a:t>company imputes </a:t>
            </a:r>
            <a:r>
              <a:rPr lang="en-US" sz="2000" b="0" dirty="0">
                <a:solidFill>
                  <a:schemeClr val="folHlink"/>
                </a:solidFill>
                <a:effectLst/>
                <a:latin typeface="Liberation Sans" panose="020B0604020202020204" pitchFamily="34" charset="0"/>
              </a:rPr>
              <a:t>an </a:t>
            </a:r>
            <a:r>
              <a:rPr lang="en-US" sz="2000" b="0" dirty="0">
                <a:solidFill>
                  <a:schemeClr val="accent2"/>
                </a:solidFill>
                <a:effectLst/>
                <a:latin typeface="Liberation Sans" panose="020B0604020202020204" pitchFamily="34" charset="0"/>
              </a:rPr>
              <a:t>8 percent interest rate as appropriate in this circumstance.</a:t>
            </a:r>
            <a:endParaRPr lang="en-US" altLang="en-US" sz="2000" b="0" dirty="0">
              <a:solidFill>
                <a:schemeClr val="accent2"/>
              </a:solidFill>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idx="4294967295"/>
          </p:nvPr>
        </p:nvSpPr>
        <p:spPr bwMode="auto">
          <a:xfrm>
            <a:off x="609600" y="381000"/>
            <a:ext cx="81534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accent6">
                    <a:lumMod val="50000"/>
                  </a:schemeClr>
                </a:solidFill>
                <a:effectLst/>
                <a:latin typeface="Liberation Sans" panose="020B0604020202020204" pitchFamily="34" charset="0"/>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4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14400" y="1447800"/>
            <a:ext cx="7239000" cy="213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53190"/>
            <a:ext cx="18288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14-18</a:t>
            </a:r>
          </a:p>
          <a:p>
            <a:pPr algn="l"/>
            <a:r>
              <a:rPr lang="en-US" sz="1200" b="0" dirty="0">
                <a:solidFill>
                  <a:schemeClr val="tx1"/>
                </a:solidFill>
                <a:effectLst/>
                <a:latin typeface="Liberation Sans" panose="020B0604020202020204" pitchFamily="34" charset="0"/>
              </a:rPr>
              <a:t>Time Diagram </a:t>
            </a:r>
            <a:r>
              <a:rPr lang="en-US" sz="1200" b="0" dirty="0" smtClean="0">
                <a:solidFill>
                  <a:schemeClr val="tx1"/>
                </a:solidFill>
                <a:effectLst/>
                <a:latin typeface="Liberation Sans" panose="020B0604020202020204" pitchFamily="34" charset="0"/>
              </a:rPr>
              <a:t>for Interest-Bearing </a:t>
            </a:r>
            <a:r>
              <a:rPr lang="en-US" sz="1200" b="0" dirty="0">
                <a:solidFill>
                  <a:schemeClr val="tx1"/>
                </a:solidFill>
                <a:effectLst/>
                <a:latin typeface="Liberation Sans" panose="020B0604020202020204" pitchFamily="34" charset="0"/>
              </a:rPr>
              <a:t>Note</a:t>
            </a:r>
          </a:p>
        </p:txBody>
      </p:sp>
      <p:pic>
        <p:nvPicPr>
          <p:cNvPr id="1414147"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3810000"/>
            <a:ext cx="8382000" cy="192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5786735"/>
            <a:ext cx="4191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14-19</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Imputed Fair </a:t>
            </a:r>
            <a:r>
              <a:rPr lang="en-US" sz="1200" b="0" dirty="0">
                <a:solidFill>
                  <a:schemeClr val="tx1"/>
                </a:solidFill>
                <a:effectLst/>
                <a:latin typeface="Liberation Sans" panose="020B0604020202020204" pitchFamily="34" charset="0"/>
              </a:rPr>
              <a:t>Value and </a:t>
            </a:r>
            <a:r>
              <a:rPr lang="en-US" sz="1200" b="0" dirty="0" smtClean="0">
                <a:solidFill>
                  <a:schemeClr val="tx1"/>
                </a:solidFill>
                <a:effectLst/>
                <a:latin typeface="Liberation Sans" panose="020B0604020202020204" pitchFamily="34" charset="0"/>
              </a:rPr>
              <a:t>Note Discount</a:t>
            </a:r>
            <a:endParaRPr lang="en-US" sz="1200" b="0" dirty="0">
              <a:solidFill>
                <a:schemeClr val="tx1"/>
              </a:solidFill>
              <a:effectLst/>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accent6">
                    <a:lumMod val="50000"/>
                  </a:schemeClr>
                </a:solidFill>
                <a:effectLst/>
                <a:latin typeface="Liberation Sans" panose="020B0604020202020204" pitchFamily="34" charset="0"/>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330184" name="Rectangle 8"/>
          <p:cNvSpPr>
            <a:spLocks noChangeArrowheads="1"/>
          </p:cNvSpPr>
          <p:nvPr/>
        </p:nvSpPr>
        <p:spPr bwMode="auto">
          <a:xfrm>
            <a:off x="609600" y="4114800"/>
            <a:ext cx="8077200" cy="8674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2200" b="0" dirty="0" smtClean="0">
                <a:effectLst/>
                <a:latin typeface="Liberation Sans" panose="020B0604020202020204" pitchFamily="34" charset="0"/>
              </a:rPr>
              <a:t>On December 31, 2015, Wunderlich </a:t>
            </a:r>
            <a:r>
              <a:rPr lang="en-US" altLang="en-US" sz="2200" b="0" dirty="0">
                <a:effectLst/>
                <a:latin typeface="Liberation Sans" panose="020B0604020202020204" pitchFamily="34" charset="0"/>
              </a:rPr>
              <a:t>records issuance of the note </a:t>
            </a:r>
            <a:r>
              <a:rPr lang="en-US" altLang="en-US" sz="2200" b="0" dirty="0" smtClean="0">
                <a:effectLst/>
                <a:latin typeface="Liberation Sans" panose="020B0604020202020204" pitchFamily="34" charset="0"/>
              </a:rPr>
              <a:t>in payment for the </a:t>
            </a:r>
            <a:r>
              <a:rPr lang="en-US" altLang="en-US" sz="2200" b="0" dirty="0">
                <a:effectLst/>
                <a:latin typeface="Liberation Sans" panose="020B0604020202020204" pitchFamily="34" charset="0"/>
              </a:rPr>
              <a:t>architectural services as follows.</a:t>
            </a:r>
          </a:p>
        </p:txBody>
      </p:sp>
      <p:sp>
        <p:nvSpPr>
          <p:cNvPr id="1330186" name="Rectangle 10"/>
          <p:cNvSpPr>
            <a:spLocks noChangeArrowheads="1"/>
          </p:cNvSpPr>
          <p:nvPr/>
        </p:nvSpPr>
        <p:spPr bwMode="auto">
          <a:xfrm>
            <a:off x="914400" y="5132388"/>
            <a:ext cx="7620000" cy="1040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40000"/>
              </a:lnSpc>
            </a:pPr>
            <a:r>
              <a:rPr lang="en-US" altLang="en-US" sz="2200" b="0" dirty="0">
                <a:solidFill>
                  <a:schemeClr val="folHlink"/>
                </a:solidFill>
                <a:effectLst/>
                <a:latin typeface="Liberation Sans" panose="020B0604020202020204" pitchFamily="34" charset="0"/>
              </a:rPr>
              <a:t>Building (or Construction in Process) 	418,239</a:t>
            </a:r>
          </a:p>
          <a:p>
            <a:pPr>
              <a:lnSpc>
                <a:spcPct val="140000"/>
              </a:lnSpc>
            </a:pPr>
            <a:r>
              <a:rPr lang="en-US" altLang="en-US" sz="2200" b="0" dirty="0">
                <a:solidFill>
                  <a:schemeClr val="folHlink"/>
                </a:solidFill>
                <a:effectLst/>
                <a:latin typeface="Liberation Sans" panose="020B0604020202020204" pitchFamily="34" charset="0"/>
              </a:rPr>
              <a:t>	Notes Payable 		418,239</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7"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1371600"/>
            <a:ext cx="8382000" cy="192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04800" y="3348335"/>
            <a:ext cx="4191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14-19</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Imputed Fair </a:t>
            </a:r>
            <a:r>
              <a:rPr lang="en-US" sz="1200" b="0" dirty="0">
                <a:solidFill>
                  <a:schemeClr val="tx1"/>
                </a:solidFill>
                <a:effectLst/>
                <a:latin typeface="Liberation Sans" panose="020B0604020202020204" pitchFamily="34" charset="0"/>
              </a:rPr>
              <a:t>Value and </a:t>
            </a:r>
            <a:r>
              <a:rPr lang="en-US" sz="1200" b="0" dirty="0" smtClean="0">
                <a:solidFill>
                  <a:schemeClr val="tx1"/>
                </a:solidFill>
                <a:effectLst/>
                <a:latin typeface="Liberation Sans" panose="020B0604020202020204" pitchFamily="34" charset="0"/>
              </a:rPr>
              <a:t>Note Discount</a:t>
            </a:r>
            <a:endParaRPr lang="en-US" sz="1200" b="0" dirty="0">
              <a:solidFill>
                <a:schemeClr val="tx1"/>
              </a:solidFill>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0186">
                                            <p:txEl>
                                              <p:pRg st="0" end="0"/>
                                            </p:txEl>
                                          </p:spTgt>
                                        </p:tgtEl>
                                        <p:attrNameLst>
                                          <p:attrName>style.visibility</p:attrName>
                                        </p:attrNameLst>
                                      </p:cBhvr>
                                      <p:to>
                                        <p:strVal val="visible"/>
                                      </p:to>
                                    </p:set>
                                    <p:animEffect transition="in" filter="wipe(left)">
                                      <p:cBhvr>
                                        <p:cTn id="7" dur="500"/>
                                        <p:tgtEl>
                                          <p:spTgt spid="1330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0186">
                                            <p:txEl>
                                              <p:pRg st="1" end="1"/>
                                            </p:txEl>
                                          </p:spTgt>
                                        </p:tgtEl>
                                        <p:attrNameLst>
                                          <p:attrName>style.visibility</p:attrName>
                                        </p:attrNameLst>
                                      </p:cBhvr>
                                      <p:to>
                                        <p:strVal val="visible"/>
                                      </p:to>
                                    </p:set>
                                    <p:animEffect transition="in" filter="wipe(left)">
                                      <p:cBhvr>
                                        <p:cTn id="12" dur="500"/>
                                        <p:tgtEl>
                                          <p:spTgt spid="1330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altLang="en-US" sz="3200" i="0" dirty="0">
                <a:solidFill>
                  <a:schemeClr val="accent6">
                    <a:lumMod val="50000"/>
                  </a:schemeClr>
                </a:solidFill>
                <a:effectLst/>
                <a:latin typeface="Liberation Sans" panose="020B0604020202020204" pitchFamily="34" charset="0"/>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pic>
        <p:nvPicPr>
          <p:cNvPr id="141517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1371600"/>
            <a:ext cx="762781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86600" y="914400"/>
            <a:ext cx="1872018" cy="830997"/>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14-20</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a:t>
            </a:r>
            <a:r>
              <a:rPr lang="en-US" sz="1200" b="0" dirty="0" smtClean="0">
                <a:solidFill>
                  <a:schemeClr val="tx1"/>
                </a:solidFill>
                <a:effectLst/>
                <a:latin typeface="Liberation Sans" panose="020B0604020202020204" pitchFamily="34" charset="0"/>
              </a:rPr>
              <a:t>Discount Amortization Using Imputed Interest Rate</a:t>
            </a:r>
            <a:endParaRPr lang="en-US" sz="1200" b="0" dirty="0">
              <a:solidFill>
                <a:schemeClr val="tx1"/>
              </a:solidFill>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38606934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1371600"/>
            <a:ext cx="762781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28600" y="4014216"/>
            <a:ext cx="8458200" cy="2286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332226"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a:solidFill>
                  <a:schemeClr val="accent6">
                    <a:lumMod val="50000"/>
                  </a:schemeClr>
                </a:solidFill>
                <a:effectLst/>
                <a:latin typeface="Liberation Sans" panose="020B0604020202020204" pitchFamily="34" charset="0"/>
              </a:rPr>
              <a:t>حالات خاصة في اصدار أوراق الدفع طويلة الاجل</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332232" name="Rectangle 8"/>
          <p:cNvSpPr>
            <a:spLocks noChangeArrowheads="1"/>
          </p:cNvSpPr>
          <p:nvPr/>
        </p:nvSpPr>
        <p:spPr bwMode="auto">
          <a:xfrm>
            <a:off x="533400" y="4267200"/>
            <a:ext cx="80772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0" dirty="0">
                <a:effectLst/>
                <a:latin typeface="Liberation Sans" panose="020B0604020202020204" pitchFamily="34" charset="0"/>
              </a:rPr>
              <a:t>Payment of first year’s interest and amortization of the discount.</a:t>
            </a:r>
          </a:p>
        </p:txBody>
      </p:sp>
      <p:sp>
        <p:nvSpPr>
          <p:cNvPr id="1332233" name="Rectangle 9"/>
          <p:cNvSpPr>
            <a:spLocks noChangeArrowheads="1"/>
          </p:cNvSpPr>
          <p:nvPr/>
        </p:nvSpPr>
        <p:spPr bwMode="auto">
          <a:xfrm>
            <a:off x="762000" y="4884206"/>
            <a:ext cx="7620000" cy="14403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10000"/>
              </a:lnSpc>
              <a:spcBef>
                <a:spcPts val="900"/>
              </a:spcBef>
            </a:pPr>
            <a:r>
              <a:rPr lang="en-US" altLang="en-US" sz="2200" b="0" dirty="0">
                <a:solidFill>
                  <a:schemeClr val="folHlink"/>
                </a:solidFill>
                <a:effectLst/>
                <a:latin typeface="Liberation Sans" panose="020B0604020202020204" pitchFamily="34" charset="0"/>
              </a:rPr>
              <a:t>Interest </a:t>
            </a:r>
            <a:r>
              <a:rPr lang="en-US" altLang="en-US" sz="2200" b="0" dirty="0" smtClean="0">
                <a:solidFill>
                  <a:schemeClr val="folHlink"/>
                </a:solidFill>
                <a:effectLst/>
                <a:latin typeface="Liberation Sans" panose="020B0604020202020204" pitchFamily="34" charset="0"/>
              </a:rPr>
              <a:t>Expense </a:t>
            </a:r>
            <a:r>
              <a:rPr lang="en-US" altLang="en-US" sz="2200" b="0" dirty="0">
                <a:solidFill>
                  <a:schemeClr val="folHlink"/>
                </a:solidFill>
                <a:effectLst/>
                <a:latin typeface="Liberation Sans" panose="020B0604020202020204" pitchFamily="34" charset="0"/>
              </a:rPr>
              <a:t>	33,459</a:t>
            </a:r>
          </a:p>
          <a:p>
            <a:pPr>
              <a:lnSpc>
                <a:spcPct val="110000"/>
              </a:lnSpc>
              <a:spcBef>
                <a:spcPts val="900"/>
              </a:spcBef>
            </a:pPr>
            <a:r>
              <a:rPr lang="en-US" altLang="en-US" sz="2200" b="0" dirty="0">
                <a:solidFill>
                  <a:schemeClr val="folHlink"/>
                </a:solidFill>
                <a:effectLst/>
                <a:latin typeface="Liberation Sans" panose="020B0604020202020204" pitchFamily="34" charset="0"/>
              </a:rPr>
              <a:t>	Notes Payable 		22,459</a:t>
            </a:r>
          </a:p>
          <a:p>
            <a:pPr>
              <a:lnSpc>
                <a:spcPct val="110000"/>
              </a:lnSpc>
              <a:spcBef>
                <a:spcPts val="900"/>
              </a:spcBef>
            </a:pPr>
            <a:r>
              <a:rPr lang="en-US" altLang="en-US" sz="2200" b="0" dirty="0">
                <a:solidFill>
                  <a:schemeClr val="folHlink"/>
                </a:solidFill>
                <a:effectLst/>
                <a:latin typeface="Liberation Sans" panose="020B0604020202020204" pitchFamily="34" charset="0"/>
              </a:rPr>
              <a:t>	Cash 		11,000</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1" name="Rectangle 10"/>
          <p:cNvSpPr/>
          <p:nvPr/>
        </p:nvSpPr>
        <p:spPr>
          <a:xfrm>
            <a:off x="7086600" y="914400"/>
            <a:ext cx="1872018" cy="830997"/>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a:t>
            </a:r>
            <a:r>
              <a:rPr lang="en-US" sz="1200" dirty="0" smtClean="0">
                <a:solidFill>
                  <a:schemeClr val="accent6">
                    <a:lumMod val="50000"/>
                  </a:schemeClr>
                </a:solidFill>
                <a:effectLst/>
                <a:latin typeface="Liberation Sans" panose="020B0604020202020204" pitchFamily="34" charset="0"/>
              </a:rPr>
              <a:t>14-20</a:t>
            </a:r>
            <a:endParaRPr lang="en-US" sz="1200" dirty="0">
              <a:solidFill>
                <a:schemeClr val="accent6">
                  <a:lumMod val="50000"/>
                </a:schemeClr>
              </a:solidFill>
              <a:effectLst/>
              <a:latin typeface="Liberation Sans" panose="020B0604020202020204" pitchFamily="34" charset="0"/>
            </a:endParaRPr>
          </a:p>
          <a:p>
            <a:pPr algn="l"/>
            <a:r>
              <a:rPr lang="en-US" sz="1200" b="0" dirty="0">
                <a:solidFill>
                  <a:schemeClr val="tx1"/>
                </a:solidFill>
                <a:effectLst/>
                <a:latin typeface="Liberation Sans" panose="020B0604020202020204" pitchFamily="34" charset="0"/>
              </a:rPr>
              <a:t>Schedule of </a:t>
            </a:r>
            <a:r>
              <a:rPr lang="en-US" sz="1200" b="0" dirty="0" smtClean="0">
                <a:solidFill>
                  <a:schemeClr val="tx1"/>
                </a:solidFill>
                <a:effectLst/>
                <a:latin typeface="Liberation Sans" panose="020B0604020202020204" pitchFamily="34" charset="0"/>
              </a:rPr>
              <a:t>Discount Amortization Using Imputed Interest Rate</a:t>
            </a:r>
            <a:endParaRPr lang="en-US" sz="1200" b="0" dirty="0">
              <a:solidFill>
                <a:schemeClr val="tx1"/>
              </a:solidFill>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233">
                                            <p:txEl>
                                              <p:pRg st="0" end="0"/>
                                            </p:txEl>
                                          </p:spTgt>
                                        </p:tgtEl>
                                        <p:attrNameLst>
                                          <p:attrName>style.visibility</p:attrName>
                                        </p:attrNameLst>
                                      </p:cBhvr>
                                      <p:to>
                                        <p:strVal val="visible"/>
                                      </p:to>
                                    </p:set>
                                    <p:animEffect transition="in" filter="wipe(left)">
                                      <p:cBhvr>
                                        <p:cTn id="7" dur="500"/>
                                        <p:tgtEl>
                                          <p:spTgt spid="13322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33">
                                            <p:txEl>
                                              <p:pRg st="1" end="1"/>
                                            </p:txEl>
                                          </p:spTgt>
                                        </p:tgtEl>
                                        <p:attrNameLst>
                                          <p:attrName>style.visibility</p:attrName>
                                        </p:attrNameLst>
                                      </p:cBhvr>
                                      <p:to>
                                        <p:strVal val="visible"/>
                                      </p:to>
                                    </p:set>
                                    <p:animEffect transition="in" filter="wipe(left)">
                                      <p:cBhvr>
                                        <p:cTn id="12" dur="500"/>
                                        <p:tgtEl>
                                          <p:spTgt spid="13322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2233">
                                            <p:txEl>
                                              <p:pRg st="2" end="2"/>
                                            </p:txEl>
                                          </p:spTgt>
                                        </p:tgtEl>
                                        <p:attrNameLst>
                                          <p:attrName>style.visibility</p:attrName>
                                        </p:attrNameLst>
                                      </p:cBhvr>
                                      <p:to>
                                        <p:strVal val="visible"/>
                                      </p:to>
                                    </p:set>
                                    <p:animEffect transition="in" filter="wipe(left)">
                                      <p:cBhvr>
                                        <p:cTn id="17" dur="500"/>
                                        <p:tgtEl>
                                          <p:spTgt spid="1332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أنواع ورتب السندات  </a:t>
            </a:r>
            <a:r>
              <a:rPr lang="en-US" altLang="en-US" sz="2800" i="0" kern="1200" dirty="0">
                <a:solidFill>
                  <a:schemeClr val="accent6">
                    <a:lumMod val="50000"/>
                  </a:schemeClr>
                </a:solidFill>
                <a:effectLst/>
                <a:latin typeface="Liberation Sans" panose="020B0604020202020204" pitchFamily="34" charset="0"/>
                <a:ea typeface="+mn-ea"/>
                <a:cs typeface="+mn-cs"/>
              </a:rPr>
              <a:t>Types and Ratings of Bonds</a:t>
            </a:r>
          </a:p>
        </p:txBody>
      </p:sp>
      <p:sp>
        <p:nvSpPr>
          <p:cNvPr id="1240068" name="Text Box 4"/>
          <p:cNvSpPr txBox="1">
            <a:spLocks noChangeArrowheads="1"/>
          </p:cNvSpPr>
          <p:nvPr/>
        </p:nvSpPr>
        <p:spPr bwMode="auto">
          <a:xfrm>
            <a:off x="609600" y="1371600"/>
            <a:ext cx="8229600" cy="4561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45720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lvl="1" algn="r" rtl="1">
              <a:spcBef>
                <a:spcPct val="6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السندات المضمونة وغير المضمونة (قد تكون السندات مضمونه بعقارات او أصول او غير مضمونه)</a:t>
            </a:r>
            <a:endParaRPr lang="en-US" altLang="en-US" sz="2200" b="0" dirty="0" smtClean="0">
              <a:effectLst/>
              <a:latin typeface="Liberation Sans" panose="020B0604020202020204" pitchFamily="34" charset="0"/>
            </a:endParaRPr>
          </a:p>
          <a:p>
            <a:pPr lvl="1" algn="r" rtl="1">
              <a:spcBef>
                <a:spcPct val="6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السندات المستحقة في تاريخ محدد، المستحقة في شكل أقساط، القابلة للاستدعاء قبل تاريخ الاستحقاق </a:t>
            </a:r>
            <a:endParaRPr lang="en-US" altLang="en-US" sz="2200" b="0" dirty="0">
              <a:effectLst/>
              <a:latin typeface="Liberation Sans" panose="020B0604020202020204" pitchFamily="34" charset="0"/>
            </a:endParaRPr>
          </a:p>
          <a:p>
            <a:pPr lvl="1" algn="r" rtl="1">
              <a:spcBef>
                <a:spcPct val="6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السندات القابلة للتحويل (الى أوراق مالية أخرى)، مقابل بضاعة (مثل عدد من براميل النفط)، المصدرة بخصم (بدون فائدة يمثل الخصم الفائدة التي يحصل عليها المشتري عند الاستحقاق)</a:t>
            </a:r>
            <a:endParaRPr lang="en-US" altLang="en-US" sz="2200" b="0" dirty="0">
              <a:effectLst/>
              <a:latin typeface="Liberation Sans" panose="020B0604020202020204" pitchFamily="34" charset="0"/>
            </a:endParaRPr>
          </a:p>
          <a:p>
            <a:pPr lvl="1" algn="r" rtl="1">
              <a:spcBef>
                <a:spcPct val="6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السندات الاسمية (تصدر باسم مالكها عند البيع تتطلب اصدار سند جديد) والسندات لحاملها (لا تصدر باسم مالكها وسهولة تحويلها من مالك الى اخر بمجرد التسليم)</a:t>
            </a:r>
            <a:endParaRPr lang="en-US" altLang="en-US" sz="2200" b="0" dirty="0">
              <a:effectLst/>
              <a:latin typeface="Liberation Sans" panose="020B0604020202020204" pitchFamily="34" charset="0"/>
            </a:endParaRPr>
          </a:p>
          <a:p>
            <a:pPr lvl="1" algn="r" rtl="1">
              <a:spcBef>
                <a:spcPct val="60000"/>
              </a:spcBef>
              <a:spcAft>
                <a:spcPct val="2000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سندات الدخل (الفائدة عند تحقيق أرباح) وسندات الايراد (الفائدة من إيرادات محددة)</a:t>
            </a:r>
            <a:endParaRPr lang="en-US" altLang="en-US" sz="22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2</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5"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الرهونات العقارية     </a:t>
            </a:r>
            <a:r>
              <a:rPr lang="en-US" altLang="en-US" sz="2800" i="0" kern="1200" dirty="0" smtClean="0">
                <a:solidFill>
                  <a:schemeClr val="accent6">
                    <a:lumMod val="50000"/>
                  </a:schemeClr>
                </a:solidFill>
                <a:effectLst/>
                <a:latin typeface="Liberation Sans" panose="020B0604020202020204" pitchFamily="34" charset="0"/>
              </a:rPr>
              <a:t>Mortgage </a:t>
            </a:r>
            <a:r>
              <a:rPr lang="en-US" altLang="en-US" sz="2800" i="0" kern="1200" dirty="0">
                <a:solidFill>
                  <a:schemeClr val="accent6">
                    <a:lumMod val="50000"/>
                  </a:schemeClr>
                </a:solidFill>
                <a:effectLst/>
                <a:latin typeface="Liberation Sans" panose="020B0604020202020204" pitchFamily="34" charset="0"/>
              </a:rPr>
              <a:t>Notes Payable</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303557" name="Text Box 5"/>
          <p:cNvSpPr txBox="1">
            <a:spLocks noChangeArrowheads="1"/>
          </p:cNvSpPr>
          <p:nvPr/>
        </p:nvSpPr>
        <p:spPr bwMode="auto">
          <a:xfrm>
            <a:off x="609600" y="1371600"/>
            <a:ext cx="8229600"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763713" indent="-457200" algn="l">
              <a:defRPr sz="2400">
                <a:solidFill>
                  <a:schemeClr val="tx1"/>
                </a:solidFill>
                <a:latin typeface="Times New Roman" pitchFamily="18" charset="0"/>
              </a:defRPr>
            </a:lvl3pPr>
            <a:lvl4pPr marL="2335213" indent="-457200" algn="l">
              <a:defRPr sz="2400">
                <a:solidFill>
                  <a:schemeClr val="tx1"/>
                </a:solidFill>
                <a:latin typeface="Times New Roman" pitchFamily="18" charset="0"/>
              </a:defRPr>
            </a:lvl4pPr>
            <a:lvl5pPr marL="2906713" indent="-457200" algn="l">
              <a:defRPr sz="2400">
                <a:solidFill>
                  <a:schemeClr val="tx1"/>
                </a:solidFill>
                <a:latin typeface="Times New Roman" pitchFamily="18" charset="0"/>
              </a:defRPr>
            </a:lvl5pPr>
            <a:lvl6pPr marL="3363913" indent="-457200" eaLnBrk="0" fontAlgn="base" hangingPunct="0">
              <a:spcBef>
                <a:spcPct val="0"/>
              </a:spcBef>
              <a:spcAft>
                <a:spcPct val="0"/>
              </a:spcAft>
              <a:defRPr sz="2400">
                <a:solidFill>
                  <a:schemeClr val="tx1"/>
                </a:solidFill>
                <a:latin typeface="Times New Roman" pitchFamily="18" charset="0"/>
              </a:defRPr>
            </a:lvl6pPr>
            <a:lvl7pPr marL="3821113" indent="-457200" eaLnBrk="0" fontAlgn="base" hangingPunct="0">
              <a:spcBef>
                <a:spcPct val="0"/>
              </a:spcBef>
              <a:spcAft>
                <a:spcPct val="0"/>
              </a:spcAft>
              <a:defRPr sz="2400">
                <a:solidFill>
                  <a:schemeClr val="tx1"/>
                </a:solidFill>
                <a:latin typeface="Times New Roman" pitchFamily="18" charset="0"/>
              </a:defRPr>
            </a:lvl7pPr>
            <a:lvl8pPr marL="4278313" indent="-457200" eaLnBrk="0" fontAlgn="base" hangingPunct="0">
              <a:spcBef>
                <a:spcPct val="0"/>
              </a:spcBef>
              <a:spcAft>
                <a:spcPct val="0"/>
              </a:spcAft>
              <a:defRPr sz="2400">
                <a:solidFill>
                  <a:schemeClr val="tx1"/>
                </a:solidFill>
                <a:latin typeface="Times New Roman" pitchFamily="18" charset="0"/>
              </a:defRPr>
            </a:lvl8pPr>
            <a:lvl9pPr marL="4735513" indent="-457200" eaLnBrk="0" fontAlgn="base" hangingPunct="0">
              <a:spcBef>
                <a:spcPct val="0"/>
              </a:spcBef>
              <a:spcAft>
                <a:spcPct val="0"/>
              </a:spcAft>
              <a:defRPr sz="2400">
                <a:solidFill>
                  <a:schemeClr val="tx1"/>
                </a:solidFill>
                <a:latin typeface="Times New Roman" pitchFamily="18" charset="0"/>
              </a:defRPr>
            </a:lvl9pPr>
          </a:lstStyle>
          <a:p>
            <a:pPr marL="0" lvl="1" indent="0" algn="r" rtl="1">
              <a:lnSpc>
                <a:spcPct val="125000"/>
              </a:lnSpc>
              <a:spcBef>
                <a:spcPts val="1200"/>
              </a:spcBef>
              <a:buClr>
                <a:srgbClr val="800000"/>
              </a:buClr>
              <a:buSzPct val="80000"/>
            </a:pPr>
            <a:r>
              <a:rPr lang="ar-SA" altLang="en-US" sz="2200" b="0" dirty="0" smtClean="0">
                <a:effectLst/>
                <a:latin typeface="Liberation Sans" panose="020B0604020202020204" pitchFamily="34" charset="0"/>
              </a:rPr>
              <a:t>ان أوراق الدفع برهن العقارات هي اكثر أوراق الدفع شيوعا وفيها تقدم مستندات ملكية عقار معين كضمان للقرض (يشيع استخدامها من قبل المنشاة الفردية وشركات الأشخاص اكثر من الشركات المساهمة)</a:t>
            </a:r>
            <a:r>
              <a:rPr lang="en-US" altLang="en-US" sz="2200" b="0" dirty="0" smtClean="0">
                <a:effectLst/>
                <a:latin typeface="Liberation Sans" panose="020B0604020202020204" pitchFamily="34" charset="0"/>
              </a:rPr>
              <a:t>.</a:t>
            </a:r>
          </a:p>
          <a:p>
            <a:pPr lvl="1" algn="r" rtl="1">
              <a:lnSpc>
                <a:spcPct val="125000"/>
              </a:lnSpc>
              <a:spcBef>
                <a:spcPts val="1200"/>
              </a:spcBef>
              <a:buClr>
                <a:srgbClr val="800000"/>
              </a:buClr>
              <a:buSzPct val="80000"/>
              <a:buFont typeface="Wingdings" pitchFamily="2" charset="2"/>
              <a:buChar char="u"/>
            </a:pPr>
            <a:r>
              <a:rPr lang="ar-SA" altLang="en-US" sz="2100" b="0" dirty="0" smtClean="0">
                <a:effectLst/>
                <a:latin typeface="Liberation Sans" panose="020B0604020202020204" pitchFamily="34" charset="0"/>
              </a:rPr>
              <a:t>نوع شائع من أوراق الدفع طويلة الاجل</a:t>
            </a:r>
            <a:endParaRPr lang="en-US" altLang="en-US" sz="2100" b="0" dirty="0">
              <a:effectLst/>
              <a:latin typeface="Liberation Sans" panose="020B0604020202020204" pitchFamily="34" charset="0"/>
            </a:endParaRPr>
          </a:p>
          <a:p>
            <a:pPr lvl="1" algn="r" rtl="1">
              <a:lnSpc>
                <a:spcPct val="125000"/>
              </a:lnSpc>
              <a:spcBef>
                <a:spcPts val="1200"/>
              </a:spcBef>
              <a:buClr>
                <a:srgbClr val="800000"/>
              </a:buClr>
              <a:buSzPct val="80000"/>
              <a:buFont typeface="Wingdings" pitchFamily="2" charset="2"/>
              <a:buChar char="u"/>
            </a:pPr>
            <a:r>
              <a:rPr lang="ar-SA" altLang="en-US" sz="2100" b="0" dirty="0" smtClean="0">
                <a:effectLst/>
                <a:latin typeface="Liberation Sans" panose="020B0604020202020204" pitchFamily="34" charset="0"/>
              </a:rPr>
              <a:t>تدفع بالكامل عند الاستحقاق او بالتقسيط</a:t>
            </a:r>
            <a:endParaRPr lang="en-US" altLang="en-US" sz="2100" b="0" dirty="0">
              <a:effectLst/>
              <a:latin typeface="Liberation Sans" panose="020B0604020202020204" pitchFamily="34" charset="0"/>
            </a:endParaRPr>
          </a:p>
          <a:p>
            <a:pPr lvl="1" algn="r" rtl="1">
              <a:lnSpc>
                <a:spcPct val="125000"/>
              </a:lnSpc>
              <a:spcBef>
                <a:spcPts val="1200"/>
              </a:spcBef>
              <a:buClr>
                <a:srgbClr val="800000"/>
              </a:buClr>
              <a:buSzPct val="80000"/>
              <a:buFont typeface="Wingdings" pitchFamily="2" charset="2"/>
              <a:buChar char="u"/>
            </a:pPr>
            <a:r>
              <a:rPr lang="ar-SA" altLang="en-US" sz="2100" b="0" dirty="0" smtClean="0">
                <a:effectLst/>
                <a:latin typeface="Liberation Sans" panose="020B0604020202020204" pitchFamily="34" charset="0"/>
              </a:rPr>
              <a:t>ثبات معدل فائدة الرهن العقاري (القيمة الحالية للورقة مساوية للقيمة الاسمية)</a:t>
            </a:r>
            <a:endParaRPr lang="en-US" altLang="en-US" sz="2100" b="0" dirty="0">
              <a:effectLst/>
              <a:latin typeface="Liberation Sans" panose="020B0604020202020204" pitchFamily="34" charset="0"/>
            </a:endParaRPr>
          </a:p>
          <a:p>
            <a:pPr lvl="1" algn="just" rtl="1">
              <a:lnSpc>
                <a:spcPct val="125000"/>
              </a:lnSpc>
              <a:spcBef>
                <a:spcPts val="1200"/>
              </a:spcBef>
              <a:buClr>
                <a:srgbClr val="800000"/>
              </a:buClr>
              <a:buSzPct val="80000"/>
              <a:buFont typeface="Wingdings" pitchFamily="2" charset="2"/>
              <a:buChar char="u"/>
            </a:pPr>
            <a:r>
              <a:rPr lang="ar-SA" altLang="en-US" sz="2100" b="0" dirty="0" smtClean="0">
                <a:effectLst/>
                <a:latin typeface="Liberation Sans" panose="020B0604020202020204" pitchFamily="34" charset="0"/>
              </a:rPr>
              <a:t>الرهونات العقارية تكون بمعدلات متغيرة (في حالة قيام المقرض بتقدير نقاط تؤدي الى زيادة معدل الفائدة الفعالة مقارنة بمعدل الفائدة الاسمي حيث تعادل كل نقطة </a:t>
            </a:r>
            <a:r>
              <a:rPr lang="en-US" altLang="en-US" sz="2100" b="0" dirty="0" smtClean="0">
                <a:effectLst/>
                <a:latin typeface="Liberation Sans" panose="020B0604020202020204" pitchFamily="34" charset="0"/>
              </a:rPr>
              <a:t>1%</a:t>
            </a:r>
            <a:r>
              <a:rPr lang="ar-SA" altLang="en-US" sz="2100" b="0" dirty="0" smtClean="0">
                <a:effectLst/>
                <a:latin typeface="Liberation Sans" panose="020B0604020202020204" pitchFamily="34" charset="0"/>
              </a:rPr>
              <a:t> من القيمة الاسمية للورقة) أي المبلغ المستلم من المقرض </a:t>
            </a:r>
            <a:r>
              <a:rPr lang="ar-SA" altLang="en-US" sz="2100" dirty="0" smtClean="0">
                <a:solidFill>
                  <a:schemeClr val="accent2"/>
                </a:solidFill>
                <a:effectLst/>
                <a:latin typeface="Liberation Sans" panose="020B0604020202020204" pitchFamily="34" charset="0"/>
              </a:rPr>
              <a:t>اقل</a:t>
            </a:r>
            <a:r>
              <a:rPr lang="ar-SA" altLang="en-US" sz="2100" b="0" dirty="0" smtClean="0">
                <a:effectLst/>
                <a:latin typeface="Liberation Sans" panose="020B0604020202020204" pitchFamily="34" charset="0"/>
              </a:rPr>
              <a:t> من القيمة الاسمية </a:t>
            </a:r>
            <a:endParaRPr lang="en-US" altLang="en-US" sz="21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r" rtl="1">
              <a:lnSpc>
                <a:spcPct val="115000"/>
              </a:lnSpc>
              <a:spcBef>
                <a:spcPct val="45000"/>
              </a:spcBef>
              <a:buClr>
                <a:srgbClr val="A50021"/>
              </a:buClr>
              <a:buSzPct val="100000"/>
              <a:buFont typeface="+mj-lt"/>
              <a:buAutoNum type="arabicPeriod" startAt="6"/>
            </a:pPr>
            <a:r>
              <a:rPr lang="ar-SA" dirty="0" smtClean="0">
                <a:solidFill>
                  <a:schemeClr val="bg2"/>
                </a:solidFill>
                <a:effectLst/>
                <a:latin typeface="Liberation Sans" panose="020B0604020202020204" pitchFamily="34" charset="0"/>
              </a:rPr>
              <a:t>وصف الإجراءات المحاسبية لتسوية الالتزامات غير المتداولة (الديون).</a:t>
            </a:r>
            <a:endParaRPr lang="en-US" sz="1600" b="0" dirty="0">
              <a:solidFill>
                <a:schemeClr val="bg2"/>
              </a:solidFill>
              <a:effectLst/>
              <a:latin typeface="Liberation Sans" panose="020B0604020202020204" pitchFamily="34" charset="0"/>
            </a:endParaRP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ext Box 2"/>
          <p:cNvSpPr txBox="1">
            <a:spLocks noChangeArrowheads="1"/>
          </p:cNvSpPr>
          <p:nvPr/>
        </p:nvSpPr>
        <p:spPr bwMode="auto">
          <a:xfrm>
            <a:off x="609600" y="2424112"/>
            <a:ext cx="8229600" cy="1751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marL="685800" lvl="1" indent="-457200" algn="r" rtl="1">
              <a:lnSpc>
                <a:spcPct val="130000"/>
              </a:lnSpc>
              <a:spcBef>
                <a:spcPct val="50000"/>
              </a:spcBef>
              <a:buSzPct val="100000"/>
              <a:buFont typeface="+mj-lt"/>
              <a:buAutoNum type="arabicPeriod"/>
            </a:pPr>
            <a:r>
              <a:rPr lang="ar-SA" sz="2200" b="0" dirty="0" smtClean="0">
                <a:effectLst/>
                <a:latin typeface="Liberation Sans" panose="020B0604020202020204" pitchFamily="34" charset="0"/>
              </a:rPr>
              <a:t>التسوية مقابل نقد قبل تاريخ الاستحقاق</a:t>
            </a:r>
            <a:endParaRPr lang="en-US" sz="2200" b="0" dirty="0" smtClean="0">
              <a:effectLst/>
              <a:latin typeface="Liberation Sans" panose="020B0604020202020204" pitchFamily="34" charset="0"/>
            </a:endParaRPr>
          </a:p>
          <a:p>
            <a:pPr marL="685800" lvl="1" indent="-457200" algn="r" rtl="1">
              <a:lnSpc>
                <a:spcPct val="130000"/>
              </a:lnSpc>
              <a:spcBef>
                <a:spcPct val="50000"/>
              </a:spcBef>
              <a:buSzPct val="100000"/>
              <a:buFont typeface="+mj-lt"/>
              <a:buAutoNum type="arabicPeriod"/>
            </a:pPr>
            <a:r>
              <a:rPr lang="ar-SA" sz="2200" b="0" dirty="0" smtClean="0">
                <a:effectLst/>
                <a:latin typeface="Liberation Sans" panose="020B0604020202020204" pitchFamily="34" charset="0"/>
              </a:rPr>
              <a:t>التسوية من خلال تحويل أصول او أوراق مالية أخرى </a:t>
            </a:r>
            <a:endParaRPr lang="en-US" sz="2200" b="0" dirty="0" smtClean="0">
              <a:effectLst/>
              <a:latin typeface="Liberation Sans" panose="020B0604020202020204" pitchFamily="34" charset="0"/>
            </a:endParaRPr>
          </a:p>
          <a:p>
            <a:pPr marL="685800" lvl="1" indent="-457200" algn="r" rtl="1">
              <a:lnSpc>
                <a:spcPct val="130000"/>
              </a:lnSpc>
              <a:spcBef>
                <a:spcPct val="50000"/>
              </a:spcBef>
              <a:buSzPct val="100000"/>
              <a:buFont typeface="+mj-lt"/>
              <a:buAutoNum type="arabicPeriod"/>
            </a:pPr>
            <a:r>
              <a:rPr lang="ar-SA" sz="2200" b="0" dirty="0" smtClean="0">
                <a:effectLst/>
                <a:latin typeface="Liberation Sans" panose="020B0604020202020204" pitchFamily="34" charset="0"/>
              </a:rPr>
              <a:t>التسوية مع تعديل الشروط </a:t>
            </a:r>
            <a:endParaRPr lang="en-US" sz="2200" b="0" dirty="0">
              <a:effectLst/>
              <a:latin typeface="Liberation Sans" panose="020B0604020202020204" pitchFamily="34" charset="0"/>
            </a:endParaRPr>
          </a:p>
        </p:txBody>
      </p:sp>
      <p:sp>
        <p:nvSpPr>
          <p:cNvPr id="1460229" name="Text Box 5"/>
          <p:cNvSpPr txBox="1">
            <a:spLocks noChangeArrowheads="1"/>
          </p:cNvSpPr>
          <p:nvPr/>
        </p:nvSpPr>
        <p:spPr bwMode="auto">
          <a:xfrm>
            <a:off x="609600" y="1828800"/>
            <a:ext cx="8229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solidFill>
                  <a:schemeClr val="accent6">
                    <a:lumMod val="50000"/>
                  </a:schemeClr>
                </a:solidFill>
                <a:effectLst/>
                <a:latin typeface="Liberation Sans" panose="020B0604020202020204" pitchFamily="34" charset="0"/>
              </a:rPr>
              <a:t>سداد او تسوية الالتزامات غير المتداولة </a:t>
            </a:r>
            <a:endParaRPr lang="en-US" altLang="en-US" sz="2800" dirty="0">
              <a:solidFill>
                <a:srgbClr val="008000"/>
              </a:solidFill>
              <a:effectLst/>
              <a:latin typeface="Liberation Sans" panose="020B0604020202020204" pitchFamily="34" charset="0"/>
            </a:endParaRPr>
          </a:p>
        </p:txBody>
      </p:sp>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4"/>
          <p:cNvSpPr txBox="1">
            <a:spLocks noChangeArrowheads="1"/>
          </p:cNvSpPr>
          <p:nvPr/>
        </p:nvSpPr>
        <p:spPr bwMode="auto">
          <a:xfrm>
            <a:off x="6096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sz="3200" i="0" dirty="0" smtClean="0">
                <a:solidFill>
                  <a:srgbClr val="0000E2"/>
                </a:solidFill>
                <a:effectLst/>
                <a:latin typeface="Liberation Sans" panose="020B0604020202020204" pitchFamily="34" charset="0"/>
                <a:ea typeface="+mn-ea"/>
                <a:cs typeface="+mn-cs"/>
              </a:rPr>
              <a:t>قضايا خاصة ذات صلة بالالتزامات غير المتداولة</a:t>
            </a:r>
            <a:endParaRPr lang="en-US" sz="3200" i="0" dirty="0">
              <a:solidFill>
                <a:srgbClr val="0000E2"/>
              </a:solidFill>
              <a:effectLst/>
              <a:latin typeface="Liberation Sans" panose="020B0604020202020204" pitchFamily="34" charset="0"/>
              <a:ea typeface="+mn-ea"/>
              <a:cs typeface="+mn-cs"/>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ext Box 2"/>
          <p:cNvSpPr txBox="1">
            <a:spLocks noChangeArrowheads="1"/>
          </p:cNvSpPr>
          <p:nvPr/>
        </p:nvSpPr>
        <p:spPr bwMode="auto">
          <a:xfrm>
            <a:off x="609600" y="1966912"/>
            <a:ext cx="8229600" cy="2191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lvl="1" algn="r" rtl="1">
              <a:lnSpc>
                <a:spcPct val="130000"/>
              </a:lnSpc>
              <a:spcBef>
                <a:spcPct val="50000"/>
              </a:spcBef>
              <a:buClr>
                <a:srgbClr val="800000"/>
              </a:buClr>
              <a:buSzPct val="80000"/>
              <a:buFont typeface="Wingdings" pitchFamily="2" charset="2"/>
              <a:buChar char="u"/>
            </a:pPr>
            <a:r>
              <a:rPr lang="ar-SA" altLang="en-US" sz="2200" b="0" dirty="0" smtClean="0">
                <a:effectLst/>
                <a:latin typeface="Liberation Sans" panose="020B0604020202020204" pitchFamily="34" charset="0"/>
              </a:rPr>
              <a:t>صافي القيمة المرحلة </a:t>
            </a:r>
            <a:r>
              <a:rPr lang="ar-SA" altLang="en-US" sz="2200" dirty="0" smtClean="0">
                <a:solidFill>
                  <a:srgbClr val="FF0000"/>
                </a:solidFill>
                <a:effectLst/>
                <a:latin typeface="Liberation Sans" panose="020B0604020202020204" pitchFamily="34" charset="0"/>
              </a:rPr>
              <a:t>اكبر من </a:t>
            </a:r>
            <a:r>
              <a:rPr lang="ar-SA" altLang="en-US" sz="2200" b="0" dirty="0" smtClean="0">
                <a:effectLst/>
                <a:latin typeface="Liberation Sans" panose="020B0604020202020204" pitchFamily="34" charset="0"/>
              </a:rPr>
              <a:t>سعر الاستدعاء = ربح</a:t>
            </a:r>
            <a:endParaRPr lang="en-US" altLang="en-US" sz="2200" dirty="0">
              <a:effectLst/>
              <a:latin typeface="Liberation Sans" panose="020B0604020202020204" pitchFamily="34" charset="0"/>
            </a:endParaRPr>
          </a:p>
          <a:p>
            <a:pPr lvl="1" algn="r" rtl="1">
              <a:lnSpc>
                <a:spcPct val="130000"/>
              </a:lnSpc>
              <a:spcBef>
                <a:spcPct val="50000"/>
              </a:spcBef>
              <a:buClr>
                <a:srgbClr val="800000"/>
              </a:buClr>
              <a:buSzPct val="80000"/>
              <a:buFont typeface="Wingdings" pitchFamily="2" charset="2"/>
              <a:buChar char="u"/>
            </a:pPr>
            <a:r>
              <a:rPr lang="ar-SA" altLang="en-US" sz="2200" b="0" dirty="0" smtClean="0">
                <a:effectLst/>
                <a:latin typeface="Liberation Sans" panose="020B0604020202020204" pitchFamily="34" charset="0"/>
              </a:rPr>
              <a:t>صافي القيمة المرحلة </a:t>
            </a:r>
            <a:r>
              <a:rPr lang="ar-SA" altLang="en-US" sz="2200" dirty="0" smtClean="0">
                <a:solidFill>
                  <a:srgbClr val="FF0000"/>
                </a:solidFill>
                <a:effectLst/>
                <a:latin typeface="Liberation Sans" panose="020B0604020202020204" pitchFamily="34" charset="0"/>
              </a:rPr>
              <a:t>اقل من </a:t>
            </a:r>
            <a:r>
              <a:rPr lang="ar-SA" altLang="en-US" sz="2200" b="0" dirty="0" smtClean="0">
                <a:effectLst/>
                <a:latin typeface="Liberation Sans" panose="020B0604020202020204" pitchFamily="34" charset="0"/>
              </a:rPr>
              <a:t>سعر الاستدعاء = خسارة</a:t>
            </a:r>
            <a:endParaRPr lang="en-US" altLang="en-US" sz="2200" dirty="0">
              <a:effectLst/>
              <a:latin typeface="Liberation Sans" panose="020B0604020202020204" pitchFamily="34" charset="0"/>
            </a:endParaRPr>
          </a:p>
          <a:p>
            <a:pPr lvl="1" algn="r" rtl="1">
              <a:lnSpc>
                <a:spcPct val="130000"/>
              </a:lnSpc>
              <a:spcBef>
                <a:spcPct val="50000"/>
              </a:spcBef>
              <a:buClr>
                <a:srgbClr val="800000"/>
              </a:buClr>
              <a:buSzPct val="80000"/>
              <a:buFont typeface="Wingdings" pitchFamily="2" charset="2"/>
              <a:buChar char="u"/>
            </a:pPr>
            <a:r>
              <a:rPr lang="ar-SA" altLang="en-US" sz="2200" b="0" dirty="0" smtClean="0">
                <a:effectLst/>
                <a:latin typeface="Liberation Sans" panose="020B0604020202020204" pitchFamily="34" charset="0"/>
              </a:rPr>
              <a:t>في تاريخ الاستدعاء فان أي خصم او علاوة غير مستنفذة يجب استنفاذها وحتى تاريخ الاستدعاء</a:t>
            </a:r>
            <a:endParaRPr lang="en-US" altLang="en-US" sz="2200" b="0" dirty="0">
              <a:effectLst/>
              <a:latin typeface="Liberation Sans" panose="020B0604020202020204" pitchFamily="34" charset="0"/>
            </a:endParaRPr>
          </a:p>
        </p:txBody>
      </p:sp>
      <p:sp>
        <p:nvSpPr>
          <p:cNvPr id="1460227" name="Rectangle 3"/>
          <p:cNvSpPr>
            <a:spLocks noGrp="1" noChangeArrowheads="1"/>
          </p:cNvSpPr>
          <p:nvPr>
            <p:ph type="title" idx="4294967295"/>
          </p:nvPr>
        </p:nvSpPr>
        <p:spPr bwMode="auto">
          <a:xfrm>
            <a:off x="4572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smtClean="0">
                <a:solidFill>
                  <a:schemeClr val="accent6">
                    <a:lumMod val="50000"/>
                  </a:schemeClr>
                </a:solidFill>
                <a:effectLst/>
                <a:latin typeface="Liberation Sans" panose="020B0604020202020204" pitchFamily="34" charset="0"/>
                <a:ea typeface="+mn-ea"/>
                <a:cs typeface="+mn-cs"/>
              </a:rPr>
              <a:t>تسوية </a:t>
            </a:r>
            <a:r>
              <a:rPr lang="ar-IQ" altLang="en-US" sz="3200" i="0" kern="1200" dirty="0">
                <a:solidFill>
                  <a:schemeClr val="accent6">
                    <a:lumMod val="50000"/>
                  </a:schemeClr>
                </a:solidFill>
                <a:effectLst/>
                <a:latin typeface="Liberation Sans" panose="020B0604020202020204" pitchFamily="34" charset="0"/>
                <a:ea typeface="+mn-ea"/>
                <a:cs typeface="+mn-cs"/>
              </a:rPr>
              <a:t>الالتزامات غير المتداولة </a:t>
            </a:r>
          </a:p>
        </p:txBody>
      </p:sp>
      <p:sp>
        <p:nvSpPr>
          <p:cNvPr id="1460229" name="Text Box 5"/>
          <p:cNvSpPr txBox="1">
            <a:spLocks noChangeArrowheads="1"/>
          </p:cNvSpPr>
          <p:nvPr/>
        </p:nvSpPr>
        <p:spPr bwMode="auto">
          <a:xfrm>
            <a:off x="609600" y="1371600"/>
            <a:ext cx="822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IQ" altLang="en-US" sz="2800" dirty="0">
                <a:solidFill>
                  <a:schemeClr val="tx2"/>
                </a:solidFill>
                <a:effectLst/>
                <a:latin typeface="Liberation Sans" panose="020B0604020202020204" pitchFamily="34" charset="0"/>
              </a:rPr>
              <a:t>التسوية </a:t>
            </a:r>
            <a:r>
              <a:rPr lang="ar-SA" altLang="en-US" sz="2800" dirty="0" smtClean="0">
                <a:solidFill>
                  <a:schemeClr val="tx2"/>
                </a:solidFill>
                <a:effectLst/>
                <a:latin typeface="Liberation Sans" panose="020B0604020202020204" pitchFamily="34" charset="0"/>
              </a:rPr>
              <a:t>مقابل </a:t>
            </a:r>
            <a:r>
              <a:rPr lang="ar-IQ" altLang="en-US" sz="2800" dirty="0" smtClean="0">
                <a:solidFill>
                  <a:schemeClr val="tx2"/>
                </a:solidFill>
                <a:effectLst/>
                <a:latin typeface="Liberation Sans" panose="020B0604020202020204" pitchFamily="34" charset="0"/>
              </a:rPr>
              <a:t>نقد </a:t>
            </a:r>
            <a:r>
              <a:rPr lang="ar-IQ" altLang="en-US" sz="2800" dirty="0">
                <a:solidFill>
                  <a:schemeClr val="tx2"/>
                </a:solidFill>
                <a:effectLst/>
                <a:latin typeface="Liberation Sans" panose="020B0604020202020204" pitchFamily="34" charset="0"/>
              </a:rPr>
              <a:t>قبل تاريخ الاستحقاق</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45820849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ext Box 2"/>
          <p:cNvSpPr txBox="1">
            <a:spLocks noChangeArrowheads="1"/>
          </p:cNvSpPr>
          <p:nvPr/>
        </p:nvSpPr>
        <p:spPr bwMode="auto">
          <a:xfrm>
            <a:off x="609600" y="1295400"/>
            <a:ext cx="8153400" cy="167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a:t>
            </a:r>
            <a:r>
              <a:rPr lang="en-US" altLang="en-US" sz="2000" b="0" dirty="0">
                <a:solidFill>
                  <a:schemeClr val="folHlink"/>
                </a:solidFill>
                <a:effectLst/>
                <a:latin typeface="Liberation Sans" panose="020B0604020202020204" pitchFamily="34" charset="0"/>
              </a:rPr>
              <a:t>  Evermaster bonds issued at a discount on </a:t>
            </a:r>
            <a:r>
              <a:rPr lang="en-US" altLang="en-US" sz="2000" dirty="0">
                <a:solidFill>
                  <a:schemeClr val="tx2"/>
                </a:solidFill>
                <a:effectLst/>
                <a:latin typeface="Liberation Sans" panose="020B0604020202020204" pitchFamily="34" charset="0"/>
              </a:rPr>
              <a:t>January 1, </a:t>
            </a:r>
            <a:r>
              <a:rPr lang="en-US" altLang="en-US" sz="2000" dirty="0" smtClean="0">
                <a:solidFill>
                  <a:schemeClr val="tx2"/>
                </a:solidFill>
                <a:effectLst/>
                <a:latin typeface="Liberation Sans" panose="020B0604020202020204" pitchFamily="34" charset="0"/>
              </a:rPr>
              <a:t>2015</a:t>
            </a:r>
            <a:r>
              <a:rPr lang="en-US" altLang="en-US" sz="2000" b="0" dirty="0" smtClean="0">
                <a:solidFill>
                  <a:schemeClr val="folHlink"/>
                </a:solidFill>
                <a:effectLst/>
                <a:latin typeface="Liberation Sans" panose="020B0604020202020204" pitchFamily="34" charset="0"/>
              </a:rPr>
              <a:t>. </a:t>
            </a:r>
            <a:r>
              <a:rPr lang="en-US" altLang="en-US" sz="2000" b="0" dirty="0">
                <a:solidFill>
                  <a:schemeClr val="folHlink"/>
                </a:solidFill>
                <a:effectLst/>
                <a:latin typeface="Liberation Sans" panose="020B0604020202020204" pitchFamily="34" charset="0"/>
              </a:rPr>
              <a:t>These bonds are due </a:t>
            </a:r>
            <a:r>
              <a:rPr lang="en-US" altLang="en-US" sz="2000" dirty="0">
                <a:solidFill>
                  <a:schemeClr val="tx2"/>
                </a:solidFill>
                <a:effectLst/>
                <a:latin typeface="Liberation Sans" panose="020B0604020202020204" pitchFamily="34" charset="0"/>
              </a:rPr>
              <a:t>in five years</a:t>
            </a:r>
            <a:r>
              <a:rPr lang="en-US" altLang="en-US" sz="2000" b="0" dirty="0">
                <a:solidFill>
                  <a:schemeClr val="folHlink"/>
                </a:solidFill>
                <a:effectLst/>
                <a:latin typeface="Liberation Sans" panose="020B0604020202020204" pitchFamily="34" charset="0"/>
              </a:rPr>
              <a:t>. The bonds have a par value of </a:t>
            </a:r>
            <a:r>
              <a:rPr lang="en-US" altLang="en-US" sz="2000" dirty="0" smtClean="0">
                <a:solidFill>
                  <a:schemeClr val="tx2"/>
                </a:solidFill>
                <a:effectLst/>
                <a:latin typeface="Liberation Sans" panose="020B0604020202020204" pitchFamily="34" charset="0"/>
              </a:rPr>
              <a:t>€100,000</a:t>
            </a:r>
            <a:r>
              <a:rPr lang="en-US" altLang="en-US" sz="2000" b="0" dirty="0">
                <a:solidFill>
                  <a:schemeClr val="folHlink"/>
                </a:solidFill>
                <a:effectLst/>
                <a:latin typeface="Liberation Sans" panose="020B0604020202020204" pitchFamily="34" charset="0"/>
              </a:rPr>
              <a:t>, a coupon rate of </a:t>
            </a:r>
            <a:r>
              <a:rPr lang="en-US" altLang="en-US" sz="2000" dirty="0">
                <a:solidFill>
                  <a:schemeClr val="tx2"/>
                </a:solidFill>
                <a:effectLst/>
                <a:latin typeface="Liberation Sans" panose="020B0604020202020204" pitchFamily="34" charset="0"/>
              </a:rPr>
              <a:t>8%</a:t>
            </a:r>
            <a:r>
              <a:rPr lang="en-US" altLang="en-US" sz="2000" b="0" dirty="0">
                <a:solidFill>
                  <a:schemeClr val="folHlink"/>
                </a:solidFill>
                <a:effectLst/>
                <a:latin typeface="Liberation Sans" panose="020B0604020202020204" pitchFamily="34" charset="0"/>
              </a:rPr>
              <a:t> </a:t>
            </a:r>
            <a:r>
              <a:rPr lang="en-US" altLang="en-US" sz="2000" b="0" dirty="0">
                <a:solidFill>
                  <a:schemeClr val="tx2"/>
                </a:solidFill>
                <a:effectLst/>
                <a:latin typeface="Liberation Sans" panose="020B0604020202020204" pitchFamily="34" charset="0"/>
              </a:rPr>
              <a:t>paid semiannually</a:t>
            </a:r>
            <a:r>
              <a:rPr lang="en-US" altLang="en-US" sz="2000" b="0" dirty="0">
                <a:solidFill>
                  <a:schemeClr val="folHlink"/>
                </a:solidFill>
                <a:effectLst/>
                <a:latin typeface="Liberation Sans" panose="020B0604020202020204" pitchFamily="34" charset="0"/>
              </a:rPr>
              <a:t>, and were </a:t>
            </a:r>
            <a:r>
              <a:rPr lang="en-US" altLang="en-US" sz="2000" dirty="0">
                <a:solidFill>
                  <a:schemeClr val="accent2"/>
                </a:solidFill>
                <a:effectLst/>
                <a:latin typeface="Liberation Sans" panose="020B0604020202020204" pitchFamily="34" charset="0"/>
              </a:rPr>
              <a:t>sold to yield 10%.</a:t>
            </a:r>
          </a:p>
        </p:txBody>
      </p:sp>
      <p:sp>
        <p:nvSpPr>
          <p:cNvPr id="1462275" name="Rectangle 3"/>
          <p:cNvSpPr>
            <a:spLocks noGrp="1" noChangeArrowheads="1"/>
          </p:cNvSpPr>
          <p:nvPr>
            <p:ph type="title" idx="4294967295"/>
          </p:nvPr>
        </p:nvSpPr>
        <p:spPr bwMode="auto">
          <a:xfrm>
            <a:off x="4572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gn="r" rtl="1">
              <a:spcBef>
                <a:spcPct val="30000"/>
              </a:spcBef>
              <a:spcAft>
                <a:spcPct val="20000"/>
              </a:spcAft>
              <a:buSzPct val="80000"/>
            </a:pPr>
            <a:r>
              <a:rPr lang="ar-IQ" altLang="en-US" sz="3200" i="0" dirty="0">
                <a:solidFill>
                  <a:schemeClr val="tx2"/>
                </a:solidFill>
                <a:effectLst/>
                <a:latin typeface="Liberation Sans" panose="020B0604020202020204" pitchFamily="34" charset="0"/>
              </a:rPr>
              <a:t>التسوية </a:t>
            </a:r>
            <a:r>
              <a:rPr lang="ar-SA" altLang="en-US" sz="3200" i="0" dirty="0">
                <a:solidFill>
                  <a:schemeClr val="tx2"/>
                </a:solidFill>
                <a:effectLst/>
                <a:latin typeface="Liberation Sans" panose="020B0604020202020204" pitchFamily="34" charset="0"/>
              </a:rPr>
              <a:t>مقابل </a:t>
            </a:r>
            <a:r>
              <a:rPr lang="ar-IQ" altLang="en-US" sz="3200" i="0" dirty="0">
                <a:solidFill>
                  <a:schemeClr val="tx2"/>
                </a:solidFill>
                <a:effectLst/>
                <a:latin typeface="Liberation Sans" panose="020B0604020202020204" pitchFamily="34" charset="0"/>
              </a:rPr>
              <a:t>نقد قبل تاريخ الاستحقاق</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6195"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3200400"/>
            <a:ext cx="754642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0" y="2738735"/>
            <a:ext cx="43434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14-21</a:t>
            </a:r>
          </a:p>
          <a:p>
            <a:pPr algn="l"/>
            <a:r>
              <a:rPr lang="en-US" sz="1200" b="0" dirty="0">
                <a:solidFill>
                  <a:schemeClr val="tx1"/>
                </a:solidFill>
                <a:effectLst/>
                <a:latin typeface="Liberation Sans" panose="020B0604020202020204" pitchFamily="34" charset="0"/>
              </a:rPr>
              <a:t>Bond </a:t>
            </a:r>
            <a:r>
              <a:rPr lang="en-US" sz="1200" b="0" dirty="0" smtClean="0">
                <a:solidFill>
                  <a:schemeClr val="tx1"/>
                </a:solidFill>
                <a:effectLst/>
                <a:latin typeface="Liberation Sans" panose="020B0604020202020204" pitchFamily="34" charset="0"/>
              </a:rPr>
              <a:t>Premium Amortization Schedule, Bond </a:t>
            </a:r>
            <a:r>
              <a:rPr lang="en-US" sz="1200" b="0" dirty="0">
                <a:solidFill>
                  <a:schemeClr val="tx1"/>
                </a:solidFill>
                <a:effectLst/>
                <a:latin typeface="Liberation Sans" panose="020B0604020202020204" pitchFamily="34" charset="0"/>
              </a:rPr>
              <a:t>Extinguishment</a:t>
            </a: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721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2644452"/>
            <a:ext cx="8382000" cy="154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8418" name="Text Box 2"/>
          <p:cNvSpPr txBox="1">
            <a:spLocks noChangeArrowheads="1"/>
          </p:cNvSpPr>
          <p:nvPr/>
        </p:nvSpPr>
        <p:spPr bwMode="auto">
          <a:xfrm>
            <a:off x="609600" y="1371600"/>
            <a:ext cx="8001000" cy="972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b="0" dirty="0">
                <a:solidFill>
                  <a:schemeClr val="folHlink"/>
                </a:solidFill>
                <a:effectLst/>
                <a:latin typeface="Liberation Sans" panose="020B0604020202020204" pitchFamily="34" charset="0"/>
              </a:rPr>
              <a:t>Two years after the issue date on January 1, </a:t>
            </a:r>
            <a:r>
              <a:rPr lang="en-US" altLang="en-US" sz="2200" b="0" dirty="0" smtClean="0">
                <a:solidFill>
                  <a:schemeClr val="folHlink"/>
                </a:solidFill>
                <a:effectLst/>
                <a:latin typeface="Liberation Sans" panose="020B0604020202020204" pitchFamily="34" charset="0"/>
              </a:rPr>
              <a:t>2017, </a:t>
            </a:r>
            <a:r>
              <a:rPr lang="en-US" altLang="en-US" sz="2200" b="0" dirty="0">
                <a:solidFill>
                  <a:schemeClr val="folHlink"/>
                </a:solidFill>
                <a:effectLst/>
                <a:latin typeface="Liberation Sans" panose="020B0604020202020204" pitchFamily="34" charset="0"/>
              </a:rPr>
              <a:t>Evermaster calls the entire issue at 101 and cancels it.</a:t>
            </a:r>
          </a:p>
        </p:txBody>
      </p:sp>
      <p:sp>
        <p:nvSpPr>
          <p:cNvPr id="1468424" name="Rectangle 8"/>
          <p:cNvSpPr>
            <a:spLocks noChangeArrowheads="1"/>
          </p:cNvSpPr>
          <p:nvPr/>
        </p:nvSpPr>
        <p:spPr bwMode="auto">
          <a:xfrm>
            <a:off x="609600" y="4363701"/>
            <a:ext cx="807720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5000"/>
              </a:spcBef>
              <a:buSzPct val="80000"/>
            </a:pPr>
            <a:r>
              <a:rPr lang="en-US" altLang="en-US" sz="2200" b="0" dirty="0">
                <a:solidFill>
                  <a:schemeClr val="folHlink"/>
                </a:solidFill>
                <a:effectLst/>
                <a:latin typeface="Liberation Sans" panose="020B0604020202020204" pitchFamily="34" charset="0"/>
              </a:rPr>
              <a:t>Evermaster records the reacquisition and cancellation of the </a:t>
            </a:r>
            <a:r>
              <a:rPr lang="en-US" altLang="en-US" sz="2200" b="0" dirty="0" smtClean="0">
                <a:solidFill>
                  <a:schemeClr val="folHlink"/>
                </a:solidFill>
                <a:effectLst/>
                <a:latin typeface="Liberation Sans" panose="020B0604020202020204" pitchFamily="34" charset="0"/>
              </a:rPr>
              <a:t>bonds as follows.</a:t>
            </a:r>
            <a:endParaRPr lang="en-US" altLang="en-US" sz="2200" b="0" dirty="0">
              <a:solidFill>
                <a:schemeClr val="folHlink"/>
              </a:solidFill>
              <a:effectLst/>
              <a:latin typeface="Liberation Sans" panose="020B0604020202020204" pitchFamily="34" charset="0"/>
            </a:endParaRPr>
          </a:p>
        </p:txBody>
      </p:sp>
      <p:sp>
        <p:nvSpPr>
          <p:cNvPr id="1468425" name="Rectangle 9"/>
          <p:cNvSpPr>
            <a:spLocks noChangeArrowheads="1"/>
          </p:cNvSpPr>
          <p:nvPr/>
        </p:nvSpPr>
        <p:spPr bwMode="auto">
          <a:xfrm>
            <a:off x="990600" y="5181600"/>
            <a:ext cx="7620000" cy="1261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spcBef>
                <a:spcPts val="600"/>
              </a:spcBef>
              <a:tabLst>
                <a:tab pos="5949950" algn="r"/>
                <a:tab pos="7372350" algn="r"/>
              </a:tabLst>
            </a:pPr>
            <a:r>
              <a:rPr lang="en-US" altLang="en-US" sz="2200" b="0" dirty="0" smtClean="0">
                <a:solidFill>
                  <a:schemeClr val="folHlink"/>
                </a:solidFill>
                <a:effectLst/>
                <a:latin typeface="Liberation Sans" panose="020B0604020202020204" pitchFamily="34" charset="0"/>
              </a:rPr>
              <a:t>Bonds Payable </a:t>
            </a:r>
            <a:r>
              <a:rPr lang="en-US" altLang="en-US" sz="2200" b="0" dirty="0">
                <a:solidFill>
                  <a:schemeClr val="folHlink"/>
                </a:solidFill>
                <a:effectLst/>
                <a:latin typeface="Liberation Sans" panose="020B0604020202020204" pitchFamily="34" charset="0"/>
              </a:rPr>
              <a:t>	</a:t>
            </a:r>
            <a:r>
              <a:rPr lang="en-US" altLang="en-US" sz="2200" b="0" dirty="0" smtClean="0">
                <a:solidFill>
                  <a:schemeClr val="folHlink"/>
                </a:solidFill>
                <a:effectLst/>
                <a:latin typeface="Liberation Sans" panose="020B0604020202020204" pitchFamily="34" charset="0"/>
              </a:rPr>
              <a:t>94,925</a:t>
            </a:r>
            <a:endParaRPr lang="en-US" altLang="en-US" sz="2200" b="0" dirty="0">
              <a:solidFill>
                <a:schemeClr val="folHlink"/>
              </a:solidFill>
              <a:effectLst/>
              <a:latin typeface="Liberation Sans" panose="020B0604020202020204" pitchFamily="34" charset="0"/>
            </a:endParaRPr>
          </a:p>
          <a:p>
            <a:pPr>
              <a:spcBef>
                <a:spcPts val="600"/>
              </a:spcBef>
              <a:tabLst>
                <a:tab pos="5949950" algn="r"/>
                <a:tab pos="7372350" algn="r"/>
              </a:tabLst>
            </a:pPr>
            <a:r>
              <a:rPr lang="en-US" altLang="en-US" sz="2200" b="0" dirty="0">
                <a:solidFill>
                  <a:schemeClr val="folHlink"/>
                </a:solidFill>
                <a:effectLst/>
                <a:latin typeface="Liberation Sans" panose="020B0604020202020204" pitchFamily="34" charset="0"/>
              </a:rPr>
              <a:t>Loss on </a:t>
            </a:r>
            <a:r>
              <a:rPr lang="en-US" altLang="en-US" sz="2200" b="0" dirty="0" smtClean="0">
                <a:solidFill>
                  <a:schemeClr val="folHlink"/>
                </a:solidFill>
                <a:effectLst/>
                <a:latin typeface="Liberation Sans" panose="020B0604020202020204" pitchFamily="34" charset="0"/>
              </a:rPr>
              <a:t>Extinguishment of Bonds </a:t>
            </a:r>
            <a:r>
              <a:rPr lang="en-US" altLang="en-US" sz="2200" b="0" dirty="0">
                <a:solidFill>
                  <a:schemeClr val="folHlink"/>
                </a:solidFill>
                <a:effectLst/>
                <a:latin typeface="Liberation Sans" panose="020B0604020202020204" pitchFamily="34" charset="0"/>
              </a:rPr>
              <a:t>	6,075</a:t>
            </a:r>
          </a:p>
          <a:p>
            <a:pPr>
              <a:spcBef>
                <a:spcPts val="600"/>
              </a:spcBef>
              <a:tabLst>
                <a:tab pos="5949950" algn="r"/>
                <a:tab pos="7372350" algn="r"/>
              </a:tabLst>
            </a:pPr>
            <a:r>
              <a:rPr lang="en-US" altLang="en-US" sz="2200" b="0" dirty="0">
                <a:solidFill>
                  <a:schemeClr val="folHlink"/>
                </a:solidFill>
                <a:effectLst/>
                <a:latin typeface="Liberation Sans" panose="020B0604020202020204" pitchFamily="34" charset="0"/>
              </a:rPr>
              <a:t>	Cash 		101,000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Rectangle 3"/>
          <p:cNvSpPr txBox="1">
            <a:spLocks noChangeArrowheads="1"/>
          </p:cNvSpPr>
          <p:nvPr/>
        </p:nvSpPr>
        <p:spPr bwMode="auto">
          <a:xfrm>
            <a:off x="457200" y="381000"/>
            <a:ext cx="83820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algn="r" rtl="1">
              <a:spcBef>
                <a:spcPct val="30000"/>
              </a:spcBef>
              <a:spcAft>
                <a:spcPct val="20000"/>
              </a:spcAft>
              <a:buSzPct val="80000"/>
            </a:pPr>
            <a:r>
              <a:rPr lang="ar-IQ" altLang="en-US" sz="3200" i="0" dirty="0">
                <a:solidFill>
                  <a:schemeClr val="tx2"/>
                </a:solidFill>
                <a:effectLst/>
                <a:latin typeface="Liberation Sans" panose="020B0604020202020204" pitchFamily="34" charset="0"/>
              </a:rPr>
              <a:t>التسوية </a:t>
            </a:r>
            <a:r>
              <a:rPr lang="ar-SA" altLang="en-US" sz="3200" i="0" dirty="0">
                <a:solidFill>
                  <a:schemeClr val="tx2"/>
                </a:solidFill>
                <a:effectLst/>
                <a:latin typeface="Liberation Sans" panose="020B0604020202020204" pitchFamily="34" charset="0"/>
              </a:rPr>
              <a:t>مقابل </a:t>
            </a:r>
            <a:r>
              <a:rPr lang="ar-IQ" altLang="en-US" sz="3200" i="0" dirty="0">
                <a:solidFill>
                  <a:schemeClr val="tx2"/>
                </a:solidFill>
                <a:effectLst/>
                <a:latin typeface="Liberation Sans" panose="020B0604020202020204" pitchFamily="34" charset="0"/>
              </a:rPr>
              <a:t>نقد قبل تاريخ الاستحقاق</a:t>
            </a:r>
          </a:p>
        </p:txBody>
      </p:sp>
      <p:sp>
        <p:nvSpPr>
          <p:cNvPr id="2" name="Rectangle 1"/>
          <p:cNvSpPr/>
          <p:nvPr/>
        </p:nvSpPr>
        <p:spPr>
          <a:xfrm>
            <a:off x="7010400" y="1981200"/>
            <a:ext cx="19431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14-22</a:t>
            </a:r>
          </a:p>
          <a:p>
            <a:pPr algn="l"/>
            <a:r>
              <a:rPr lang="en-US" sz="1200" b="0" dirty="0">
                <a:solidFill>
                  <a:schemeClr val="tx1"/>
                </a:solidFill>
                <a:effectLst/>
                <a:latin typeface="Liberation Sans" panose="020B0604020202020204" pitchFamily="34" charset="0"/>
              </a:rPr>
              <a:t>Computation of Loss on</a:t>
            </a:r>
          </a:p>
          <a:p>
            <a:pPr algn="l"/>
            <a:r>
              <a:rPr lang="en-US" sz="1200" b="0" dirty="0">
                <a:solidFill>
                  <a:schemeClr val="tx1"/>
                </a:solidFill>
                <a:effectLst/>
                <a:latin typeface="Liberation Sans" panose="020B0604020202020204" pitchFamily="34" charset="0"/>
              </a:rPr>
              <a:t>Redemption of Bonds</a:t>
            </a: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8425">
                                            <p:txEl>
                                              <p:pRg st="0" end="0"/>
                                            </p:txEl>
                                          </p:spTgt>
                                        </p:tgtEl>
                                        <p:attrNameLst>
                                          <p:attrName>style.visibility</p:attrName>
                                        </p:attrNameLst>
                                      </p:cBhvr>
                                      <p:to>
                                        <p:strVal val="visible"/>
                                      </p:to>
                                    </p:set>
                                    <p:animEffect transition="in" filter="wipe(left)">
                                      <p:cBhvr>
                                        <p:cTn id="7" dur="500"/>
                                        <p:tgtEl>
                                          <p:spTgt spid="14684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8425">
                                            <p:txEl>
                                              <p:pRg st="1" end="1"/>
                                            </p:txEl>
                                          </p:spTgt>
                                        </p:tgtEl>
                                        <p:attrNameLst>
                                          <p:attrName>style.visibility</p:attrName>
                                        </p:attrNameLst>
                                      </p:cBhvr>
                                      <p:to>
                                        <p:strVal val="visible"/>
                                      </p:to>
                                    </p:set>
                                    <p:animEffect transition="in" filter="wipe(left)">
                                      <p:cBhvr>
                                        <p:cTn id="12" dur="500"/>
                                        <p:tgtEl>
                                          <p:spTgt spid="14684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8425">
                                            <p:txEl>
                                              <p:pRg st="2" end="2"/>
                                            </p:txEl>
                                          </p:spTgt>
                                        </p:tgtEl>
                                        <p:attrNameLst>
                                          <p:attrName>style.visibility</p:attrName>
                                        </p:attrNameLst>
                                      </p:cBhvr>
                                      <p:to>
                                        <p:strVal val="visible"/>
                                      </p:to>
                                    </p:set>
                                    <p:animEffect transition="in" filter="wipe(left)">
                                      <p:cBhvr>
                                        <p:cTn id="17" dur="500"/>
                                        <p:tgtEl>
                                          <p:spTgt spid="14684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ext Box 2"/>
          <p:cNvSpPr txBox="1">
            <a:spLocks noChangeArrowheads="1"/>
          </p:cNvSpPr>
          <p:nvPr/>
        </p:nvSpPr>
        <p:spPr bwMode="auto">
          <a:xfrm>
            <a:off x="609600" y="2397125"/>
            <a:ext cx="7848600" cy="1999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2950" indent="-51435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lvl="1" algn="r" rtl="1">
              <a:lnSpc>
                <a:spcPct val="130000"/>
              </a:lnSpc>
              <a:spcBef>
                <a:spcPct val="50000"/>
              </a:spcBef>
              <a:spcAft>
                <a:spcPct val="20000"/>
              </a:spcAft>
              <a:buClr>
                <a:srgbClr val="800000"/>
              </a:buClr>
              <a:buSzPct val="80000"/>
              <a:buFont typeface="Wingdings" pitchFamily="2" charset="2"/>
              <a:buChar char="u"/>
            </a:pPr>
            <a:r>
              <a:rPr lang="ar-SA" altLang="en-US" sz="2100" dirty="0" smtClean="0">
                <a:effectLst/>
                <a:latin typeface="Liberation Sans" panose="020B0604020202020204" pitchFamily="34" charset="0"/>
              </a:rPr>
              <a:t>الدائن (البنك) يجب ان يقيم الأصول غير النقدية او فوائد حقوق الملكية بقيمتها العادلة</a:t>
            </a:r>
            <a:endParaRPr lang="en-US" altLang="en-US" sz="2100" b="0" dirty="0">
              <a:effectLst/>
              <a:latin typeface="Liberation Sans" panose="020B0604020202020204" pitchFamily="34" charset="0"/>
            </a:endParaRPr>
          </a:p>
          <a:p>
            <a:pPr lvl="1" algn="r" rtl="1">
              <a:lnSpc>
                <a:spcPct val="130000"/>
              </a:lnSpc>
              <a:spcBef>
                <a:spcPct val="50000"/>
              </a:spcBef>
              <a:spcAft>
                <a:spcPct val="20000"/>
              </a:spcAft>
              <a:buClr>
                <a:srgbClr val="800000"/>
              </a:buClr>
              <a:buSzPct val="80000"/>
              <a:buFont typeface="Wingdings" pitchFamily="2" charset="2"/>
              <a:buChar char="u"/>
            </a:pPr>
            <a:r>
              <a:rPr lang="ar-SA" altLang="en-US" sz="2100" dirty="0" smtClean="0">
                <a:effectLst/>
                <a:latin typeface="Liberation Sans" panose="020B0604020202020204" pitchFamily="34" charset="0"/>
              </a:rPr>
              <a:t>المدين يعترف بأرباح مساوية لزيادة القيمة المرحلة للالتزامات على القيمة العادلة للموجودات او فوائد حقوق الملكية </a:t>
            </a:r>
            <a:endParaRPr lang="en-US" altLang="en-US" sz="21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3"/>
          <p:cNvSpPr txBox="1">
            <a:spLocks noChangeArrowheads="1"/>
          </p:cNvSpPr>
          <p:nvPr/>
        </p:nvSpPr>
        <p:spPr bwMode="auto">
          <a:xfrm>
            <a:off x="4572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3600" i="0" dirty="0">
                <a:solidFill>
                  <a:schemeClr val="accent6">
                    <a:lumMod val="50000"/>
                  </a:schemeClr>
                </a:solidFill>
                <a:effectLst/>
                <a:latin typeface="Liberation Sans" panose="020B0604020202020204" pitchFamily="34" charset="0"/>
              </a:rPr>
              <a:t>تسوية الالتزامات غير المتداولة </a:t>
            </a:r>
            <a:endParaRPr lang="en-US" altLang="en-US" sz="3600" i="0" kern="1200" dirty="0">
              <a:solidFill>
                <a:schemeClr val="accent6">
                  <a:lumMod val="50000"/>
                </a:schemeClr>
              </a:solidFill>
              <a:effectLst/>
              <a:latin typeface="Liberation Sans" panose="020B0604020202020204" pitchFamily="34" charset="0"/>
              <a:ea typeface="+mn-ea"/>
              <a:cs typeface="+mn-cs"/>
            </a:endParaRPr>
          </a:p>
        </p:txBody>
      </p:sp>
      <p:sp>
        <p:nvSpPr>
          <p:cNvPr id="8" name="Text Box 5"/>
          <p:cNvSpPr txBox="1">
            <a:spLocks noChangeArrowheads="1"/>
          </p:cNvSpPr>
          <p:nvPr/>
        </p:nvSpPr>
        <p:spPr bwMode="auto">
          <a:xfrm>
            <a:off x="609600" y="1371600"/>
            <a:ext cx="8229600" cy="598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228600" lvl="1" algn="r" rtl="1">
              <a:lnSpc>
                <a:spcPct val="130000"/>
              </a:lnSpc>
              <a:spcBef>
                <a:spcPct val="50000"/>
              </a:spcBef>
              <a:buSzPct val="100000"/>
            </a:pPr>
            <a:r>
              <a:rPr lang="ar-SA" sz="2800" dirty="0">
                <a:solidFill>
                  <a:schemeClr val="tx2"/>
                </a:solidFill>
                <a:effectLst/>
                <a:latin typeface="Liberation Sans" panose="020B0604020202020204" pitchFamily="34" charset="0"/>
              </a:rPr>
              <a:t>التسوية من خلال تحويل أصول او أوراق مالية أخرى </a:t>
            </a:r>
            <a:endParaRPr lang="en-US" sz="2800" dirty="0">
              <a:solidFill>
                <a:schemeClr val="tx2"/>
              </a:solidFill>
              <a:effectLst/>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ext Box 2"/>
          <p:cNvSpPr txBox="1">
            <a:spLocks noChangeArrowheads="1"/>
          </p:cNvSpPr>
          <p:nvPr/>
        </p:nvSpPr>
        <p:spPr bwMode="auto">
          <a:xfrm>
            <a:off x="609600" y="1295400"/>
            <a:ext cx="7848600" cy="313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763" lvl="1">
              <a:lnSpc>
                <a:spcPct val="130000"/>
              </a:lnSpc>
              <a:spcBef>
                <a:spcPct val="35000"/>
              </a:spcBef>
              <a:buSzPct val="80000"/>
            </a:pPr>
            <a:r>
              <a:rPr lang="en-US" altLang="en-US" sz="1900" dirty="0">
                <a:solidFill>
                  <a:srgbClr val="800000"/>
                </a:solidFill>
                <a:effectLst/>
                <a:latin typeface="Liberation Sans" panose="020B0604020202020204" pitchFamily="34" charset="0"/>
              </a:rPr>
              <a:t>Illustration:</a:t>
            </a:r>
            <a:r>
              <a:rPr lang="en-US" altLang="en-US" sz="1900" b="0" dirty="0">
                <a:solidFill>
                  <a:schemeClr val="folHlink"/>
                </a:solidFill>
                <a:effectLst/>
                <a:latin typeface="Liberation Sans" panose="020B0604020202020204" pitchFamily="34" charset="0"/>
              </a:rPr>
              <a:t>  Hamburg Bank loaned €20,000,000 to Bonn Mortgage Company. Bonn, in turn, invested these monies in residential apartment buildings. However, because of low occupancy rates, it cannot meet its loan obligations. Hamburg Bank agrees to accept from Bonn Mortgage real estate with a fair value of €16,000,000 in full settlement of the €20,000,000 loan obligation. The real estate has a carrying value of €21,000,000 on the books of Bonn Mortgage. Bonn (debtor) records this transaction as follows.</a:t>
            </a:r>
          </a:p>
        </p:txBody>
      </p:sp>
      <p:sp>
        <p:nvSpPr>
          <p:cNvPr id="1474566" name="Rectangle 6"/>
          <p:cNvSpPr>
            <a:spLocks noChangeArrowheads="1"/>
          </p:cNvSpPr>
          <p:nvPr/>
        </p:nvSpPr>
        <p:spPr bwMode="auto">
          <a:xfrm>
            <a:off x="609600" y="4460875"/>
            <a:ext cx="7924800" cy="1729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6286500" algn="r"/>
                <a:tab pos="7543800" algn="r"/>
              </a:tabLst>
              <a:defRPr sz="2400">
                <a:solidFill>
                  <a:schemeClr val="tx1"/>
                </a:solidFill>
                <a:latin typeface="Times New Roman" pitchFamily="18" charset="0"/>
              </a:defRPr>
            </a:lvl1pPr>
            <a:lvl2pPr marL="571500" algn="l">
              <a:tabLst>
                <a:tab pos="6286500" algn="r"/>
                <a:tab pos="7543800" algn="r"/>
              </a:tabLst>
              <a:defRPr sz="2400">
                <a:solidFill>
                  <a:schemeClr val="tx1"/>
                </a:solidFill>
                <a:latin typeface="Times New Roman" pitchFamily="18" charset="0"/>
              </a:defRPr>
            </a:lvl2pPr>
            <a:lvl3pPr algn="l">
              <a:tabLst>
                <a:tab pos="6286500" algn="r"/>
                <a:tab pos="7543800" algn="r"/>
              </a:tabLst>
              <a:defRPr sz="2400">
                <a:solidFill>
                  <a:schemeClr val="tx1"/>
                </a:solidFill>
                <a:latin typeface="Times New Roman" pitchFamily="18" charset="0"/>
              </a:defRPr>
            </a:lvl3pPr>
            <a:lvl4pPr algn="l">
              <a:tabLst>
                <a:tab pos="6286500" algn="r"/>
                <a:tab pos="7543800" algn="r"/>
              </a:tabLst>
              <a:defRPr sz="2400">
                <a:solidFill>
                  <a:schemeClr val="tx1"/>
                </a:solidFill>
                <a:latin typeface="Times New Roman" pitchFamily="18" charset="0"/>
              </a:defRPr>
            </a:lvl4pPr>
            <a:lvl5pPr algn="l">
              <a:tabLst>
                <a:tab pos="6286500" algn="r"/>
                <a:tab pos="754380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54380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54380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54380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543800" algn="r"/>
              </a:tabLst>
              <a:defRPr sz="2400">
                <a:solidFill>
                  <a:schemeClr val="tx1"/>
                </a:solidFill>
                <a:latin typeface="Times New Roman" pitchFamily="18" charset="0"/>
              </a:defRPr>
            </a:lvl9pPr>
          </a:lstStyle>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Note Payable </a:t>
            </a:r>
            <a:r>
              <a:rPr lang="en-US" altLang="en-US" sz="1900" b="0" dirty="0" smtClean="0">
                <a:solidFill>
                  <a:schemeClr val="folHlink"/>
                </a:solidFill>
                <a:effectLst/>
                <a:latin typeface="Liberation Sans" panose="020B0604020202020204" pitchFamily="34" charset="0"/>
              </a:rPr>
              <a:t>(to </a:t>
            </a:r>
            <a:r>
              <a:rPr lang="en-US" altLang="en-US" sz="1900" b="0" dirty="0">
                <a:solidFill>
                  <a:schemeClr val="folHlink"/>
                </a:solidFill>
                <a:effectLst/>
                <a:latin typeface="Liberation Sans" panose="020B0604020202020204" pitchFamily="34" charset="0"/>
              </a:rPr>
              <a:t>Hamburg </a:t>
            </a:r>
            <a:r>
              <a:rPr lang="en-US" altLang="en-US" sz="1900" b="0" dirty="0" smtClean="0">
                <a:solidFill>
                  <a:schemeClr val="folHlink"/>
                </a:solidFill>
                <a:effectLst/>
                <a:latin typeface="Liberation Sans" panose="020B0604020202020204" pitchFamily="34" charset="0"/>
              </a:rPr>
              <a:t>Bank) </a:t>
            </a:r>
            <a:r>
              <a:rPr lang="en-US" altLang="en-US" sz="1900" b="0" dirty="0">
                <a:solidFill>
                  <a:schemeClr val="folHlink"/>
                </a:solidFill>
                <a:effectLst/>
                <a:latin typeface="Liberation Sans" panose="020B0604020202020204" pitchFamily="34" charset="0"/>
              </a:rPr>
              <a:t>	20,000,000</a:t>
            </a:r>
          </a:p>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Loss on </a:t>
            </a:r>
            <a:r>
              <a:rPr lang="en-US" altLang="en-US" sz="1900" b="0" dirty="0" smtClean="0">
                <a:solidFill>
                  <a:schemeClr val="folHlink"/>
                </a:solidFill>
                <a:effectLst/>
                <a:latin typeface="Liberation Sans" panose="020B0604020202020204" pitchFamily="34" charset="0"/>
              </a:rPr>
              <a:t>Disposal </a:t>
            </a:r>
            <a:r>
              <a:rPr lang="en-US" altLang="en-US" sz="1900" b="0" dirty="0">
                <a:solidFill>
                  <a:schemeClr val="folHlink"/>
                </a:solidFill>
                <a:effectLst/>
                <a:latin typeface="Liberation Sans" panose="020B0604020202020204" pitchFamily="34" charset="0"/>
              </a:rPr>
              <a:t>of Real Estate 	5,000,000</a:t>
            </a:r>
          </a:p>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	Real Estate 		21,000,000</a:t>
            </a:r>
          </a:p>
          <a:p>
            <a:pPr>
              <a:lnSpc>
                <a:spcPct val="140000"/>
              </a:lnSpc>
              <a:tabLst>
                <a:tab pos="6113463" algn="r"/>
                <a:tab pos="7543800" algn="r"/>
              </a:tabLst>
            </a:pPr>
            <a:r>
              <a:rPr lang="en-US" altLang="en-US" sz="1900" b="0" dirty="0">
                <a:solidFill>
                  <a:schemeClr val="folHlink"/>
                </a:solidFill>
                <a:effectLst/>
                <a:latin typeface="Liberation Sans" panose="020B0604020202020204" pitchFamily="34" charset="0"/>
              </a:rPr>
              <a:t>	Gain on Extinguishment of Debt 		4,000,000</a:t>
            </a:r>
          </a:p>
        </p:txBody>
      </p:sp>
      <p:sp>
        <p:nvSpPr>
          <p:cNvPr id="1474569" name="Rectangle 9"/>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Exchanging </a:t>
            </a:r>
            <a:r>
              <a:rPr lang="en-US" altLang="en-US" sz="3200" i="0" kern="1200" dirty="0" smtClean="0">
                <a:solidFill>
                  <a:schemeClr val="tx1"/>
                </a:solidFill>
                <a:effectLst/>
                <a:latin typeface="Liberation Sans" panose="020B0604020202020204" pitchFamily="34" charset="0"/>
                <a:ea typeface="+mn-ea"/>
                <a:cs typeface="+mn-cs"/>
              </a:rPr>
              <a:t>Assets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66">
                                            <p:txEl>
                                              <p:pRg st="0" end="0"/>
                                            </p:txEl>
                                          </p:spTgt>
                                        </p:tgtEl>
                                        <p:attrNameLst>
                                          <p:attrName>style.visibility</p:attrName>
                                        </p:attrNameLst>
                                      </p:cBhvr>
                                      <p:to>
                                        <p:strVal val="visible"/>
                                      </p:to>
                                    </p:set>
                                    <p:animEffect transition="in" filter="wipe(left)">
                                      <p:cBhvr>
                                        <p:cTn id="7" dur="500"/>
                                        <p:tgtEl>
                                          <p:spTgt spid="14745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66">
                                            <p:txEl>
                                              <p:pRg st="1" end="1"/>
                                            </p:txEl>
                                          </p:spTgt>
                                        </p:tgtEl>
                                        <p:attrNameLst>
                                          <p:attrName>style.visibility</p:attrName>
                                        </p:attrNameLst>
                                      </p:cBhvr>
                                      <p:to>
                                        <p:strVal val="visible"/>
                                      </p:to>
                                    </p:set>
                                    <p:animEffect transition="in" filter="wipe(left)">
                                      <p:cBhvr>
                                        <p:cTn id="12" dur="500"/>
                                        <p:tgtEl>
                                          <p:spTgt spid="14745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66">
                                            <p:txEl>
                                              <p:pRg st="2" end="2"/>
                                            </p:txEl>
                                          </p:spTgt>
                                        </p:tgtEl>
                                        <p:attrNameLst>
                                          <p:attrName>style.visibility</p:attrName>
                                        </p:attrNameLst>
                                      </p:cBhvr>
                                      <p:to>
                                        <p:strVal val="visible"/>
                                      </p:to>
                                    </p:set>
                                    <p:animEffect transition="in" filter="wipe(left)">
                                      <p:cBhvr>
                                        <p:cTn id="17" dur="500"/>
                                        <p:tgtEl>
                                          <p:spTgt spid="14745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4566">
                                            <p:txEl>
                                              <p:pRg st="3" end="3"/>
                                            </p:txEl>
                                          </p:spTgt>
                                        </p:tgtEl>
                                        <p:attrNameLst>
                                          <p:attrName>style.visibility</p:attrName>
                                        </p:attrNameLst>
                                      </p:cBhvr>
                                      <p:to>
                                        <p:strVal val="visible"/>
                                      </p:to>
                                    </p:set>
                                    <p:animEffect transition="in" filter="wipe(left)">
                                      <p:cBhvr>
                                        <p:cTn id="22" dur="500"/>
                                        <p:tgtEl>
                                          <p:spTgt spid="1474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ext Box 2"/>
          <p:cNvSpPr txBox="1">
            <a:spLocks noChangeArrowheads="1"/>
          </p:cNvSpPr>
          <p:nvPr/>
        </p:nvSpPr>
        <p:spPr bwMode="auto">
          <a:xfrm>
            <a:off x="609600" y="1295400"/>
            <a:ext cx="7848600" cy="15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763" lvl="1">
              <a:lnSpc>
                <a:spcPct val="130000"/>
              </a:lnSpc>
              <a:spcBef>
                <a:spcPct val="35000"/>
              </a:spcBef>
              <a:buSzPct val="80000"/>
            </a:pPr>
            <a:r>
              <a:rPr lang="en-US" altLang="en-US" sz="1900" dirty="0">
                <a:solidFill>
                  <a:srgbClr val="800000"/>
                </a:solidFill>
                <a:effectLst/>
                <a:latin typeface="Liberation Sans" panose="020B0604020202020204" pitchFamily="34" charset="0"/>
              </a:rPr>
              <a:t>Illustration:</a:t>
            </a:r>
            <a:r>
              <a:rPr lang="en-US" altLang="en-US" sz="1900" b="0" dirty="0">
                <a:solidFill>
                  <a:schemeClr val="folHlink"/>
                </a:solidFill>
                <a:effectLst/>
                <a:latin typeface="Liberation Sans" panose="020B0604020202020204" pitchFamily="34" charset="0"/>
              </a:rPr>
              <a:t>  </a:t>
            </a:r>
            <a:r>
              <a:rPr lang="en-US" sz="1900" b="0" dirty="0" smtClean="0">
                <a:solidFill>
                  <a:schemeClr val="folHlink"/>
                </a:solidFill>
                <a:effectLst/>
                <a:latin typeface="Liberation Sans" panose="020B0604020202020204" pitchFamily="34" charset="0"/>
              </a:rPr>
              <a:t>Now </a:t>
            </a:r>
            <a:r>
              <a:rPr lang="en-US" sz="1900" b="0" dirty="0">
                <a:solidFill>
                  <a:schemeClr val="folHlink"/>
                </a:solidFill>
                <a:effectLst/>
                <a:latin typeface="Liberation Sans" panose="020B0604020202020204" pitchFamily="34" charset="0"/>
              </a:rPr>
              <a:t>assume that Hamburg Bank agrees to accept </a:t>
            </a:r>
            <a:r>
              <a:rPr lang="en-US" sz="1900" b="0" dirty="0" smtClean="0">
                <a:solidFill>
                  <a:schemeClr val="folHlink"/>
                </a:solidFill>
                <a:effectLst/>
                <a:latin typeface="Liberation Sans" panose="020B0604020202020204" pitchFamily="34" charset="0"/>
              </a:rPr>
              <a:t>from Bonn </a:t>
            </a:r>
            <a:r>
              <a:rPr lang="en-US" sz="1900" b="0" dirty="0">
                <a:solidFill>
                  <a:schemeClr val="folHlink"/>
                </a:solidFill>
                <a:effectLst/>
                <a:latin typeface="Liberation Sans" panose="020B0604020202020204" pitchFamily="34" charset="0"/>
              </a:rPr>
              <a:t>Mortgage 320,000 ordinary shares (€10 par) that have a fair </a:t>
            </a:r>
            <a:r>
              <a:rPr lang="en-US" sz="1900" b="0" dirty="0" smtClean="0">
                <a:solidFill>
                  <a:schemeClr val="folHlink"/>
                </a:solidFill>
                <a:effectLst/>
                <a:latin typeface="Liberation Sans" panose="020B0604020202020204" pitchFamily="34" charset="0"/>
              </a:rPr>
              <a:t>value </a:t>
            </a:r>
            <a:r>
              <a:rPr lang="en-US" sz="1900" b="0" dirty="0">
                <a:solidFill>
                  <a:schemeClr val="folHlink"/>
                </a:solidFill>
                <a:effectLst/>
                <a:latin typeface="Liberation Sans" panose="020B0604020202020204" pitchFamily="34" charset="0"/>
              </a:rPr>
              <a:t>of €16,000,000</a:t>
            </a:r>
            <a:r>
              <a:rPr lang="en-US" sz="1900" b="0" dirty="0" smtClean="0">
                <a:solidFill>
                  <a:schemeClr val="folHlink"/>
                </a:solidFill>
                <a:effectLst/>
                <a:latin typeface="Liberation Sans" panose="020B0604020202020204" pitchFamily="34" charset="0"/>
              </a:rPr>
              <a:t>, in </a:t>
            </a:r>
            <a:r>
              <a:rPr lang="en-US" sz="1900" b="0" dirty="0">
                <a:solidFill>
                  <a:schemeClr val="folHlink"/>
                </a:solidFill>
                <a:effectLst/>
                <a:latin typeface="Liberation Sans" panose="020B0604020202020204" pitchFamily="34" charset="0"/>
              </a:rPr>
              <a:t>full settlement of the €20,000,000 loan obligation. Bonn Mortgage (debtor) </a:t>
            </a:r>
            <a:r>
              <a:rPr lang="en-US" sz="1900" b="0" dirty="0" smtClean="0">
                <a:solidFill>
                  <a:schemeClr val="folHlink"/>
                </a:solidFill>
                <a:effectLst/>
                <a:latin typeface="Liberation Sans" panose="020B0604020202020204" pitchFamily="34" charset="0"/>
              </a:rPr>
              <a:t>records this </a:t>
            </a:r>
            <a:r>
              <a:rPr lang="en-US" sz="1900" b="0" dirty="0">
                <a:solidFill>
                  <a:schemeClr val="folHlink"/>
                </a:solidFill>
                <a:effectLst/>
                <a:latin typeface="Liberation Sans" panose="020B0604020202020204" pitchFamily="34" charset="0"/>
              </a:rPr>
              <a:t>transaction as follows.</a:t>
            </a:r>
            <a:endParaRPr lang="en-US" altLang="en-US" sz="1900" b="0" dirty="0">
              <a:solidFill>
                <a:schemeClr val="folHlink"/>
              </a:solidFill>
              <a:effectLst/>
              <a:latin typeface="Liberation Sans" panose="020B0604020202020204" pitchFamily="34" charset="0"/>
            </a:endParaRPr>
          </a:p>
        </p:txBody>
      </p:sp>
      <p:sp>
        <p:nvSpPr>
          <p:cNvPr id="1474566" name="Rectangle 6"/>
          <p:cNvSpPr>
            <a:spLocks noChangeArrowheads="1"/>
          </p:cNvSpPr>
          <p:nvPr/>
        </p:nvSpPr>
        <p:spPr bwMode="auto">
          <a:xfrm>
            <a:off x="609600" y="3048000"/>
            <a:ext cx="7924800" cy="1729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40000"/>
              </a:lnSpc>
              <a:tabLst>
                <a:tab pos="6113463" algn="r"/>
                <a:tab pos="7543800" algn="r"/>
              </a:tabLst>
            </a:pPr>
            <a:r>
              <a:rPr lang="en-US" sz="1900" b="0" dirty="0">
                <a:effectLst/>
                <a:latin typeface="Liberation Sans" panose="020B0604020202020204" pitchFamily="34" charset="0"/>
              </a:rPr>
              <a:t>Notes Payable (to Hamburg Bank) </a:t>
            </a:r>
            <a:r>
              <a:rPr lang="en-US" sz="1900" b="0" dirty="0" smtClean="0">
                <a:effectLst/>
                <a:latin typeface="Liberation Sans" panose="020B0604020202020204" pitchFamily="34" charset="0"/>
              </a:rPr>
              <a:t>	20,000,000</a:t>
            </a:r>
            <a:endParaRPr lang="en-US" sz="1900" b="0" dirty="0">
              <a:effectLst/>
              <a:latin typeface="Liberation Sans" panose="020B0604020202020204" pitchFamily="34" charset="0"/>
            </a:endParaRPr>
          </a:p>
          <a:p>
            <a:pPr marL="457200" indent="-457200" algn="l">
              <a:lnSpc>
                <a:spcPct val="140000"/>
              </a:lnSpc>
              <a:tabLst>
                <a:tab pos="6113463" algn="r"/>
                <a:tab pos="7543800" algn="r"/>
              </a:tabLst>
            </a:pPr>
            <a:r>
              <a:rPr lang="en-US" sz="1900" b="0" dirty="0" smtClean="0">
                <a:effectLst/>
                <a:latin typeface="Liberation Sans" panose="020B0604020202020204" pitchFamily="34" charset="0"/>
              </a:rPr>
              <a:t>	Share </a:t>
            </a:r>
            <a:r>
              <a:rPr lang="en-US" sz="1900" b="0" dirty="0">
                <a:effectLst/>
                <a:latin typeface="Liberation Sans" panose="020B0604020202020204" pitchFamily="34" charset="0"/>
              </a:rPr>
              <a:t>Capital—Ordinary </a:t>
            </a:r>
            <a:r>
              <a:rPr lang="en-US" sz="1900" b="0" dirty="0" smtClean="0">
                <a:effectLst/>
                <a:latin typeface="Liberation Sans" panose="020B0604020202020204" pitchFamily="34" charset="0"/>
              </a:rPr>
              <a:t>		3,200,000</a:t>
            </a:r>
            <a:endParaRPr lang="en-US" sz="1900" b="0" dirty="0">
              <a:effectLst/>
              <a:latin typeface="Liberation Sans" panose="020B0604020202020204" pitchFamily="34" charset="0"/>
            </a:endParaRPr>
          </a:p>
          <a:p>
            <a:pPr marL="457200" indent="-457200" algn="l">
              <a:lnSpc>
                <a:spcPct val="140000"/>
              </a:lnSpc>
              <a:tabLst>
                <a:tab pos="6113463" algn="r"/>
                <a:tab pos="7543800" algn="r"/>
              </a:tabLst>
            </a:pPr>
            <a:r>
              <a:rPr lang="en-US" sz="1900" b="0" dirty="0" smtClean="0">
                <a:effectLst/>
                <a:latin typeface="Liberation Sans" panose="020B0604020202020204" pitchFamily="34" charset="0"/>
              </a:rPr>
              <a:t>	Share </a:t>
            </a:r>
            <a:r>
              <a:rPr lang="en-US" sz="1900" b="0" dirty="0">
                <a:effectLst/>
                <a:latin typeface="Liberation Sans" panose="020B0604020202020204" pitchFamily="34" charset="0"/>
              </a:rPr>
              <a:t>Premium—Ordinary </a:t>
            </a:r>
            <a:r>
              <a:rPr lang="en-US" sz="1900" b="0" dirty="0" smtClean="0">
                <a:effectLst/>
                <a:latin typeface="Liberation Sans" panose="020B0604020202020204" pitchFamily="34" charset="0"/>
              </a:rPr>
              <a:t>		12,800,000</a:t>
            </a:r>
            <a:endParaRPr lang="en-US" sz="1900" b="0" dirty="0">
              <a:effectLst/>
              <a:latin typeface="Liberation Sans" panose="020B0604020202020204" pitchFamily="34" charset="0"/>
            </a:endParaRPr>
          </a:p>
          <a:p>
            <a:pPr marL="457200" indent="-457200" algn="l">
              <a:lnSpc>
                <a:spcPct val="140000"/>
              </a:lnSpc>
              <a:tabLst>
                <a:tab pos="6113463" algn="r"/>
                <a:tab pos="7543800" algn="r"/>
              </a:tabLst>
            </a:pPr>
            <a:r>
              <a:rPr lang="en-US" sz="1900" b="0" dirty="0" smtClean="0">
                <a:effectLst/>
                <a:latin typeface="Liberation Sans" panose="020B0604020202020204" pitchFamily="34" charset="0"/>
              </a:rPr>
              <a:t>	Gain </a:t>
            </a:r>
            <a:r>
              <a:rPr lang="en-US" sz="1900" b="0" dirty="0">
                <a:effectLst/>
                <a:latin typeface="Liberation Sans" panose="020B0604020202020204" pitchFamily="34" charset="0"/>
              </a:rPr>
              <a:t>on Extinguishment of Debt </a:t>
            </a:r>
            <a:r>
              <a:rPr lang="en-US" sz="1900" b="0" dirty="0" smtClean="0">
                <a:effectLst/>
                <a:latin typeface="Liberation Sans" panose="020B0604020202020204" pitchFamily="34" charset="0"/>
              </a:rPr>
              <a:t>		4,000,000</a:t>
            </a:r>
            <a:endParaRPr lang="en-US" altLang="en-US" sz="1900" b="0" dirty="0">
              <a:effectLst/>
              <a:latin typeface="Liberation Sans" panose="020B0604020202020204" pitchFamily="34" charset="0"/>
            </a:endParaRPr>
          </a:p>
        </p:txBody>
      </p:sp>
      <p:sp>
        <p:nvSpPr>
          <p:cNvPr id="1474569" name="Rectangle 9"/>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r>
              <a:rPr lang="en-US" altLang="en-US" sz="3200" i="0" kern="1200" dirty="0">
                <a:solidFill>
                  <a:schemeClr val="tx1"/>
                </a:solidFill>
                <a:effectLst/>
                <a:latin typeface="Liberation Sans" panose="020B0604020202020204" pitchFamily="34" charset="0"/>
                <a:ea typeface="+mn-ea"/>
                <a:cs typeface="+mn-cs"/>
              </a:rPr>
              <a:t>Exchanging </a:t>
            </a:r>
            <a:r>
              <a:rPr lang="en-US" altLang="en-US" sz="3200" i="0" kern="1200" dirty="0" smtClean="0">
                <a:solidFill>
                  <a:schemeClr val="tx1"/>
                </a:solidFill>
                <a:effectLst/>
                <a:latin typeface="Liberation Sans" panose="020B0604020202020204" pitchFamily="34" charset="0"/>
                <a:ea typeface="+mn-ea"/>
                <a:cs typeface="+mn-cs"/>
              </a:rPr>
              <a:t>Securities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3192375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66">
                                            <p:txEl>
                                              <p:pRg st="0" end="0"/>
                                            </p:txEl>
                                          </p:spTgt>
                                        </p:tgtEl>
                                        <p:attrNameLst>
                                          <p:attrName>style.visibility</p:attrName>
                                        </p:attrNameLst>
                                      </p:cBhvr>
                                      <p:to>
                                        <p:strVal val="visible"/>
                                      </p:to>
                                    </p:set>
                                    <p:animEffect transition="in" filter="wipe(left)">
                                      <p:cBhvr>
                                        <p:cTn id="7" dur="500"/>
                                        <p:tgtEl>
                                          <p:spTgt spid="14745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66">
                                            <p:txEl>
                                              <p:pRg st="1" end="1"/>
                                            </p:txEl>
                                          </p:spTgt>
                                        </p:tgtEl>
                                        <p:attrNameLst>
                                          <p:attrName>style.visibility</p:attrName>
                                        </p:attrNameLst>
                                      </p:cBhvr>
                                      <p:to>
                                        <p:strVal val="visible"/>
                                      </p:to>
                                    </p:set>
                                    <p:animEffect transition="in" filter="wipe(left)">
                                      <p:cBhvr>
                                        <p:cTn id="12" dur="500"/>
                                        <p:tgtEl>
                                          <p:spTgt spid="14745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66">
                                            <p:txEl>
                                              <p:pRg st="2" end="2"/>
                                            </p:txEl>
                                          </p:spTgt>
                                        </p:tgtEl>
                                        <p:attrNameLst>
                                          <p:attrName>style.visibility</p:attrName>
                                        </p:attrNameLst>
                                      </p:cBhvr>
                                      <p:to>
                                        <p:strVal val="visible"/>
                                      </p:to>
                                    </p:set>
                                    <p:animEffect transition="in" filter="wipe(left)">
                                      <p:cBhvr>
                                        <p:cTn id="17" dur="500"/>
                                        <p:tgtEl>
                                          <p:spTgt spid="14745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4566">
                                            <p:txEl>
                                              <p:pRg st="3" end="3"/>
                                            </p:txEl>
                                          </p:spTgt>
                                        </p:tgtEl>
                                        <p:attrNameLst>
                                          <p:attrName>style.visibility</p:attrName>
                                        </p:attrNameLst>
                                      </p:cBhvr>
                                      <p:to>
                                        <p:strVal val="visible"/>
                                      </p:to>
                                    </p:set>
                                    <p:animEffect transition="in" filter="wipe(left)">
                                      <p:cBhvr>
                                        <p:cTn id="22" dur="500"/>
                                        <p:tgtEl>
                                          <p:spTgt spid="1474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1" name="Rectangle 3"/>
          <p:cNvSpPr>
            <a:spLocks noGrp="1" noChangeArrowheads="1"/>
          </p:cNvSpPr>
          <p:nvPr>
            <p:ph type="title" idx="4294967295"/>
          </p:nvPr>
        </p:nvSpPr>
        <p:spPr bwMode="auto">
          <a:xfrm>
            <a:off x="304800" y="381000"/>
            <a:ext cx="85344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tx1"/>
                </a:solidFill>
                <a:effectLst/>
                <a:latin typeface="Liberation Sans" panose="020B0604020202020204" pitchFamily="34" charset="0"/>
                <a:ea typeface="+mn-ea"/>
                <a:cs typeface="+mn-cs"/>
              </a:rPr>
              <a:t>التسوية مع تعديل الشروط  </a:t>
            </a:r>
            <a:r>
              <a:rPr lang="en-US" altLang="en-US" sz="1800" i="0" kern="1200" dirty="0">
                <a:solidFill>
                  <a:schemeClr val="tx1"/>
                </a:solidFill>
                <a:effectLst/>
                <a:latin typeface="Liberation Sans" panose="020B0604020202020204" pitchFamily="34" charset="0"/>
              </a:rPr>
              <a:t>Extinguishment with 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1476614" name="Rectangle 6"/>
          <p:cNvSpPr>
            <a:spLocks noChangeArrowheads="1"/>
          </p:cNvSpPr>
          <p:nvPr/>
        </p:nvSpPr>
        <p:spPr bwMode="auto">
          <a:xfrm>
            <a:off x="609600" y="1371600"/>
            <a:ext cx="7848600" cy="2786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30000"/>
              </a:lnSpc>
              <a:spcBef>
                <a:spcPct val="35000"/>
              </a:spcBef>
              <a:buSzPct val="80000"/>
            </a:pPr>
            <a:r>
              <a:rPr lang="ar-SA" altLang="en-US" sz="2300" dirty="0" smtClean="0">
                <a:effectLst/>
                <a:latin typeface="Liberation Sans" panose="020B0604020202020204" pitchFamily="34" charset="0"/>
              </a:rPr>
              <a:t>الدائن يقترح تعديل شرط او مجموعة من الشروط ووفقا لما يلي</a:t>
            </a:r>
            <a:endParaRPr lang="en-US" altLang="en-US" sz="2300" b="0" dirty="0">
              <a:effectLst/>
              <a:latin typeface="Liberation Sans" panose="020B0604020202020204" pitchFamily="34" charset="0"/>
            </a:endParaRPr>
          </a:p>
          <a:p>
            <a:pPr lvl="1" algn="r" rtl="1">
              <a:lnSpc>
                <a:spcPct val="130000"/>
              </a:lnSpc>
              <a:spcBef>
                <a:spcPct val="35000"/>
              </a:spcBef>
              <a:buFontTx/>
              <a:buAutoNum type="arabicPeriod"/>
            </a:pPr>
            <a:r>
              <a:rPr lang="ar-SA" altLang="en-US" sz="2200" b="0" dirty="0" smtClean="0">
                <a:effectLst/>
                <a:latin typeface="Liberation Sans" panose="020B0604020202020204" pitchFamily="34" charset="0"/>
              </a:rPr>
              <a:t>تخفيض معدل الفائدة الاسمي</a:t>
            </a:r>
            <a:endParaRPr lang="en-US" altLang="en-US" sz="2200" b="0" dirty="0">
              <a:effectLst/>
              <a:latin typeface="Liberation Sans" panose="020B0604020202020204" pitchFamily="34" charset="0"/>
            </a:endParaRPr>
          </a:p>
          <a:p>
            <a:pPr lvl="1" algn="r" rtl="1">
              <a:lnSpc>
                <a:spcPct val="130000"/>
              </a:lnSpc>
              <a:spcBef>
                <a:spcPct val="35000"/>
              </a:spcBef>
              <a:buFontTx/>
              <a:buAutoNum type="arabicPeriod"/>
            </a:pPr>
            <a:r>
              <a:rPr lang="ar-SA" altLang="en-US" sz="2200" b="0" dirty="0" smtClean="0">
                <a:effectLst/>
                <a:latin typeface="Liberation Sans" panose="020B0604020202020204" pitchFamily="34" charset="0"/>
              </a:rPr>
              <a:t>تمديد تاريخ استحقاق القيمة الاسمية لأصل الدين</a:t>
            </a:r>
            <a:endParaRPr lang="en-US" altLang="en-US" sz="2200" b="0" dirty="0">
              <a:effectLst/>
              <a:latin typeface="Liberation Sans" panose="020B0604020202020204" pitchFamily="34" charset="0"/>
            </a:endParaRPr>
          </a:p>
          <a:p>
            <a:pPr lvl="1" algn="r" rtl="1">
              <a:lnSpc>
                <a:spcPct val="130000"/>
              </a:lnSpc>
              <a:spcBef>
                <a:spcPct val="35000"/>
              </a:spcBef>
              <a:buFontTx/>
              <a:buAutoNum type="arabicPeriod"/>
            </a:pPr>
            <a:r>
              <a:rPr lang="ar-SA" altLang="en-US" sz="2200" b="0" dirty="0" smtClean="0">
                <a:effectLst/>
                <a:latin typeface="Liberation Sans" panose="020B0604020202020204" pitchFamily="34" charset="0"/>
              </a:rPr>
              <a:t>تخفيض القيمة الاسمية لأصل الدين</a:t>
            </a:r>
            <a:r>
              <a:rPr lang="en-US" altLang="en-US" sz="2200" b="0" dirty="0" smtClean="0">
                <a:effectLst/>
                <a:latin typeface="Liberation Sans" panose="020B0604020202020204" pitchFamily="34" charset="0"/>
              </a:rPr>
              <a:t>.</a:t>
            </a:r>
            <a:endParaRPr lang="en-US" altLang="en-US" sz="2200" b="0" dirty="0">
              <a:effectLst/>
              <a:latin typeface="Liberation Sans" panose="020B0604020202020204" pitchFamily="34" charset="0"/>
            </a:endParaRPr>
          </a:p>
          <a:p>
            <a:pPr lvl="1" algn="r" rtl="1">
              <a:lnSpc>
                <a:spcPct val="130000"/>
              </a:lnSpc>
              <a:spcBef>
                <a:spcPct val="35000"/>
              </a:spcBef>
              <a:buFontTx/>
              <a:buAutoNum type="arabicPeriod"/>
            </a:pPr>
            <a:r>
              <a:rPr lang="ar-SA" altLang="en-US" sz="2200" b="0" dirty="0" smtClean="0">
                <a:effectLst/>
                <a:latin typeface="Liberation Sans" panose="020B0604020202020204" pitchFamily="34" charset="0"/>
              </a:rPr>
              <a:t>تخفيض او تأجيل أي فائدة مستحقة</a:t>
            </a:r>
            <a:endParaRPr lang="en-US" altLang="en-US" sz="22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4" name="Text Box 4"/>
          <p:cNvSpPr txBox="1">
            <a:spLocks noChangeArrowheads="1"/>
          </p:cNvSpPr>
          <p:nvPr/>
        </p:nvSpPr>
        <p:spPr bwMode="auto">
          <a:xfrm>
            <a:off x="685800" y="1427163"/>
            <a:ext cx="4038600" cy="57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10000"/>
              </a:spcBef>
              <a:spcAft>
                <a:spcPct val="20000"/>
              </a:spcAft>
              <a:buClr>
                <a:srgbClr val="800000"/>
              </a:buClr>
              <a:buSzPct val="80000"/>
              <a:buFont typeface="Wingdings" pitchFamily="2" charset="2"/>
              <a:buNone/>
            </a:pPr>
            <a:r>
              <a:rPr lang="en-US" altLang="en-US" dirty="0">
                <a:effectLst/>
                <a:latin typeface="Liberation Sans" panose="020B0604020202020204" pitchFamily="34" charset="0"/>
              </a:rPr>
              <a:t>Corporate bond listing.</a:t>
            </a:r>
          </a:p>
        </p:txBody>
      </p:sp>
      <p:sp>
        <p:nvSpPr>
          <p:cNvPr id="1315848" name="Text Box 8"/>
          <p:cNvSpPr txBox="1">
            <a:spLocks noChangeArrowheads="1"/>
          </p:cNvSpPr>
          <p:nvPr/>
        </p:nvSpPr>
        <p:spPr bwMode="auto">
          <a:xfrm>
            <a:off x="609600" y="3886200"/>
            <a:ext cx="1524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100" dirty="0" smtClean="0">
                <a:effectLst/>
                <a:latin typeface="Liberation Sans" panose="020B0604020202020204" pitchFamily="34" charset="0"/>
              </a:rPr>
              <a:t>اسم الشركة</a:t>
            </a:r>
            <a:endParaRPr lang="en-US" altLang="en-US" sz="2100" dirty="0">
              <a:effectLst/>
              <a:latin typeface="Liberation Sans" panose="020B0604020202020204" pitchFamily="34" charset="0"/>
            </a:endParaRPr>
          </a:p>
        </p:txBody>
      </p:sp>
      <p:sp>
        <p:nvSpPr>
          <p:cNvPr id="1315849" name="Line 9"/>
          <p:cNvSpPr>
            <a:spLocks noChangeShapeType="1"/>
          </p:cNvSpPr>
          <p:nvPr/>
        </p:nvSpPr>
        <p:spPr bwMode="auto">
          <a:xfrm flipV="1">
            <a:off x="1371600" y="3429000"/>
            <a:ext cx="0" cy="381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1" name="Text Box 11"/>
          <p:cNvSpPr txBox="1">
            <a:spLocks noChangeArrowheads="1"/>
          </p:cNvSpPr>
          <p:nvPr/>
        </p:nvSpPr>
        <p:spPr bwMode="auto">
          <a:xfrm>
            <a:off x="1981200" y="4962525"/>
            <a:ext cx="2590800" cy="8072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50000"/>
              </a:spcBef>
            </a:pPr>
            <a:r>
              <a:rPr lang="ar-SA" altLang="en-US" sz="2100" dirty="0" smtClean="0">
                <a:effectLst/>
                <a:latin typeface="Liberation Sans" panose="020B0604020202020204" pitchFamily="34" charset="0"/>
              </a:rPr>
              <a:t>معدل الفائدة المدفوع كنسبة مئوية من القيمة الاسمية </a:t>
            </a:r>
            <a:endParaRPr lang="en-US" altLang="en-US" sz="2100" dirty="0">
              <a:effectLst/>
              <a:latin typeface="Liberation Sans" panose="020B0604020202020204" pitchFamily="34" charset="0"/>
            </a:endParaRPr>
          </a:p>
        </p:txBody>
      </p:sp>
      <p:sp>
        <p:nvSpPr>
          <p:cNvPr id="1315852" name="Line 12"/>
          <p:cNvSpPr>
            <a:spLocks noChangeShapeType="1"/>
          </p:cNvSpPr>
          <p:nvPr/>
        </p:nvSpPr>
        <p:spPr bwMode="auto">
          <a:xfrm flipV="1">
            <a:off x="3276600" y="3429000"/>
            <a:ext cx="0" cy="1524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4" name="Text Box 14"/>
          <p:cNvSpPr txBox="1">
            <a:spLocks noChangeArrowheads="1"/>
          </p:cNvSpPr>
          <p:nvPr/>
        </p:nvSpPr>
        <p:spPr bwMode="auto">
          <a:xfrm>
            <a:off x="4191000" y="3886200"/>
            <a:ext cx="26670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ar-SA" altLang="en-US" sz="2100" dirty="0" smtClean="0">
                <a:effectLst/>
                <a:latin typeface="Liberation Sans" panose="020B0604020202020204" pitchFamily="34" charset="0"/>
              </a:rPr>
              <a:t>السعر كنسبة مئوية</a:t>
            </a:r>
            <a:endParaRPr lang="en-US" altLang="en-US" sz="2100" dirty="0">
              <a:effectLst/>
              <a:latin typeface="Liberation Sans" panose="020B0604020202020204" pitchFamily="34" charset="0"/>
            </a:endParaRPr>
          </a:p>
        </p:txBody>
      </p:sp>
      <p:sp>
        <p:nvSpPr>
          <p:cNvPr id="1315855" name="Line 15"/>
          <p:cNvSpPr>
            <a:spLocks noChangeShapeType="1"/>
          </p:cNvSpPr>
          <p:nvPr/>
        </p:nvSpPr>
        <p:spPr bwMode="auto">
          <a:xfrm flipV="1">
            <a:off x="6096000" y="3429000"/>
            <a:ext cx="0" cy="3810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6" name="Text Box 16"/>
          <p:cNvSpPr txBox="1">
            <a:spLocks noChangeArrowheads="1"/>
          </p:cNvSpPr>
          <p:nvPr/>
        </p:nvSpPr>
        <p:spPr bwMode="auto">
          <a:xfrm>
            <a:off x="4572000" y="4479925"/>
            <a:ext cx="38100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ar-SA" altLang="en-US" sz="2100" dirty="0" smtClean="0">
                <a:effectLst/>
                <a:latin typeface="Liberation Sans" panose="020B0604020202020204" pitchFamily="34" charset="0"/>
              </a:rPr>
              <a:t>معدل الفائدة على أساس السوق</a:t>
            </a:r>
            <a:endParaRPr lang="en-US" altLang="en-US" sz="2100" dirty="0">
              <a:effectLst/>
              <a:latin typeface="Liberation Sans" panose="020B0604020202020204" pitchFamily="34" charset="0"/>
            </a:endParaRPr>
          </a:p>
        </p:txBody>
      </p:sp>
      <p:sp>
        <p:nvSpPr>
          <p:cNvPr id="1315857" name="Line 17"/>
          <p:cNvSpPr>
            <a:spLocks noChangeShapeType="1"/>
          </p:cNvSpPr>
          <p:nvPr/>
        </p:nvSpPr>
        <p:spPr bwMode="auto">
          <a:xfrm flipV="1">
            <a:off x="7162800" y="3429000"/>
            <a:ext cx="0" cy="9906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315858" name="Text Box 18"/>
          <p:cNvSpPr txBox="1">
            <a:spLocks noChangeArrowheads="1"/>
          </p:cNvSpPr>
          <p:nvPr/>
        </p:nvSpPr>
        <p:spPr bwMode="auto">
          <a:xfrm>
            <a:off x="6324600" y="5073650"/>
            <a:ext cx="2590800" cy="432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5000"/>
              </a:lnSpc>
              <a:spcBef>
                <a:spcPct val="50000"/>
              </a:spcBef>
            </a:pPr>
            <a:r>
              <a:rPr lang="ar-SA" altLang="en-US" sz="2100" dirty="0" smtClean="0">
                <a:effectLst/>
                <a:latin typeface="Liberation Sans" panose="020B0604020202020204" pitchFamily="34" charset="0"/>
              </a:rPr>
              <a:t>الجدارة الائتمانية</a:t>
            </a:r>
            <a:endParaRPr lang="en-US" altLang="en-US" sz="2100" dirty="0">
              <a:effectLst/>
              <a:latin typeface="Liberation Sans" panose="020B0604020202020204" pitchFamily="34" charset="0"/>
            </a:endParaRPr>
          </a:p>
        </p:txBody>
      </p:sp>
      <p:sp>
        <p:nvSpPr>
          <p:cNvPr id="1315859" name="Line 19"/>
          <p:cNvSpPr>
            <a:spLocks noChangeShapeType="1"/>
          </p:cNvSpPr>
          <p:nvPr/>
        </p:nvSpPr>
        <p:spPr bwMode="auto">
          <a:xfrm flipV="1">
            <a:off x="8305800" y="3429000"/>
            <a:ext cx="0" cy="16002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effectLst/>
              <a:latin typeface="Liberation Sans" panose="020B0604020202020204" pitchFamily="34" charset="0"/>
            </a:endParaRPr>
          </a:p>
        </p:txBody>
      </p:sp>
      <p:sp>
        <p:nvSpPr>
          <p:cNvPr id="17" name="Rectangle 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IQ" altLang="en-US" sz="3200" i="0" dirty="0">
                <a:solidFill>
                  <a:schemeClr val="accent6">
                    <a:lumMod val="50000"/>
                  </a:schemeClr>
                </a:solidFill>
                <a:effectLst/>
                <a:latin typeface="Liberation Sans" panose="020B0604020202020204" pitchFamily="34" charset="0"/>
                <a:ea typeface="+mn-ea"/>
                <a:cs typeface="+mn-cs"/>
              </a:rPr>
              <a:t>أنواع ورتب السندات  </a:t>
            </a:r>
            <a:r>
              <a:rPr lang="en-US" altLang="en-US" sz="3200" i="0" dirty="0">
                <a:solidFill>
                  <a:schemeClr val="accent6">
                    <a:lumMod val="50000"/>
                  </a:schemeClr>
                </a:solidFill>
                <a:effectLst/>
                <a:latin typeface="Liberation Sans" panose="020B0604020202020204" pitchFamily="34" charset="0"/>
                <a:ea typeface="+mn-ea"/>
                <a:cs typeface="+mn-cs"/>
              </a:rPr>
              <a:t>Types and Ratings of Bonds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pic>
        <p:nvPicPr>
          <p:cNvPr id="1411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2362200"/>
            <a:ext cx="8382000" cy="106042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2</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60" name="Text Box 4"/>
          <p:cNvSpPr txBox="1">
            <a:spLocks noChangeArrowheads="1"/>
          </p:cNvSpPr>
          <p:nvPr/>
        </p:nvSpPr>
        <p:spPr bwMode="auto">
          <a:xfrm>
            <a:off x="609600" y="1371600"/>
            <a:ext cx="8001000" cy="4816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 </a:t>
            </a:r>
            <a:r>
              <a:rPr lang="en-US" altLang="en-US" sz="2000" dirty="0" smtClean="0">
                <a:solidFill>
                  <a:srgbClr val="800000"/>
                </a:solidFill>
                <a:effectLst/>
                <a:latin typeface="Liberation Sans" panose="020B0604020202020204" pitchFamily="34" charset="0"/>
              </a:rPr>
              <a:t> </a:t>
            </a:r>
            <a:r>
              <a:rPr lang="en-US" altLang="en-US" sz="2000" b="0" dirty="0" smtClean="0">
                <a:solidFill>
                  <a:schemeClr val="folHlink"/>
                </a:solidFill>
                <a:effectLst/>
                <a:latin typeface="Liberation Sans" panose="020B0604020202020204" pitchFamily="34" charset="0"/>
              </a:rPr>
              <a:t>On </a:t>
            </a:r>
            <a:r>
              <a:rPr lang="en-US" altLang="en-US" sz="2000" b="0" dirty="0">
                <a:solidFill>
                  <a:schemeClr val="folHlink"/>
                </a:solidFill>
                <a:effectLst/>
                <a:latin typeface="Liberation Sans" panose="020B0604020202020204" pitchFamily="34" charset="0"/>
              </a:rPr>
              <a:t>December 31,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Morgan National Bank enters into a debt modification agreement with Resorts Development Company. The bank </a:t>
            </a:r>
            <a:r>
              <a:rPr lang="en-US" sz="2000" b="0" dirty="0">
                <a:solidFill>
                  <a:schemeClr val="folHlink"/>
                </a:solidFill>
                <a:effectLst/>
                <a:latin typeface="Liberation Sans" panose="020B0604020202020204" pitchFamily="34" charset="0"/>
              </a:rPr>
              <a:t>restructures a ¥10,500,000 </a:t>
            </a:r>
            <a:r>
              <a:rPr lang="en-US" sz="2000" b="0" dirty="0" smtClean="0">
                <a:solidFill>
                  <a:schemeClr val="folHlink"/>
                </a:solidFill>
                <a:effectLst/>
                <a:latin typeface="Liberation Sans" panose="020B0604020202020204" pitchFamily="34" charset="0"/>
              </a:rPr>
              <a:t>loan </a:t>
            </a:r>
            <a:r>
              <a:rPr lang="en-US" altLang="en-US" sz="2000" b="0" dirty="0" smtClean="0">
                <a:solidFill>
                  <a:schemeClr val="folHlink"/>
                </a:solidFill>
                <a:effectLst/>
                <a:latin typeface="Liberation Sans" panose="020B0604020202020204" pitchFamily="34" charset="0"/>
              </a:rPr>
              <a:t>receivable </a:t>
            </a:r>
            <a:r>
              <a:rPr lang="en-US" altLang="en-US" sz="2000" b="0" dirty="0">
                <a:solidFill>
                  <a:schemeClr val="folHlink"/>
                </a:solidFill>
                <a:effectLst/>
                <a:latin typeface="Liberation Sans" panose="020B0604020202020204" pitchFamily="34" charset="0"/>
              </a:rPr>
              <a:t>issued at par (interest paid to date) by:</a:t>
            </a:r>
          </a:p>
          <a:p>
            <a:pPr lvl="1">
              <a:lnSpc>
                <a:spcPct val="130000"/>
              </a:lnSpc>
              <a:spcBef>
                <a:spcPct val="35000"/>
              </a:spcBef>
              <a:buClr>
                <a:srgbClr val="800000"/>
              </a:buClr>
              <a:buSzPct val="80000"/>
              <a:buFont typeface="Arial" charset="0"/>
              <a:buChar char="►"/>
            </a:pPr>
            <a:r>
              <a:rPr lang="en-US" sz="2000" b="0" dirty="0" smtClean="0">
                <a:solidFill>
                  <a:schemeClr val="folHlink"/>
                </a:solidFill>
                <a:effectLst/>
                <a:latin typeface="Liberation Sans" panose="020B0604020202020204" pitchFamily="34" charset="0"/>
              </a:rPr>
              <a:t>Reducing </a:t>
            </a:r>
            <a:r>
              <a:rPr lang="en-US" sz="2000" b="0" dirty="0">
                <a:solidFill>
                  <a:schemeClr val="folHlink"/>
                </a:solidFill>
                <a:effectLst/>
                <a:latin typeface="Liberation Sans" panose="020B0604020202020204" pitchFamily="34" charset="0"/>
              </a:rPr>
              <a:t>the principal obligation from ¥10,500,000 to ¥9,000,000</a:t>
            </a:r>
            <a:r>
              <a:rPr lang="en-US" sz="2000" b="0" dirty="0" smtClean="0">
                <a:solidFill>
                  <a:schemeClr val="folHlink"/>
                </a:solidFill>
                <a:effectLst/>
                <a:latin typeface="Liberation Sans" panose="020B0604020202020204" pitchFamily="34" charset="0"/>
              </a:rPr>
              <a:t>;</a:t>
            </a:r>
          </a:p>
          <a:p>
            <a:pPr lvl="1">
              <a:lnSpc>
                <a:spcPct val="130000"/>
              </a:lnSpc>
              <a:spcBef>
                <a:spcPct val="35000"/>
              </a:spcBef>
              <a:buClr>
                <a:srgbClr val="800000"/>
              </a:buClr>
              <a:buSzPct val="80000"/>
              <a:buFont typeface="Arial" charset="0"/>
              <a:buChar char="►"/>
            </a:pPr>
            <a:r>
              <a:rPr lang="en-US" sz="2000" b="0" dirty="0" smtClean="0">
                <a:solidFill>
                  <a:schemeClr val="folHlink"/>
                </a:solidFill>
                <a:effectLst/>
                <a:latin typeface="Liberation Sans" panose="020B0604020202020204" pitchFamily="34" charset="0"/>
              </a:rPr>
              <a:t>Extending</a:t>
            </a:r>
            <a:r>
              <a:rPr lang="en-US" sz="2000" b="0" dirty="0">
                <a:solidFill>
                  <a:schemeClr val="folHlink"/>
                </a:solidFill>
                <a:effectLst/>
                <a:latin typeface="Liberation Sans" panose="020B0604020202020204" pitchFamily="34" charset="0"/>
              </a:rPr>
              <a:t> </a:t>
            </a:r>
            <a:r>
              <a:rPr lang="ar-SA" sz="2000" b="0" dirty="0" smtClean="0">
                <a:solidFill>
                  <a:schemeClr val="folHlink"/>
                </a:solidFill>
                <a:effectLst/>
                <a:latin typeface="Liberation Sans" panose="020B0604020202020204" pitchFamily="34" charset="0"/>
              </a:rPr>
              <a:t>(تمديد)</a:t>
            </a:r>
            <a:r>
              <a:rPr lang="en-US" sz="2000" b="0" dirty="0" smtClean="0">
                <a:solidFill>
                  <a:schemeClr val="folHlink"/>
                </a:solidFill>
                <a:effectLst/>
                <a:latin typeface="Liberation Sans" panose="020B0604020202020204" pitchFamily="34" charset="0"/>
              </a:rPr>
              <a:t> </a:t>
            </a:r>
            <a:r>
              <a:rPr lang="en-US" sz="2000" b="0" dirty="0">
                <a:solidFill>
                  <a:schemeClr val="folHlink"/>
                </a:solidFill>
                <a:effectLst/>
                <a:latin typeface="Liberation Sans" panose="020B0604020202020204" pitchFamily="34" charset="0"/>
              </a:rPr>
              <a:t>the maturity date from December 31, 2015, to December 31, 2019; </a:t>
            </a:r>
            <a:r>
              <a:rPr lang="en-US" sz="2000" b="0" dirty="0" smtClean="0">
                <a:solidFill>
                  <a:schemeClr val="folHlink"/>
                </a:solidFill>
                <a:effectLst/>
                <a:latin typeface="Liberation Sans" panose="020B0604020202020204" pitchFamily="34" charset="0"/>
              </a:rPr>
              <a:t>and</a:t>
            </a:r>
          </a:p>
          <a:p>
            <a:pPr lvl="1">
              <a:lnSpc>
                <a:spcPct val="130000"/>
              </a:lnSpc>
              <a:spcBef>
                <a:spcPct val="35000"/>
              </a:spcBef>
              <a:buClr>
                <a:srgbClr val="800000"/>
              </a:buClr>
              <a:buSzPct val="80000"/>
              <a:buFont typeface="Arial" charset="0"/>
              <a:buChar char="►"/>
            </a:pPr>
            <a:r>
              <a:rPr lang="en-US" sz="2000" b="0" dirty="0" smtClean="0">
                <a:solidFill>
                  <a:schemeClr val="folHlink"/>
                </a:solidFill>
                <a:effectLst/>
                <a:latin typeface="Liberation Sans" panose="020B0604020202020204" pitchFamily="34" charset="0"/>
              </a:rPr>
              <a:t>Reducing </a:t>
            </a:r>
            <a:r>
              <a:rPr lang="en-US" sz="2000" b="0" dirty="0">
                <a:solidFill>
                  <a:schemeClr val="folHlink"/>
                </a:solidFill>
                <a:effectLst/>
                <a:latin typeface="Liberation Sans" panose="020B0604020202020204" pitchFamily="34" charset="0"/>
              </a:rPr>
              <a:t>the interest rate from the historical effective rate of 12 percent to 8 percent</a:t>
            </a:r>
            <a:r>
              <a:rPr lang="en-US" sz="2000" b="0" dirty="0" smtClean="0">
                <a:solidFill>
                  <a:schemeClr val="folHlink"/>
                </a:solidFill>
                <a:effectLst/>
                <a:latin typeface="Liberation Sans" panose="020B0604020202020204" pitchFamily="34" charset="0"/>
              </a:rPr>
              <a:t>. Given </a:t>
            </a:r>
            <a:r>
              <a:rPr lang="en-US" sz="2000" b="0" dirty="0">
                <a:solidFill>
                  <a:schemeClr val="folHlink"/>
                </a:solidFill>
                <a:effectLst/>
                <a:latin typeface="Liberation Sans" panose="020B0604020202020204" pitchFamily="34" charset="0"/>
              </a:rPr>
              <a:t>Resorts Development’s financial distress, its market-based borrowing rate </a:t>
            </a:r>
            <a:r>
              <a:rPr lang="en-US" sz="2000" b="0" dirty="0" smtClean="0">
                <a:solidFill>
                  <a:schemeClr val="folHlink"/>
                </a:solidFill>
                <a:effectLst/>
                <a:latin typeface="Liberation Sans" panose="020B0604020202020204" pitchFamily="34" charset="0"/>
              </a:rPr>
              <a:t>is 15 </a:t>
            </a:r>
            <a:r>
              <a:rPr lang="en-US" sz="2000" b="0" dirty="0">
                <a:solidFill>
                  <a:schemeClr val="folHlink"/>
                </a:solidFill>
                <a:effectLst/>
                <a:latin typeface="Liberation Sans" panose="020B0604020202020204" pitchFamily="34" charset="0"/>
              </a:rPr>
              <a:t>percent.</a:t>
            </a:r>
            <a:endParaRPr lang="en-US" altLang="en-US" sz="2000" b="0" dirty="0">
              <a:solidFill>
                <a:schemeClr val="folHlink"/>
              </a:solidFill>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Rectangle 9"/>
          <p:cNvSpPr txBox="1">
            <a:spLocks noChangeArrowheads="1"/>
          </p:cNvSpPr>
          <p:nvPr/>
        </p:nvSpPr>
        <p:spPr bwMode="auto">
          <a:xfrm>
            <a:off x="539858" y="41349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altLang="en-US" sz="3200" i="0" kern="1200" dirty="0" smtClean="0">
                <a:solidFill>
                  <a:schemeClr val="tx1"/>
                </a:solidFill>
                <a:effectLst/>
                <a:latin typeface="Liberation Sans" panose="020B0604020202020204" pitchFamily="34" charset="0"/>
                <a:ea typeface="+mn-ea"/>
                <a:cs typeface="+mn-cs"/>
              </a:rPr>
              <a:t>تعديل الشروط       </a:t>
            </a:r>
            <a:r>
              <a:rPr lang="en-US" altLang="en-US" sz="3200" i="0" dirty="0">
                <a:solidFill>
                  <a:schemeClr val="tx1"/>
                </a:solidFill>
                <a:effectLst/>
                <a:latin typeface="Liberation Sans" panose="020B0604020202020204" pitchFamily="34" charset="0"/>
              </a:rPr>
              <a:t>Modification of Terms</a:t>
            </a:r>
          </a:p>
          <a:p>
            <a:pPr marL="0" algn="r" rtl="1"/>
            <a:endParaRPr lang="en-US" altLang="en-US" sz="3200" i="0" kern="1200" dirty="0">
              <a:solidFill>
                <a:schemeClr val="tx1"/>
              </a:solidFill>
              <a:effectLst/>
              <a:latin typeface="Liberation Sans" panose="020B0604020202020204" pitchFamily="34" charset="0"/>
              <a:ea typeface="+mn-ea"/>
              <a:cs typeface="+mn-cs"/>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8" name="Text Box 4"/>
          <p:cNvSpPr txBox="1">
            <a:spLocks noChangeArrowheads="1"/>
          </p:cNvSpPr>
          <p:nvPr/>
        </p:nvSpPr>
        <p:spPr bwMode="auto">
          <a:xfrm>
            <a:off x="609600" y="1371600"/>
            <a:ext cx="8077200" cy="930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rtl="1">
              <a:lnSpc>
                <a:spcPct val="130000"/>
              </a:lnSpc>
              <a:spcBef>
                <a:spcPct val="35000"/>
              </a:spcBef>
              <a:buSzPct val="80000"/>
            </a:pPr>
            <a:r>
              <a:rPr lang="ar-SA" altLang="en-US" sz="2200" b="0" dirty="0" smtClean="0">
                <a:solidFill>
                  <a:schemeClr val="tx2"/>
                </a:solidFill>
                <a:effectLst/>
                <a:latin typeface="Liberation Sans" panose="020B0604020202020204" pitchFamily="34" charset="0"/>
              </a:rPr>
              <a:t>ان معايير الإبلاغ المالي الدولية </a:t>
            </a:r>
            <a:r>
              <a:rPr lang="en-US" altLang="en-US" sz="2200" b="0" dirty="0" smtClean="0">
                <a:solidFill>
                  <a:schemeClr val="tx2"/>
                </a:solidFill>
                <a:effectLst/>
                <a:latin typeface="Liberation Sans" panose="020B0604020202020204" pitchFamily="34" charset="0"/>
              </a:rPr>
              <a:t>(IFRS) </a:t>
            </a:r>
            <a:r>
              <a:rPr lang="ar-SA" altLang="en-US" sz="2200" b="0" dirty="0" smtClean="0">
                <a:solidFill>
                  <a:schemeClr val="tx2"/>
                </a:solidFill>
                <a:effectLst/>
                <a:latin typeface="Liberation Sans" panose="020B0604020202020204" pitchFamily="34" charset="0"/>
              </a:rPr>
              <a:t> تتطلب ان يتم اعتبار التعديل بمثابة إطفاء للورقة القديمة وإصدار ورقة جديدة تكون مقاسة على أساس القيمة العادلة </a:t>
            </a:r>
            <a:r>
              <a:rPr lang="en-US" altLang="en-US" sz="2200" b="0" dirty="0" smtClean="0">
                <a:solidFill>
                  <a:schemeClr val="tx2"/>
                </a:solidFill>
                <a:effectLst/>
                <a:latin typeface="Liberation Sans" panose="020B0604020202020204" pitchFamily="34" charset="0"/>
              </a:rPr>
              <a:t>(FV)</a:t>
            </a:r>
            <a:endParaRPr lang="en-US" altLang="en-US" sz="2200" b="0" dirty="0">
              <a:solidFill>
                <a:schemeClr val="tx2"/>
              </a:solidFill>
              <a:effectLst/>
              <a:latin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altLang="en-US" sz="3200" i="0" dirty="0">
                <a:solidFill>
                  <a:schemeClr val="tx1"/>
                </a:solidFill>
                <a:effectLst/>
                <a:latin typeface="Liberation Sans" panose="020B0604020202020204" pitchFamily="34" charset="0"/>
              </a:rPr>
              <a:t>تعديل الشروط       </a:t>
            </a:r>
            <a:r>
              <a:rPr lang="en-US" altLang="en-US" sz="3200" i="0" dirty="0">
                <a:solidFill>
                  <a:schemeClr val="tx1"/>
                </a:solidFill>
                <a:effectLst/>
                <a:latin typeface="Liberation Sans" panose="020B0604020202020204" pitchFamily="34" charset="0"/>
              </a:rPr>
              <a:t>Modification of Terms</a:t>
            </a:r>
          </a:p>
        </p:txBody>
      </p:sp>
      <p:sp>
        <p:nvSpPr>
          <p:cNvPr id="2" name="Rectangle 1"/>
          <p:cNvSpPr/>
          <p:nvPr/>
        </p:nvSpPr>
        <p:spPr>
          <a:xfrm>
            <a:off x="304800" y="5558135"/>
            <a:ext cx="2667000" cy="461665"/>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14-23</a:t>
            </a:r>
          </a:p>
          <a:p>
            <a:pPr algn="l"/>
            <a:r>
              <a:rPr lang="en-US" sz="1200" b="0" dirty="0">
                <a:solidFill>
                  <a:schemeClr val="tx1"/>
                </a:solidFill>
                <a:effectLst/>
                <a:latin typeface="Liberation Sans" panose="020B0604020202020204" pitchFamily="34" charset="0"/>
              </a:rPr>
              <a:t>Fair Value </a:t>
            </a:r>
            <a:r>
              <a:rPr lang="en-US" sz="1200" b="0" dirty="0" smtClean="0">
                <a:solidFill>
                  <a:schemeClr val="tx1"/>
                </a:solidFill>
                <a:effectLst/>
                <a:latin typeface="Liberation Sans" panose="020B0604020202020204" pitchFamily="34" charset="0"/>
              </a:rPr>
              <a:t>of Restructured </a:t>
            </a:r>
            <a:r>
              <a:rPr lang="en-US" sz="1200" b="0" dirty="0">
                <a:solidFill>
                  <a:schemeClr val="tx1"/>
                </a:solidFill>
                <a:effectLst/>
                <a:latin typeface="Liberation Sans" panose="020B0604020202020204" pitchFamily="34" charset="0"/>
              </a:rPr>
              <a:t>Note</a:t>
            </a:r>
          </a:p>
        </p:txBody>
      </p:sp>
      <p:pic>
        <p:nvPicPr>
          <p:cNvPr id="141824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2950669"/>
            <a:ext cx="8382000" cy="253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6" name="Text Box 4"/>
          <p:cNvSpPr txBox="1">
            <a:spLocks noChangeArrowheads="1"/>
          </p:cNvSpPr>
          <p:nvPr/>
        </p:nvSpPr>
        <p:spPr bwMode="auto">
          <a:xfrm>
            <a:off x="381000" y="1371600"/>
            <a:ext cx="8610600" cy="2292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spcBef>
                <a:spcPct val="35000"/>
              </a:spcBef>
              <a:buSzPct val="80000"/>
            </a:pPr>
            <a:r>
              <a:rPr lang="en-US" altLang="en-US" sz="2200" dirty="0">
                <a:solidFill>
                  <a:schemeClr val="folHlink"/>
                </a:solidFill>
                <a:effectLst/>
                <a:latin typeface="Liberation Sans" panose="020B0604020202020204" pitchFamily="34" charset="0"/>
              </a:rPr>
              <a:t>The </a:t>
            </a:r>
            <a:r>
              <a:rPr lang="en-US" altLang="en-US" sz="2200" dirty="0" smtClean="0">
                <a:solidFill>
                  <a:schemeClr val="folHlink"/>
                </a:solidFill>
                <a:effectLst/>
                <a:latin typeface="Liberation Sans" panose="020B0604020202020204" pitchFamily="34" charset="0"/>
              </a:rPr>
              <a:t>gain </a:t>
            </a:r>
            <a:r>
              <a:rPr lang="en-US" sz="2200" b="0" dirty="0" smtClean="0">
                <a:solidFill>
                  <a:schemeClr val="folHlink"/>
                </a:solidFill>
                <a:effectLst/>
                <a:latin typeface="Liberation Sans" panose="020B0604020202020204" pitchFamily="34" charset="0"/>
              </a:rPr>
              <a:t>on </a:t>
            </a:r>
            <a:r>
              <a:rPr lang="en-US" sz="2200" b="0" dirty="0">
                <a:solidFill>
                  <a:schemeClr val="folHlink"/>
                </a:solidFill>
                <a:effectLst/>
                <a:latin typeface="Liberation Sans" panose="020B0604020202020204" pitchFamily="34" charset="0"/>
              </a:rPr>
              <a:t>the modification is ¥3,298,664, which is the difference between the </a:t>
            </a:r>
            <a:r>
              <a:rPr lang="en-US" sz="2200" b="0" dirty="0" smtClean="0">
                <a:solidFill>
                  <a:schemeClr val="folHlink"/>
                </a:solidFill>
                <a:effectLst/>
                <a:latin typeface="Liberation Sans" panose="020B0604020202020204" pitchFamily="34" charset="0"/>
              </a:rPr>
              <a:t>prior carrying value </a:t>
            </a:r>
            <a:r>
              <a:rPr lang="ar-SA" sz="2200" b="0" dirty="0" smtClean="0">
                <a:solidFill>
                  <a:schemeClr val="folHlink"/>
                </a:solidFill>
                <a:effectLst/>
                <a:latin typeface="Liberation Sans" panose="020B0604020202020204" pitchFamily="34" charset="0"/>
              </a:rPr>
              <a:t>(القيمة المرحلة السابقة)</a:t>
            </a:r>
            <a:r>
              <a:rPr lang="en-US" sz="2200" b="0" dirty="0" smtClean="0">
                <a:solidFill>
                  <a:schemeClr val="folHlink"/>
                </a:solidFill>
                <a:effectLst/>
                <a:latin typeface="Liberation Sans" panose="020B0604020202020204" pitchFamily="34" charset="0"/>
              </a:rPr>
              <a:t> </a:t>
            </a:r>
            <a:r>
              <a:rPr lang="en-US" sz="2200" b="0" dirty="0">
                <a:solidFill>
                  <a:schemeClr val="folHlink"/>
                </a:solidFill>
                <a:effectLst/>
                <a:latin typeface="Liberation Sans" panose="020B0604020202020204" pitchFamily="34" charset="0"/>
              </a:rPr>
              <a:t>(¥10,500,000) and the fair value of the restructured </a:t>
            </a:r>
            <a:r>
              <a:rPr lang="en-US" sz="2200" b="0" dirty="0" smtClean="0">
                <a:solidFill>
                  <a:schemeClr val="folHlink"/>
                </a:solidFill>
                <a:effectLst/>
                <a:latin typeface="Liberation Sans" panose="020B0604020202020204" pitchFamily="34" charset="0"/>
              </a:rPr>
              <a:t>note </a:t>
            </a:r>
            <a:r>
              <a:rPr lang="ar-SA" sz="2200" b="0" dirty="0" smtClean="0">
                <a:solidFill>
                  <a:schemeClr val="folHlink"/>
                </a:solidFill>
                <a:effectLst/>
                <a:latin typeface="Liberation Sans" panose="020B0604020202020204" pitchFamily="34" charset="0"/>
              </a:rPr>
              <a:t>(إعادة هيكلة)</a:t>
            </a:r>
            <a:r>
              <a:rPr lang="en-US" sz="2200" b="0" dirty="0" smtClean="0">
                <a:solidFill>
                  <a:schemeClr val="folHlink"/>
                </a:solidFill>
                <a:effectLst/>
                <a:latin typeface="Liberation Sans" panose="020B0604020202020204" pitchFamily="34" charset="0"/>
              </a:rPr>
              <a:t>, </a:t>
            </a:r>
            <a:r>
              <a:rPr lang="en-US" sz="2200" b="0" dirty="0">
                <a:solidFill>
                  <a:schemeClr val="folHlink"/>
                </a:solidFill>
                <a:effectLst/>
                <a:latin typeface="Liberation Sans" panose="020B0604020202020204" pitchFamily="34" charset="0"/>
              </a:rPr>
              <a:t>as computed </a:t>
            </a:r>
            <a:r>
              <a:rPr lang="en-US" sz="2200" b="0" dirty="0" smtClean="0">
                <a:solidFill>
                  <a:schemeClr val="folHlink"/>
                </a:solidFill>
                <a:effectLst/>
                <a:latin typeface="Liberation Sans" panose="020B0604020202020204" pitchFamily="34" charset="0"/>
              </a:rPr>
              <a:t>in Illustration </a:t>
            </a:r>
            <a:r>
              <a:rPr lang="en-US" sz="2200" b="0" dirty="0">
                <a:solidFill>
                  <a:schemeClr val="folHlink"/>
                </a:solidFill>
                <a:effectLst/>
                <a:latin typeface="Liberation Sans" panose="020B0604020202020204" pitchFamily="34" charset="0"/>
              </a:rPr>
              <a:t>14-23 (¥7,201,336). Given this information, Resorts Development makes </a:t>
            </a:r>
            <a:r>
              <a:rPr lang="en-US" sz="2200" b="0" dirty="0" smtClean="0">
                <a:solidFill>
                  <a:schemeClr val="folHlink"/>
                </a:solidFill>
                <a:effectLst/>
                <a:latin typeface="Liberation Sans" panose="020B0604020202020204" pitchFamily="34" charset="0"/>
              </a:rPr>
              <a:t>the following </a:t>
            </a:r>
            <a:r>
              <a:rPr lang="en-US" sz="2200" b="0" dirty="0">
                <a:solidFill>
                  <a:schemeClr val="folHlink"/>
                </a:solidFill>
                <a:effectLst/>
                <a:latin typeface="Liberation Sans" panose="020B0604020202020204" pitchFamily="34" charset="0"/>
              </a:rPr>
              <a:t>entry to record the modification.</a:t>
            </a:r>
            <a:endParaRPr lang="en-US" altLang="en-US" sz="2200" b="0" dirty="0">
              <a:solidFill>
                <a:schemeClr val="folHlink"/>
              </a:solidFill>
              <a:effectLst/>
              <a:latin typeface="Liberation Sans" panose="020B0604020202020204" pitchFamily="34" charset="0"/>
            </a:endParaRPr>
          </a:p>
        </p:txBody>
      </p:sp>
      <p:sp>
        <p:nvSpPr>
          <p:cNvPr id="1482759" name="Rectangle 7"/>
          <p:cNvSpPr>
            <a:spLocks noChangeArrowheads="1"/>
          </p:cNvSpPr>
          <p:nvPr/>
        </p:nvSpPr>
        <p:spPr bwMode="auto">
          <a:xfrm>
            <a:off x="838200" y="4162425"/>
            <a:ext cx="7924800" cy="1877437"/>
          </a:xfrm>
          <a:prstGeom prst="rect">
            <a:avLst/>
          </a:prstGeom>
          <a:solidFill>
            <a:schemeClr val="tx2">
              <a:lumMod val="20000"/>
              <a:lumOff val="80000"/>
            </a:schemeClr>
          </a:solidFill>
          <a:ln>
            <a:noFill/>
          </a:ln>
          <a:effectLs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45000"/>
              </a:lnSpc>
            </a:pPr>
            <a:r>
              <a:rPr lang="en-US" altLang="en-US" sz="2000" b="0" dirty="0">
                <a:solidFill>
                  <a:srgbClr val="FF0000"/>
                </a:solidFill>
                <a:effectLst/>
                <a:latin typeface="Liberation Sans" panose="020B0604020202020204" pitchFamily="34" charset="0"/>
              </a:rPr>
              <a:t>Note Payable </a:t>
            </a:r>
            <a:r>
              <a:rPr lang="en-US" altLang="en-US" sz="2000" b="0" dirty="0" smtClean="0">
                <a:solidFill>
                  <a:srgbClr val="FF0000"/>
                </a:solidFill>
                <a:effectLst/>
                <a:latin typeface="Liberation Sans" panose="020B0604020202020204" pitchFamily="34" charset="0"/>
              </a:rPr>
              <a:t>(old</a:t>
            </a:r>
            <a:r>
              <a:rPr lang="en-US" altLang="en-US" sz="2000" b="0" dirty="0">
                <a:solidFill>
                  <a:srgbClr val="FF0000"/>
                </a:solidFill>
                <a:effectLst/>
                <a:latin typeface="Liberation Sans" panose="020B0604020202020204" pitchFamily="34" charset="0"/>
              </a:rPr>
              <a:t>) </a:t>
            </a:r>
            <a:r>
              <a:rPr lang="en-US" altLang="en-US" sz="2000" b="0" dirty="0">
                <a:solidFill>
                  <a:schemeClr val="folHlink"/>
                </a:solidFill>
                <a:effectLst/>
                <a:latin typeface="Liberation Sans" panose="020B0604020202020204" pitchFamily="34" charset="0"/>
              </a:rPr>
              <a:t>	</a:t>
            </a:r>
            <a:r>
              <a:rPr lang="en-US" altLang="en-US" sz="2000" b="0" dirty="0">
                <a:solidFill>
                  <a:srgbClr val="FF0000"/>
                </a:solidFill>
                <a:effectLst/>
                <a:latin typeface="Liberation Sans" panose="020B0604020202020204" pitchFamily="34" charset="0"/>
              </a:rPr>
              <a:t>10,500,000</a:t>
            </a:r>
          </a:p>
          <a:p>
            <a:pPr>
              <a:lnSpc>
                <a:spcPct val="145000"/>
              </a:lnSpc>
            </a:pPr>
            <a:r>
              <a:rPr lang="en-US" altLang="en-US" sz="2000" b="0" dirty="0">
                <a:solidFill>
                  <a:schemeClr val="folHlink"/>
                </a:solidFill>
                <a:effectLst/>
                <a:latin typeface="Liberation Sans" panose="020B0604020202020204" pitchFamily="34" charset="0"/>
              </a:rPr>
              <a:t>	Gain on Extinguishment of Debt 		3,298,664</a:t>
            </a:r>
          </a:p>
          <a:p>
            <a:pPr>
              <a:lnSpc>
                <a:spcPct val="145000"/>
              </a:lnSpc>
            </a:pPr>
            <a:r>
              <a:rPr lang="en-US" altLang="en-US" sz="2000" b="0" dirty="0">
                <a:solidFill>
                  <a:schemeClr val="folHlink"/>
                </a:solidFill>
                <a:effectLst/>
                <a:latin typeface="Liberation Sans" panose="020B0604020202020204" pitchFamily="34" charset="0"/>
              </a:rPr>
              <a:t>	</a:t>
            </a:r>
            <a:r>
              <a:rPr lang="en-US" altLang="en-US" sz="2000" b="0" dirty="0">
                <a:solidFill>
                  <a:srgbClr val="FF0000"/>
                </a:solidFill>
                <a:effectLst/>
                <a:latin typeface="Liberation Sans" panose="020B0604020202020204" pitchFamily="34" charset="0"/>
              </a:rPr>
              <a:t>Note Payable </a:t>
            </a:r>
            <a:r>
              <a:rPr lang="en-US" altLang="en-US" sz="2000" b="0" dirty="0" smtClean="0">
                <a:solidFill>
                  <a:srgbClr val="FF0000"/>
                </a:solidFill>
                <a:effectLst/>
                <a:latin typeface="Liberation Sans" panose="020B0604020202020204" pitchFamily="34" charset="0"/>
              </a:rPr>
              <a:t>(new</a:t>
            </a:r>
            <a:r>
              <a:rPr lang="en-US" altLang="en-US" sz="2000" b="0" dirty="0">
                <a:solidFill>
                  <a:srgbClr val="FF0000"/>
                </a:solidFill>
                <a:effectLst/>
                <a:latin typeface="Liberation Sans" panose="020B0604020202020204" pitchFamily="34" charset="0"/>
              </a:rPr>
              <a:t>) 		7,201,336</a:t>
            </a:r>
          </a:p>
          <a:p>
            <a:pPr>
              <a:lnSpc>
                <a:spcPct val="145000"/>
              </a:lnSpc>
            </a:pPr>
            <a:endParaRPr lang="en-US" altLang="en-US" sz="2000" b="0" dirty="0">
              <a:solidFill>
                <a:schemeClr val="folHlink"/>
              </a:solidFill>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altLang="en-US" sz="3200" i="0" dirty="0">
                <a:solidFill>
                  <a:schemeClr val="tx1"/>
                </a:solidFill>
                <a:effectLst/>
                <a:latin typeface="Liberation Sans" panose="020B0604020202020204" pitchFamily="34" charset="0"/>
              </a:rPr>
              <a:t>تعديل الشروط       </a:t>
            </a:r>
            <a:r>
              <a:rPr lang="en-US" altLang="en-US" sz="3200" i="0" dirty="0">
                <a:solidFill>
                  <a:schemeClr val="tx1"/>
                </a:solidFill>
                <a:effectLst/>
                <a:latin typeface="Liberation Sans" panose="020B0604020202020204" pitchFamily="34" charset="0"/>
              </a:rPr>
              <a:t>Modification of Terms</a:t>
            </a: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2759">
                                            <p:bg/>
                                          </p:spTgt>
                                        </p:tgtEl>
                                        <p:attrNameLst>
                                          <p:attrName>style.visibility</p:attrName>
                                        </p:attrNameLst>
                                      </p:cBhvr>
                                      <p:to>
                                        <p:strVal val="visible"/>
                                      </p:to>
                                    </p:set>
                                    <p:animEffect transition="in" filter="wipe(left)">
                                      <p:cBhvr>
                                        <p:cTn id="7" dur="500"/>
                                        <p:tgtEl>
                                          <p:spTgt spid="148275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2759">
                                            <p:txEl>
                                              <p:pRg st="0" end="0"/>
                                            </p:txEl>
                                          </p:spTgt>
                                        </p:tgtEl>
                                        <p:attrNameLst>
                                          <p:attrName>style.visibility</p:attrName>
                                        </p:attrNameLst>
                                      </p:cBhvr>
                                      <p:to>
                                        <p:strVal val="visible"/>
                                      </p:to>
                                    </p:set>
                                    <p:animEffect transition="in" filter="wipe(left)">
                                      <p:cBhvr>
                                        <p:cTn id="12" dur="500"/>
                                        <p:tgtEl>
                                          <p:spTgt spid="14827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2759">
                                            <p:txEl>
                                              <p:pRg st="1" end="1"/>
                                            </p:txEl>
                                          </p:spTgt>
                                        </p:tgtEl>
                                        <p:attrNameLst>
                                          <p:attrName>style.visibility</p:attrName>
                                        </p:attrNameLst>
                                      </p:cBhvr>
                                      <p:to>
                                        <p:strVal val="visible"/>
                                      </p:to>
                                    </p:set>
                                    <p:animEffect transition="in" filter="wipe(left)">
                                      <p:cBhvr>
                                        <p:cTn id="17" dur="500"/>
                                        <p:tgtEl>
                                          <p:spTgt spid="14827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2759">
                                            <p:txEl>
                                              <p:pRg st="2" end="2"/>
                                            </p:txEl>
                                          </p:spTgt>
                                        </p:tgtEl>
                                        <p:attrNameLst>
                                          <p:attrName>style.visibility</p:attrName>
                                        </p:attrNameLst>
                                      </p:cBhvr>
                                      <p:to>
                                        <p:strVal val="visible"/>
                                      </p:to>
                                    </p:set>
                                    <p:animEffect transition="in" filter="wipe(left)">
                                      <p:cBhvr>
                                        <p:cTn id="22" dur="500"/>
                                        <p:tgtEl>
                                          <p:spTgt spid="14827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9"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926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2057400"/>
            <a:ext cx="8382000" cy="218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04" name="Text Box 4"/>
          <p:cNvSpPr txBox="1">
            <a:spLocks noChangeArrowheads="1"/>
          </p:cNvSpPr>
          <p:nvPr/>
        </p:nvSpPr>
        <p:spPr bwMode="auto">
          <a:xfrm>
            <a:off x="609600" y="1371600"/>
            <a:ext cx="8229600" cy="486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200" b="0" dirty="0">
                <a:solidFill>
                  <a:schemeClr val="folHlink"/>
                </a:solidFill>
                <a:effectLst/>
                <a:latin typeface="Liberation Sans" panose="020B0604020202020204" pitchFamily="34" charset="0"/>
              </a:rPr>
              <a:t>Amortization schedule for the new note.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8" name="Rectangle 9"/>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chemeClr val="tx1"/>
                </a:solidFill>
                <a:effectLst/>
                <a:latin typeface="Liberation Sans" panose="020B0604020202020204" pitchFamily="34" charset="0"/>
                <a:ea typeface="+mn-ea"/>
                <a:cs typeface="+mn-cs"/>
              </a:rPr>
              <a:t>Modification of Terms</a:t>
            </a:r>
            <a:endParaRPr lang="en-US" altLang="en-US" sz="3200" i="0" kern="1200" dirty="0">
              <a:solidFill>
                <a:schemeClr val="tx1"/>
              </a:solidFill>
              <a:effectLst/>
              <a:latin typeface="Liberation Sans" panose="020B0604020202020204" pitchFamily="34" charset="0"/>
              <a:ea typeface="+mn-ea"/>
              <a:cs typeface="+mn-cs"/>
            </a:endParaRPr>
          </a:p>
        </p:txBody>
      </p:sp>
      <p:sp>
        <p:nvSpPr>
          <p:cNvPr id="2" name="Rectangle 1"/>
          <p:cNvSpPr/>
          <p:nvPr/>
        </p:nvSpPr>
        <p:spPr>
          <a:xfrm>
            <a:off x="304800" y="4267200"/>
            <a:ext cx="2743200"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14-24</a:t>
            </a:r>
          </a:p>
          <a:p>
            <a:pPr algn="l"/>
            <a:r>
              <a:rPr lang="en-US" sz="1200" b="0" dirty="0">
                <a:solidFill>
                  <a:schemeClr val="tx1"/>
                </a:solidFill>
                <a:effectLst/>
                <a:latin typeface="Liberation Sans" panose="020B0604020202020204" pitchFamily="34" charset="0"/>
              </a:rPr>
              <a:t>Schedule of Interest </a:t>
            </a:r>
            <a:r>
              <a:rPr lang="en-US" sz="1200" b="0" dirty="0" smtClean="0">
                <a:solidFill>
                  <a:schemeClr val="tx1"/>
                </a:solidFill>
                <a:effectLst/>
                <a:latin typeface="Liberation Sans" panose="020B0604020202020204" pitchFamily="34" charset="0"/>
              </a:rPr>
              <a:t>and Amortization</a:t>
            </a:r>
          </a:p>
          <a:p>
            <a:pPr algn="l"/>
            <a:r>
              <a:rPr lang="en-US" sz="1200" b="0" dirty="0" smtClean="0">
                <a:solidFill>
                  <a:schemeClr val="tx1"/>
                </a:solidFill>
                <a:effectLst/>
                <a:latin typeface="Liberation Sans" panose="020B0604020202020204" pitchFamily="34" charset="0"/>
              </a:rPr>
              <a:t>after Debt Modification</a:t>
            </a:r>
            <a:endParaRPr lang="en-US" sz="1200" b="0" dirty="0">
              <a:solidFill>
                <a:schemeClr val="tx1"/>
              </a:solidFill>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r" rtl="1">
              <a:lnSpc>
                <a:spcPct val="115000"/>
              </a:lnSpc>
              <a:spcBef>
                <a:spcPct val="45000"/>
              </a:spcBef>
              <a:buClr>
                <a:srgbClr val="A50021"/>
              </a:buClr>
              <a:buSzPct val="100000"/>
              <a:buFont typeface="+mj-lt"/>
              <a:buAutoNum type="arabicPeriod" startAt="6"/>
            </a:pPr>
            <a:r>
              <a:rPr lang="ar-SA" dirty="0" smtClean="0">
                <a:solidFill>
                  <a:schemeClr val="tx1"/>
                </a:solidFill>
                <a:effectLst/>
                <a:latin typeface="Liberation Sans" panose="020B0604020202020204" pitchFamily="34" charset="0"/>
              </a:rPr>
              <a:t>وصف الإجراءات المحاسبية لخيار القيمة العادلة.</a:t>
            </a:r>
            <a:endParaRPr lang="en-US" dirty="0">
              <a:solidFill>
                <a:schemeClr val="tx1"/>
              </a:solidFill>
              <a:effectLst/>
              <a:latin typeface="Liberation Sans" panose="020B0604020202020204" pitchFamily="34" charset="0"/>
            </a:endParaRP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خيار القيمة العادلة         </a:t>
            </a:r>
            <a:r>
              <a:rPr lang="en-US" altLang="en-US" sz="2800" i="0" kern="1200" dirty="0">
                <a:solidFill>
                  <a:schemeClr val="accent6">
                    <a:lumMod val="50000"/>
                  </a:schemeClr>
                </a:solidFill>
                <a:effectLst/>
                <a:latin typeface="Liberation Sans" panose="020B0604020202020204" pitchFamily="34" charset="0"/>
              </a:rPr>
              <a:t>Fair Value </a:t>
            </a:r>
            <a:r>
              <a:rPr lang="en-US" altLang="en-US" sz="2800" i="0" kern="1200" dirty="0" smtClean="0">
                <a:solidFill>
                  <a:schemeClr val="accent6">
                    <a:lumMod val="50000"/>
                  </a:schemeClr>
                </a:solidFill>
                <a:effectLst/>
                <a:latin typeface="Liberation Sans" panose="020B0604020202020204" pitchFamily="34" charset="0"/>
              </a:rPr>
              <a:t>Option</a:t>
            </a:r>
            <a:r>
              <a:rPr lang="ar-SA" altLang="en-US" sz="3200" i="0" kern="1200" dirty="0" smtClean="0">
                <a:solidFill>
                  <a:schemeClr val="accent6">
                    <a:lumMod val="50000"/>
                  </a:schemeClr>
                </a:solidFill>
                <a:effectLst/>
                <a:latin typeface="Liberation Sans" panose="020B0604020202020204" pitchFamily="34" charset="0"/>
              </a:rPr>
              <a:t> </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486852" name="Text Box 4"/>
          <p:cNvSpPr txBox="1">
            <a:spLocks noChangeArrowheads="1"/>
          </p:cNvSpPr>
          <p:nvPr/>
        </p:nvSpPr>
        <p:spPr bwMode="auto">
          <a:xfrm>
            <a:off x="609600" y="1371600"/>
            <a:ext cx="7924800" cy="257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30000"/>
              </a:lnSpc>
              <a:spcBef>
                <a:spcPct val="35000"/>
              </a:spcBef>
              <a:buSzPct val="80000"/>
            </a:pPr>
            <a:r>
              <a:rPr lang="ar-SA" altLang="en-US" dirty="0" smtClean="0">
                <a:solidFill>
                  <a:schemeClr val="tx2"/>
                </a:solidFill>
                <a:effectLst/>
                <a:latin typeface="Liberation Sans" panose="020B0604020202020204" pitchFamily="34" charset="0"/>
              </a:rPr>
              <a:t>ان الشركات يكون لها خيار تسجيل أصولها والتزاماتها المالية بالقيمة العادلة التي من ضمنها السندات واوراق الدفع</a:t>
            </a:r>
            <a:endParaRPr lang="en-US" altLang="en-US" b="0" dirty="0" smtClean="0">
              <a:solidFill>
                <a:schemeClr val="tx2"/>
              </a:solidFill>
              <a:effectLst/>
              <a:latin typeface="Liberation Sans" panose="020B0604020202020204" pitchFamily="34" charset="0"/>
            </a:endParaRPr>
          </a:p>
          <a:p>
            <a:pPr algn="just" rtl="1">
              <a:lnSpc>
                <a:spcPct val="130000"/>
              </a:lnSpc>
              <a:spcBef>
                <a:spcPct val="35000"/>
              </a:spcBef>
              <a:buSzPct val="80000"/>
            </a:pPr>
            <a:r>
              <a:rPr lang="ar-SA" altLang="en-US" dirty="0" smtClean="0">
                <a:solidFill>
                  <a:schemeClr val="tx2"/>
                </a:solidFill>
                <a:effectLst/>
                <a:latin typeface="Liberation Sans" panose="020B0604020202020204" pitchFamily="34" charset="0"/>
              </a:rPr>
              <a:t>يعتقد مجلس معايير المحاسبة الدولي </a:t>
            </a:r>
            <a:r>
              <a:rPr lang="en-US" altLang="en-US" dirty="0" smtClean="0">
                <a:solidFill>
                  <a:schemeClr val="tx2"/>
                </a:solidFill>
                <a:effectLst/>
                <a:latin typeface="Liberation Sans" panose="020B0604020202020204" pitchFamily="34" charset="0"/>
              </a:rPr>
              <a:t>(IASB)</a:t>
            </a:r>
            <a:r>
              <a:rPr lang="ar-SA" altLang="en-US" dirty="0" smtClean="0">
                <a:solidFill>
                  <a:schemeClr val="tx2"/>
                </a:solidFill>
                <a:effectLst/>
                <a:latin typeface="Liberation Sans" panose="020B0604020202020204" pitchFamily="34" charset="0"/>
              </a:rPr>
              <a:t> ان القياس بالقيمة العادلة للأدوات المالية بما في ذلك الالتزامات يوفر معلومات اكثر ملائمة وفهما من الكلفة المستنفذة</a:t>
            </a:r>
            <a:endParaRPr lang="en-US" altLang="en-US" dirty="0">
              <a:solidFill>
                <a:schemeClr val="tx2"/>
              </a:solidFill>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900" name="Text Box 4"/>
          <p:cNvSpPr txBox="1">
            <a:spLocks noChangeArrowheads="1"/>
          </p:cNvSpPr>
          <p:nvPr/>
        </p:nvSpPr>
        <p:spPr bwMode="auto">
          <a:xfrm>
            <a:off x="609600" y="1981200"/>
            <a:ext cx="7924800" cy="1006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lnSpc>
                <a:spcPct val="130000"/>
              </a:lnSpc>
              <a:spcBef>
                <a:spcPct val="35000"/>
              </a:spcBef>
              <a:buSzPct val="80000"/>
            </a:pPr>
            <a:r>
              <a:rPr lang="ar-SA" altLang="en-US" b="0" dirty="0" smtClean="0">
                <a:solidFill>
                  <a:schemeClr val="folHlink"/>
                </a:solidFill>
                <a:effectLst/>
                <a:latin typeface="Liberation Sans" panose="020B0604020202020204" pitchFamily="34" charset="0"/>
              </a:rPr>
              <a:t>يتم تسجيل الالتزامات غير المتداولة بالقيمة العادلة مع الاعتراف بالمكاسب او الخسائر الغير متحققة كجزء من صافي الدخل</a:t>
            </a:r>
            <a:endParaRPr lang="en-US" altLang="en-US" b="0" dirty="0">
              <a:solidFill>
                <a:schemeClr val="folHlink"/>
              </a:solidFill>
              <a:effectLst/>
              <a:latin typeface="Liberation Sans" panose="020B0604020202020204" pitchFamily="34" charset="0"/>
            </a:endParaRPr>
          </a:p>
        </p:txBody>
      </p:sp>
      <p:sp>
        <p:nvSpPr>
          <p:cNvPr id="1488901" name="Text Box 5"/>
          <p:cNvSpPr txBox="1">
            <a:spLocks noChangeArrowheads="1"/>
          </p:cNvSpPr>
          <p:nvPr/>
        </p:nvSpPr>
        <p:spPr bwMode="auto">
          <a:xfrm>
            <a:off x="609600" y="1371600"/>
            <a:ext cx="8229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effectLst/>
                <a:latin typeface="Liberation Sans" panose="020B0604020202020204" pitchFamily="34" charset="0"/>
              </a:rPr>
              <a:t>ا</a:t>
            </a:r>
            <a:r>
              <a:rPr lang="ar-SA" altLang="en-US" sz="2800" dirty="0" smtClean="0">
                <a:solidFill>
                  <a:schemeClr val="tx2"/>
                </a:solidFill>
                <a:effectLst/>
                <a:latin typeface="Liberation Sans" panose="020B0604020202020204" pitchFamily="34" charset="0"/>
              </a:rPr>
              <a:t>لقياس بالقيمة العادلة </a:t>
            </a:r>
            <a:r>
              <a:rPr lang="en-US" altLang="en-US" sz="2800" dirty="0" smtClean="0">
                <a:solidFill>
                  <a:schemeClr val="tx2"/>
                </a:solidFill>
                <a:effectLst/>
                <a:latin typeface="Liberation Sans" panose="020B0604020202020204" pitchFamily="34" charset="0"/>
              </a:rPr>
              <a:t>F V</a:t>
            </a:r>
            <a:endParaRPr lang="en-US" altLang="en-US" sz="2800" dirty="0">
              <a:solidFill>
                <a:schemeClr val="tx2"/>
              </a:solidFill>
              <a:effectLst/>
              <a:latin typeface="Liberation Sans" panose="020B0604020202020204" pitchFamily="34" charset="0"/>
            </a:endParaRPr>
          </a:p>
        </p:txBody>
      </p:sp>
      <p:sp>
        <p:nvSpPr>
          <p:cNvPr id="1488902" name="Text Box 6"/>
          <p:cNvSpPr txBox="1">
            <a:spLocks noChangeArrowheads="1"/>
          </p:cNvSpPr>
          <p:nvPr/>
        </p:nvSpPr>
        <p:spPr bwMode="auto">
          <a:xfrm>
            <a:off x="762000" y="2986262"/>
            <a:ext cx="7924800" cy="207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000" dirty="0">
                <a:solidFill>
                  <a:srgbClr val="800000"/>
                </a:solidFill>
                <a:effectLst/>
                <a:latin typeface="Liberation Sans" panose="020B0604020202020204" pitchFamily="34" charset="0"/>
              </a:rPr>
              <a:t>Illustrations:</a:t>
            </a:r>
            <a:r>
              <a:rPr lang="en-US" altLang="en-US" sz="2000" b="0" dirty="0">
                <a:solidFill>
                  <a:schemeClr val="folHlink"/>
                </a:solidFill>
                <a:effectLst/>
                <a:latin typeface="Liberation Sans" panose="020B0604020202020204" pitchFamily="34" charset="0"/>
              </a:rPr>
              <a:t>  Edmonds Company has issued €</a:t>
            </a:r>
            <a:r>
              <a:rPr lang="en-US" altLang="en-US" sz="2000" dirty="0">
                <a:solidFill>
                  <a:schemeClr val="tx2"/>
                </a:solidFill>
                <a:effectLst/>
                <a:latin typeface="Liberation Sans" panose="020B0604020202020204" pitchFamily="34" charset="0"/>
              </a:rPr>
              <a:t>500,000</a:t>
            </a:r>
            <a:r>
              <a:rPr lang="en-US" altLang="en-US" sz="2000" b="0" dirty="0">
                <a:solidFill>
                  <a:schemeClr val="folHlink"/>
                </a:solidFill>
                <a:effectLst/>
                <a:latin typeface="Liberation Sans" panose="020B0604020202020204" pitchFamily="34" charset="0"/>
              </a:rPr>
              <a:t> of </a:t>
            </a:r>
            <a:r>
              <a:rPr lang="en-US" altLang="en-US" sz="2000" dirty="0">
                <a:solidFill>
                  <a:schemeClr val="tx2"/>
                </a:solidFill>
                <a:effectLst/>
                <a:latin typeface="Liberation Sans" panose="020B0604020202020204" pitchFamily="34" charset="0"/>
              </a:rPr>
              <a:t>6 percent bonds at face value </a:t>
            </a:r>
            <a:r>
              <a:rPr lang="en-US" altLang="en-US" sz="2000" b="0" dirty="0">
                <a:solidFill>
                  <a:schemeClr val="folHlink"/>
                </a:solidFill>
                <a:effectLst/>
                <a:latin typeface="Liberation Sans" panose="020B0604020202020204" pitchFamily="34" charset="0"/>
              </a:rPr>
              <a:t>on May 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Edmonds chooses the fair value option for these bonds. At December 31, </a:t>
            </a:r>
            <a:r>
              <a:rPr lang="en-US" altLang="en-US" sz="2000" b="0" dirty="0" smtClean="0">
                <a:solidFill>
                  <a:schemeClr val="folHlink"/>
                </a:solidFill>
                <a:effectLst/>
                <a:latin typeface="Liberation Sans" panose="020B0604020202020204" pitchFamily="34" charset="0"/>
              </a:rPr>
              <a:t>2015, </a:t>
            </a:r>
            <a:r>
              <a:rPr lang="en-US" altLang="en-US" sz="2000" b="0" dirty="0">
                <a:solidFill>
                  <a:schemeClr val="folHlink"/>
                </a:solidFill>
                <a:effectLst/>
                <a:latin typeface="Liberation Sans" panose="020B0604020202020204" pitchFamily="34" charset="0"/>
              </a:rPr>
              <a:t>the value of the bonds is now €</a:t>
            </a:r>
            <a:r>
              <a:rPr lang="en-US" altLang="en-US" sz="2000" dirty="0">
                <a:solidFill>
                  <a:srgbClr val="FF0000"/>
                </a:solidFill>
                <a:effectLst/>
                <a:latin typeface="Liberation Sans" panose="020B0604020202020204" pitchFamily="34" charset="0"/>
              </a:rPr>
              <a:t>480,000</a:t>
            </a:r>
            <a:r>
              <a:rPr lang="en-US" altLang="en-US" sz="2000" b="0" dirty="0">
                <a:solidFill>
                  <a:schemeClr val="folHlink"/>
                </a:solidFill>
                <a:effectLst/>
                <a:latin typeface="Liberation Sans" panose="020B0604020202020204" pitchFamily="34" charset="0"/>
              </a:rPr>
              <a:t> because interest rates in the market have increased to </a:t>
            </a:r>
            <a:r>
              <a:rPr lang="en-US" altLang="en-US" sz="2000" dirty="0">
                <a:solidFill>
                  <a:srgbClr val="FF0000"/>
                </a:solidFill>
                <a:effectLst/>
                <a:latin typeface="Liberation Sans" panose="020B0604020202020204" pitchFamily="34" charset="0"/>
              </a:rPr>
              <a:t>8 percent</a:t>
            </a:r>
            <a:r>
              <a:rPr lang="en-US" altLang="en-US" sz="2000" b="0" dirty="0" smtClean="0">
                <a:solidFill>
                  <a:schemeClr val="folHlink"/>
                </a:solidFill>
                <a:effectLst/>
                <a:latin typeface="Liberation Sans" panose="020B0604020202020204" pitchFamily="34" charset="0"/>
              </a:rPr>
              <a:t>. (Market rate </a:t>
            </a:r>
            <a:r>
              <a:rPr lang="ar-SA" altLang="en-US" sz="2000" b="0" dirty="0" smtClean="0">
                <a:solidFill>
                  <a:schemeClr val="folHlink"/>
                </a:solidFill>
                <a:effectLst/>
                <a:latin typeface="Liberation Sans" panose="020B0604020202020204" pitchFamily="34" charset="0"/>
              </a:rPr>
              <a:t>&lt;</a:t>
            </a:r>
            <a:r>
              <a:rPr lang="en-US" altLang="en-US" sz="2000" b="0" dirty="0" smtClean="0">
                <a:solidFill>
                  <a:schemeClr val="folHlink"/>
                </a:solidFill>
                <a:effectLst/>
                <a:latin typeface="Liberation Sans" panose="020B0604020202020204" pitchFamily="34" charset="0"/>
              </a:rPr>
              <a:t> stated rate = Dis)</a:t>
            </a:r>
            <a:endParaRPr lang="en-US" altLang="en-US" sz="2000" b="0" dirty="0">
              <a:solidFill>
                <a:schemeClr val="folHlink"/>
              </a:solidFill>
              <a:effectLst/>
              <a:latin typeface="Liberation Sans" panose="020B0604020202020204" pitchFamily="34" charset="0"/>
            </a:endParaRPr>
          </a:p>
        </p:txBody>
      </p:sp>
      <p:sp>
        <p:nvSpPr>
          <p:cNvPr id="1488903" name="Rectangle 7"/>
          <p:cNvSpPr>
            <a:spLocks noChangeArrowheads="1"/>
          </p:cNvSpPr>
          <p:nvPr/>
        </p:nvSpPr>
        <p:spPr bwMode="auto">
          <a:xfrm>
            <a:off x="914400" y="5121275"/>
            <a:ext cx="7924800" cy="984885"/>
          </a:xfrm>
          <a:prstGeom prst="rect">
            <a:avLst/>
          </a:prstGeom>
          <a:solidFill>
            <a:schemeClr val="tx2">
              <a:lumMod val="20000"/>
              <a:lumOff val="80000"/>
            </a:schemeClr>
          </a:solidFill>
          <a:ln>
            <a:noFill/>
          </a:ln>
          <a:effectLst/>
          <a:extLst/>
        </p:spPr>
        <p:txBody>
          <a:bodyPr>
            <a:spAutoFit/>
          </a:bodyPr>
          <a:lstStyle>
            <a:lvl1pPr marL="457200" indent="-457200" algn="l">
              <a:tabLst>
                <a:tab pos="6286500" algn="r"/>
                <a:tab pos="7372350" algn="r"/>
              </a:tabLst>
              <a:defRPr sz="2400">
                <a:solidFill>
                  <a:schemeClr val="tx1"/>
                </a:solidFill>
                <a:latin typeface="Times New Roman" pitchFamily="18" charset="0"/>
              </a:defRPr>
            </a:lvl1pPr>
            <a:lvl2pPr marL="571500" algn="l">
              <a:tabLst>
                <a:tab pos="6286500" algn="r"/>
                <a:tab pos="7372350" algn="r"/>
              </a:tabLst>
              <a:defRPr sz="2400">
                <a:solidFill>
                  <a:schemeClr val="tx1"/>
                </a:solidFill>
                <a:latin typeface="Times New Roman" pitchFamily="18" charset="0"/>
              </a:defRPr>
            </a:lvl2pPr>
            <a:lvl3pPr algn="l">
              <a:tabLst>
                <a:tab pos="6286500" algn="r"/>
                <a:tab pos="7372350" algn="r"/>
              </a:tabLst>
              <a:defRPr sz="2400">
                <a:solidFill>
                  <a:schemeClr val="tx1"/>
                </a:solidFill>
                <a:latin typeface="Times New Roman" pitchFamily="18" charset="0"/>
              </a:defRPr>
            </a:lvl3pPr>
            <a:lvl4pPr algn="l">
              <a:tabLst>
                <a:tab pos="6286500" algn="r"/>
                <a:tab pos="7372350" algn="r"/>
              </a:tabLst>
              <a:defRPr sz="2400">
                <a:solidFill>
                  <a:schemeClr val="tx1"/>
                </a:solidFill>
                <a:latin typeface="Times New Roman" pitchFamily="18" charset="0"/>
              </a:defRPr>
            </a:lvl4pPr>
            <a:lvl5pPr algn="l">
              <a:tabLst>
                <a:tab pos="6286500" algn="r"/>
                <a:tab pos="7372350" algn="r"/>
              </a:tabLst>
              <a:defRPr sz="2400">
                <a:solidFill>
                  <a:schemeClr val="tx1"/>
                </a:solidFill>
                <a:latin typeface="Times New Roman" pitchFamily="18" charset="0"/>
              </a:defRPr>
            </a:lvl5pPr>
            <a:lvl6pPr eaLnBrk="0" fontAlgn="base" hangingPunct="0">
              <a:spcBef>
                <a:spcPct val="0"/>
              </a:spcBef>
              <a:spcAft>
                <a:spcPct val="0"/>
              </a:spcAft>
              <a:tabLst>
                <a:tab pos="6286500" algn="r"/>
                <a:tab pos="7372350" algn="r"/>
              </a:tabLst>
              <a:defRPr sz="2400">
                <a:solidFill>
                  <a:schemeClr val="tx1"/>
                </a:solidFill>
                <a:latin typeface="Times New Roman" pitchFamily="18" charset="0"/>
              </a:defRPr>
            </a:lvl6pPr>
            <a:lvl7pPr eaLnBrk="0" fontAlgn="base" hangingPunct="0">
              <a:spcBef>
                <a:spcPct val="0"/>
              </a:spcBef>
              <a:spcAft>
                <a:spcPct val="0"/>
              </a:spcAft>
              <a:tabLst>
                <a:tab pos="6286500" algn="r"/>
                <a:tab pos="7372350" algn="r"/>
              </a:tabLst>
              <a:defRPr sz="2400">
                <a:solidFill>
                  <a:schemeClr val="tx1"/>
                </a:solidFill>
                <a:latin typeface="Times New Roman" pitchFamily="18" charset="0"/>
              </a:defRPr>
            </a:lvl7pPr>
            <a:lvl8pPr eaLnBrk="0" fontAlgn="base" hangingPunct="0">
              <a:spcBef>
                <a:spcPct val="0"/>
              </a:spcBef>
              <a:spcAft>
                <a:spcPct val="0"/>
              </a:spcAft>
              <a:tabLst>
                <a:tab pos="6286500" algn="r"/>
                <a:tab pos="7372350" algn="r"/>
              </a:tabLst>
              <a:defRPr sz="2400">
                <a:solidFill>
                  <a:schemeClr val="tx1"/>
                </a:solidFill>
                <a:latin typeface="Times New Roman" pitchFamily="18" charset="0"/>
              </a:defRPr>
            </a:lvl8pPr>
            <a:lvl9pPr eaLnBrk="0" fontAlgn="base" hangingPunct="0">
              <a:spcBef>
                <a:spcPct val="0"/>
              </a:spcBef>
              <a:spcAft>
                <a:spcPct val="0"/>
              </a:spcAft>
              <a:tabLst>
                <a:tab pos="6286500" algn="r"/>
                <a:tab pos="7372350" algn="r"/>
              </a:tabLst>
              <a:defRPr sz="2400">
                <a:solidFill>
                  <a:schemeClr val="tx1"/>
                </a:solidFill>
                <a:latin typeface="Times New Roman" pitchFamily="18" charset="0"/>
              </a:defRPr>
            </a:lvl9pPr>
          </a:lstStyle>
          <a:p>
            <a:pPr>
              <a:lnSpc>
                <a:spcPct val="145000"/>
              </a:lnSpc>
            </a:pPr>
            <a:r>
              <a:rPr lang="en-US" altLang="en-US" sz="2000" b="0" dirty="0">
                <a:solidFill>
                  <a:schemeClr val="folHlink"/>
                </a:solidFill>
                <a:effectLst/>
                <a:latin typeface="Liberation Sans" panose="020B0604020202020204" pitchFamily="34" charset="0"/>
              </a:rPr>
              <a:t>Bonds Payable</a:t>
            </a:r>
            <a:r>
              <a:rPr lang="en-US" altLang="en-US" sz="1800" b="0" dirty="0">
                <a:solidFill>
                  <a:schemeClr val="folHlink"/>
                </a:solidFill>
                <a:effectLst/>
                <a:latin typeface="Liberation Sans" panose="020B0604020202020204" pitchFamily="34" charset="0"/>
              </a:rPr>
              <a:t> </a:t>
            </a:r>
            <a:r>
              <a:rPr lang="en-US" altLang="en-US" sz="1800" b="0" dirty="0" smtClean="0">
                <a:solidFill>
                  <a:schemeClr val="folHlink"/>
                </a:solidFill>
                <a:effectLst/>
                <a:latin typeface="Liberation Sans" panose="020B0604020202020204" pitchFamily="34" charset="0"/>
              </a:rPr>
              <a:t> </a:t>
            </a:r>
            <a:r>
              <a:rPr lang="en-US" sz="1800" b="0" dirty="0" smtClean="0">
                <a:solidFill>
                  <a:schemeClr val="folHlink"/>
                </a:solidFill>
                <a:effectLst/>
                <a:latin typeface="Liberation Sans" panose="020B0604020202020204" pitchFamily="34" charset="0"/>
              </a:rPr>
              <a:t>(</a:t>
            </a:r>
            <a:r>
              <a:rPr lang="en-US" sz="1800" b="0" dirty="0">
                <a:solidFill>
                  <a:schemeClr val="folHlink"/>
                </a:solidFill>
                <a:effectLst/>
                <a:latin typeface="Liberation Sans" panose="020B0604020202020204" pitchFamily="34" charset="0"/>
              </a:rPr>
              <a:t>€500,000 </a:t>
            </a:r>
            <a:r>
              <a:rPr lang="en-US" sz="1800" b="0" dirty="0" smtClean="0">
                <a:solidFill>
                  <a:schemeClr val="folHlink"/>
                </a:solidFill>
                <a:effectLst/>
                <a:latin typeface="Liberation Sans" panose="020B0604020202020204" pitchFamily="34" charset="0"/>
              </a:rPr>
              <a:t>- </a:t>
            </a:r>
            <a:r>
              <a:rPr lang="en-US" sz="1800" b="0" dirty="0">
                <a:solidFill>
                  <a:schemeClr val="folHlink"/>
                </a:solidFill>
                <a:effectLst/>
                <a:latin typeface="Liberation Sans" panose="020B0604020202020204" pitchFamily="34" charset="0"/>
              </a:rPr>
              <a:t>€480,000)</a:t>
            </a:r>
            <a:r>
              <a:rPr lang="en-US" altLang="en-US" sz="1800" b="0" dirty="0">
                <a:solidFill>
                  <a:schemeClr val="folHlink"/>
                </a:solidFill>
                <a:effectLst/>
                <a:latin typeface="Liberation Sans" panose="020B0604020202020204" pitchFamily="34" charset="0"/>
              </a:rPr>
              <a:t> </a:t>
            </a:r>
            <a:r>
              <a:rPr lang="en-US" altLang="en-US" sz="2000" b="0" dirty="0">
                <a:solidFill>
                  <a:schemeClr val="folHlink"/>
                </a:solidFill>
                <a:effectLst/>
                <a:latin typeface="Liberation Sans" panose="020B0604020202020204" pitchFamily="34" charset="0"/>
              </a:rPr>
              <a:t>	20,000</a:t>
            </a:r>
          </a:p>
          <a:p>
            <a:pPr>
              <a:lnSpc>
                <a:spcPct val="145000"/>
              </a:lnSpc>
            </a:pPr>
            <a:r>
              <a:rPr lang="en-US" altLang="en-US" sz="2000" b="0" dirty="0">
                <a:solidFill>
                  <a:schemeClr val="folHlink"/>
                </a:solidFill>
                <a:effectLst/>
                <a:latin typeface="Liberation Sans" panose="020B0604020202020204" pitchFamily="34" charset="0"/>
              </a:rPr>
              <a:t>	Unrealized Holding Gain or Loss—Income 		20,000</a:t>
            </a:r>
          </a:p>
        </p:txBody>
      </p:sp>
      <p:sp>
        <p:nvSpPr>
          <p:cNvPr id="8" name="Rectangle 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altLang="en-US" sz="3200" i="0" dirty="0">
                <a:solidFill>
                  <a:schemeClr val="accent6">
                    <a:lumMod val="50000"/>
                  </a:schemeClr>
                </a:solidFill>
                <a:effectLst/>
                <a:latin typeface="Liberation Sans" panose="020B0604020202020204" pitchFamily="34" charset="0"/>
              </a:rPr>
              <a:t>خيار القيمة العادلة         </a:t>
            </a:r>
            <a:r>
              <a:rPr lang="en-US" altLang="en-US" sz="2800" i="0" dirty="0">
                <a:solidFill>
                  <a:schemeClr val="accent6">
                    <a:lumMod val="50000"/>
                  </a:schemeClr>
                </a:solidFill>
                <a:effectLst/>
                <a:latin typeface="Liberation Sans" panose="020B0604020202020204" pitchFamily="34" charset="0"/>
              </a:rPr>
              <a:t>Fair Value Option</a:t>
            </a:r>
            <a:r>
              <a:rPr lang="ar-SA" altLang="en-US" sz="3200" i="0" dirty="0">
                <a:solidFill>
                  <a:schemeClr val="accent6">
                    <a:lumMod val="50000"/>
                  </a:schemeClr>
                </a:solidFill>
                <a:effectLst/>
                <a:latin typeface="Liberation Sans" panose="020B0604020202020204" pitchFamily="34" charset="0"/>
              </a:rPr>
              <a:t> </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8903">
                                            <p:bg/>
                                          </p:spTgt>
                                        </p:tgtEl>
                                        <p:attrNameLst>
                                          <p:attrName>style.visibility</p:attrName>
                                        </p:attrNameLst>
                                      </p:cBhvr>
                                      <p:to>
                                        <p:strVal val="visible"/>
                                      </p:to>
                                    </p:set>
                                    <p:animEffect transition="in" filter="wipe(left)">
                                      <p:cBhvr>
                                        <p:cTn id="7" dur="500"/>
                                        <p:tgtEl>
                                          <p:spTgt spid="148890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8903">
                                            <p:txEl>
                                              <p:pRg st="0" end="0"/>
                                            </p:txEl>
                                          </p:spTgt>
                                        </p:tgtEl>
                                        <p:attrNameLst>
                                          <p:attrName>style.visibility</p:attrName>
                                        </p:attrNameLst>
                                      </p:cBhvr>
                                      <p:to>
                                        <p:strVal val="visible"/>
                                      </p:to>
                                    </p:set>
                                    <p:animEffect transition="in" filter="wipe(left)">
                                      <p:cBhvr>
                                        <p:cTn id="12" dur="500"/>
                                        <p:tgtEl>
                                          <p:spTgt spid="14889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8903">
                                            <p:txEl>
                                              <p:pRg st="1" end="1"/>
                                            </p:txEl>
                                          </p:spTgt>
                                        </p:tgtEl>
                                        <p:attrNameLst>
                                          <p:attrName>style.visibility</p:attrName>
                                        </p:attrNameLst>
                                      </p:cBhvr>
                                      <p:to>
                                        <p:strVal val="visible"/>
                                      </p:to>
                                    </p:set>
                                    <p:animEffect transition="in" filter="wipe(left)">
                                      <p:cBhvr>
                                        <p:cTn id="17" dur="500"/>
                                        <p:tgtEl>
                                          <p:spTgt spid="1488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r" rtl="1">
              <a:lnSpc>
                <a:spcPct val="115000"/>
              </a:lnSpc>
              <a:spcBef>
                <a:spcPct val="45000"/>
              </a:spcBef>
              <a:buClr>
                <a:srgbClr val="A50021"/>
              </a:buClr>
              <a:buSzPct val="100000"/>
              <a:buFont typeface="+mj-lt"/>
              <a:buAutoNum type="arabicPeriod" startAt="6"/>
            </a:pPr>
            <a:r>
              <a:rPr lang="ar-SA" dirty="0" smtClean="0">
                <a:solidFill>
                  <a:schemeClr val="bg2"/>
                </a:solidFill>
                <a:effectLst/>
                <a:latin typeface="Liberation Sans" panose="020B0604020202020204" pitchFamily="34" charset="0"/>
              </a:rPr>
              <a:t>وصف التقرير عن اتفاقات التمويل خارج الميزانية.</a:t>
            </a:r>
            <a:endParaRPr lang="en-US" dirty="0">
              <a:solidFill>
                <a:schemeClr val="bg2"/>
              </a:solidFill>
              <a:effectLst/>
              <a:latin typeface="Liberation Sans" panose="020B0604020202020204" pitchFamily="34" charset="0"/>
            </a:endParaRP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Indicate </a:t>
            </a:r>
            <a:r>
              <a:rPr lang="en-US" sz="1600" b="0" dirty="0">
                <a:solidFill>
                  <a:schemeClr val="bg2"/>
                </a:solidFill>
                <a:effectLst/>
                <a:latin typeface="Liberation Sans" panose="020B0604020202020204" pitchFamily="34" charset="0"/>
              </a:rPr>
              <a:t>how to present and analyze </a:t>
            </a:r>
            <a:r>
              <a:rPr lang="en-US" sz="1600" b="0" dirty="0" smtClean="0">
                <a:solidFill>
                  <a:schemeClr val="bg2"/>
                </a:solidFill>
                <a:effectLst/>
                <a:latin typeface="Liberation Sans" panose="020B0604020202020204" pitchFamily="34" charset="0"/>
              </a:rPr>
              <a:t>non-current liabilities</a:t>
            </a:r>
            <a:r>
              <a:rPr lang="en-US" sz="1600" b="0" dirty="0">
                <a:solidFill>
                  <a:schemeClr val="bg2"/>
                </a:solidFill>
                <a:effectLst/>
                <a:latin typeface="Liberation Sans" panose="020B0604020202020204" pitchFamily="34" charset="0"/>
              </a:rPr>
              <a:t>.</a:t>
            </a: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Text Box 2"/>
          <p:cNvSpPr txBox="1">
            <a:spLocks noChangeArrowheads="1"/>
          </p:cNvSpPr>
          <p:nvPr/>
        </p:nvSpPr>
        <p:spPr bwMode="auto">
          <a:xfrm>
            <a:off x="609600" y="1371600"/>
            <a:ext cx="7924800" cy="95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168525" indent="-457200" algn="l">
              <a:defRPr sz="2400">
                <a:solidFill>
                  <a:schemeClr val="tx1"/>
                </a:solidFill>
                <a:latin typeface="Times New Roman" pitchFamily="18" charset="0"/>
              </a:defRPr>
            </a:lvl4pPr>
            <a:lvl5pPr marL="2740025" indent="-457200" algn="l">
              <a:defRPr sz="2400">
                <a:solidFill>
                  <a:schemeClr val="tx1"/>
                </a:solidFill>
                <a:latin typeface="Times New Roman" pitchFamily="18" charset="0"/>
              </a:defRPr>
            </a:lvl5pPr>
            <a:lvl6pPr marL="3197225" indent="-457200" eaLnBrk="0" fontAlgn="base" hangingPunct="0">
              <a:spcBef>
                <a:spcPct val="0"/>
              </a:spcBef>
              <a:spcAft>
                <a:spcPct val="0"/>
              </a:spcAft>
              <a:defRPr sz="2400">
                <a:solidFill>
                  <a:schemeClr val="tx1"/>
                </a:solidFill>
                <a:latin typeface="Times New Roman" pitchFamily="18" charset="0"/>
              </a:defRPr>
            </a:lvl6pPr>
            <a:lvl7pPr marL="3654425" indent="-457200" eaLnBrk="0" fontAlgn="base" hangingPunct="0">
              <a:spcBef>
                <a:spcPct val="0"/>
              </a:spcBef>
              <a:spcAft>
                <a:spcPct val="0"/>
              </a:spcAft>
              <a:defRPr sz="2400">
                <a:solidFill>
                  <a:schemeClr val="tx1"/>
                </a:solidFill>
                <a:latin typeface="Times New Roman" pitchFamily="18" charset="0"/>
              </a:defRPr>
            </a:lvl7pPr>
            <a:lvl8pPr marL="4111625" indent="-457200" eaLnBrk="0" fontAlgn="base" hangingPunct="0">
              <a:spcBef>
                <a:spcPct val="0"/>
              </a:spcBef>
              <a:spcAft>
                <a:spcPct val="0"/>
              </a:spcAft>
              <a:defRPr sz="2400">
                <a:solidFill>
                  <a:schemeClr val="tx1"/>
                </a:solidFill>
                <a:latin typeface="Times New Roman" pitchFamily="18" charset="0"/>
              </a:defRPr>
            </a:lvl8pPr>
            <a:lvl9pPr marL="4568825"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ct val="10000"/>
              </a:spcBef>
              <a:spcAft>
                <a:spcPct val="20000"/>
              </a:spcAft>
              <a:buSzPct val="80000"/>
            </a:pPr>
            <a:r>
              <a:rPr lang="ar-SA" altLang="en-US" dirty="0" smtClean="0">
                <a:solidFill>
                  <a:schemeClr val="tx2">
                    <a:lumMod val="75000"/>
                  </a:schemeClr>
                </a:solidFill>
                <a:effectLst/>
                <a:latin typeface="Liberation Sans" panose="020B0604020202020204" pitchFamily="34" charset="0"/>
              </a:rPr>
              <a:t>التمويل خارج الميزانية : </a:t>
            </a:r>
            <a:r>
              <a:rPr lang="ar-SA" altLang="en-US" sz="2300" b="0" dirty="0" smtClean="0">
                <a:solidFill>
                  <a:schemeClr val="accent2"/>
                </a:solidFill>
                <a:effectLst/>
                <a:latin typeface="Liberation Sans" panose="020B0604020202020204" pitchFamily="34" charset="0"/>
              </a:rPr>
              <a:t>هو محاولة لاقتراض أموال بطريقة لا ينتج عنها تسجيل تعهدات (التزامات) على الشركة. </a:t>
            </a:r>
            <a:endParaRPr lang="en-US" altLang="en-US" sz="2300" b="0" dirty="0">
              <a:solidFill>
                <a:schemeClr val="accent2"/>
              </a:solidFill>
              <a:effectLst/>
              <a:latin typeface="Liberation Sans" panose="020B0604020202020204" pitchFamily="34" charset="0"/>
            </a:endParaRPr>
          </a:p>
        </p:txBody>
      </p:sp>
      <p:sp>
        <p:nvSpPr>
          <p:cNvPr id="1466371" name="Rectangle 3"/>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التمويل خارج الميزانية   </a:t>
            </a:r>
            <a:r>
              <a:rPr lang="en-US" altLang="en-US" sz="2800" i="0" kern="1200" dirty="0">
                <a:solidFill>
                  <a:schemeClr val="accent6">
                    <a:lumMod val="50000"/>
                  </a:schemeClr>
                </a:solidFill>
                <a:effectLst/>
                <a:latin typeface="Liberation Sans" panose="020B0604020202020204" pitchFamily="34" charset="0"/>
              </a:rPr>
              <a:t>Off-Balance-Sheet Financing</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466373" name="Text Box 5"/>
          <p:cNvSpPr txBox="1">
            <a:spLocks noChangeArrowheads="1"/>
          </p:cNvSpPr>
          <p:nvPr/>
        </p:nvSpPr>
        <p:spPr bwMode="auto">
          <a:xfrm>
            <a:off x="609600" y="2438400"/>
            <a:ext cx="8229600" cy="217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71650" indent="-457200" algn="l">
              <a:defRPr sz="2400">
                <a:solidFill>
                  <a:schemeClr val="tx1"/>
                </a:solidFill>
                <a:latin typeface="Times New Roman" pitchFamily="18" charset="0"/>
              </a:defRPr>
            </a:lvl3pPr>
            <a:lvl4pPr marL="2343150" indent="-457200" algn="l">
              <a:defRPr sz="2400">
                <a:solidFill>
                  <a:schemeClr val="tx1"/>
                </a:solidFill>
                <a:latin typeface="Times New Roman" pitchFamily="18" charset="0"/>
              </a:defRPr>
            </a:lvl4pPr>
            <a:lvl5pPr marL="2914650" indent="-457200" algn="l">
              <a:defRPr sz="2400">
                <a:solidFill>
                  <a:schemeClr val="tx1"/>
                </a:solidFill>
                <a:latin typeface="Times New Roman" pitchFamily="18" charset="0"/>
              </a:defRPr>
            </a:lvl5pPr>
            <a:lvl6pPr marL="3371850" indent="-457200" eaLnBrk="0" fontAlgn="base" hangingPunct="0">
              <a:spcBef>
                <a:spcPct val="0"/>
              </a:spcBef>
              <a:spcAft>
                <a:spcPct val="0"/>
              </a:spcAft>
              <a:defRPr sz="2400">
                <a:solidFill>
                  <a:schemeClr val="tx1"/>
                </a:solidFill>
                <a:latin typeface="Times New Roman" pitchFamily="18" charset="0"/>
              </a:defRPr>
            </a:lvl6pPr>
            <a:lvl7pPr marL="3829050" indent="-457200" eaLnBrk="0" fontAlgn="base" hangingPunct="0">
              <a:spcBef>
                <a:spcPct val="0"/>
              </a:spcBef>
              <a:spcAft>
                <a:spcPct val="0"/>
              </a:spcAft>
              <a:defRPr sz="2400">
                <a:solidFill>
                  <a:schemeClr val="tx1"/>
                </a:solidFill>
                <a:latin typeface="Times New Roman" pitchFamily="18" charset="0"/>
              </a:defRPr>
            </a:lvl7pPr>
            <a:lvl8pPr marL="4286250" indent="-457200" eaLnBrk="0" fontAlgn="base" hangingPunct="0">
              <a:spcBef>
                <a:spcPct val="0"/>
              </a:spcBef>
              <a:spcAft>
                <a:spcPct val="0"/>
              </a:spcAft>
              <a:defRPr sz="2400">
                <a:solidFill>
                  <a:schemeClr val="tx1"/>
                </a:solidFill>
                <a:latin typeface="Times New Roman" pitchFamily="18" charset="0"/>
              </a:defRPr>
            </a:lvl8pPr>
            <a:lvl9pPr marL="4743450"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15000"/>
              </a:lnSpc>
              <a:spcBef>
                <a:spcPct val="50000"/>
              </a:spcBef>
              <a:buClr>
                <a:srgbClr val="800000"/>
              </a:buClr>
              <a:buSzPct val="80000"/>
            </a:pPr>
            <a:r>
              <a:rPr lang="ar-SA" altLang="en-US" sz="2300" dirty="0" smtClean="0">
                <a:effectLst/>
                <a:latin typeface="Liberation Sans" panose="020B0604020202020204" pitchFamily="34" charset="0"/>
              </a:rPr>
              <a:t>اشكال مختلفة للتمويل خارج الميزانية</a:t>
            </a:r>
            <a:endParaRPr lang="en-US" altLang="en-US" sz="2300" dirty="0">
              <a:effectLst/>
              <a:latin typeface="Liberation Sans" panose="020B0604020202020204" pitchFamily="34" charset="0"/>
            </a:endParaRPr>
          </a:p>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شركة فرعية غير المندمجة</a:t>
            </a:r>
            <a:endParaRPr lang="en-US" altLang="en-US" sz="2200" b="0" dirty="0">
              <a:effectLst/>
              <a:latin typeface="Liberation Sans" panose="020B0604020202020204" pitchFamily="34" charset="0"/>
            </a:endParaRPr>
          </a:p>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الوحدات ذات الغرض الخاص </a:t>
            </a:r>
            <a:r>
              <a:rPr lang="en-US" altLang="en-US" sz="2200" b="0" dirty="0" smtClean="0">
                <a:effectLst/>
                <a:latin typeface="Liberation Sans" panose="020B0604020202020204" pitchFamily="34" charset="0"/>
              </a:rPr>
              <a:t>(SPE</a:t>
            </a:r>
            <a:r>
              <a:rPr lang="en-US" altLang="en-US" sz="2200" b="0" dirty="0">
                <a:effectLst/>
                <a:latin typeface="Liberation Sans" panose="020B0604020202020204" pitchFamily="34" charset="0"/>
              </a:rPr>
              <a:t>)</a:t>
            </a:r>
          </a:p>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الايجار التشغيلي</a:t>
            </a:r>
            <a:endParaRPr lang="en-US" altLang="en-US" sz="22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a:stretch>
            <a:fillRect/>
          </a:stretch>
        </p:blipFill>
        <p:spPr>
          <a:xfrm>
            <a:off x="304800" y="1066800"/>
            <a:ext cx="8461981" cy="59000"/>
          </a:xfrm>
          <a:prstGeom prst="rect">
            <a:avLst/>
          </a:prstGeom>
        </p:spPr>
      </p:pic>
      <p:sp>
        <p:nvSpPr>
          <p:cNvPr id="3" name="مستطيل 2"/>
          <p:cNvSpPr/>
          <p:nvPr/>
        </p:nvSpPr>
        <p:spPr>
          <a:xfrm>
            <a:off x="304801" y="389692"/>
            <a:ext cx="8461980" cy="584775"/>
          </a:xfrm>
          <a:prstGeom prst="rect">
            <a:avLst/>
          </a:prstGeom>
        </p:spPr>
        <p:txBody>
          <a:bodyPr wrap="square">
            <a:spAutoFit/>
          </a:bodyPr>
          <a:lstStyle/>
          <a:p>
            <a:pPr algn="r" rtl="1"/>
            <a:r>
              <a:rPr lang="ar-SA" altLang="en-US" sz="3200" dirty="0" smtClean="0">
                <a:solidFill>
                  <a:schemeClr val="accent6">
                    <a:lumMod val="50000"/>
                  </a:schemeClr>
                </a:solidFill>
                <a:effectLst/>
                <a:latin typeface="Liberation Sans" panose="020B0604020202020204" pitchFamily="34" charset="0"/>
              </a:rPr>
              <a:t>التمويل </a:t>
            </a:r>
            <a:r>
              <a:rPr lang="ar-SA" altLang="en-US" sz="3200" dirty="0">
                <a:solidFill>
                  <a:schemeClr val="accent6">
                    <a:lumMod val="50000"/>
                  </a:schemeClr>
                </a:solidFill>
                <a:effectLst/>
                <a:latin typeface="Liberation Sans" panose="020B0604020202020204" pitchFamily="34" charset="0"/>
              </a:rPr>
              <a:t>خارج الميزانية </a:t>
            </a:r>
            <a:r>
              <a:rPr lang="ar-SA" altLang="en-US" sz="3200" dirty="0" smtClean="0">
                <a:solidFill>
                  <a:schemeClr val="accent6">
                    <a:lumMod val="50000"/>
                  </a:schemeClr>
                </a:solidFill>
                <a:effectLst/>
                <a:latin typeface="Liberation Sans" panose="020B0604020202020204" pitchFamily="34" charset="0"/>
              </a:rPr>
              <a:t>     </a:t>
            </a:r>
            <a:r>
              <a:rPr lang="en-US" altLang="en-US" sz="2800" dirty="0">
                <a:solidFill>
                  <a:schemeClr val="accent6">
                    <a:lumMod val="50000"/>
                  </a:schemeClr>
                </a:solidFill>
                <a:effectLst/>
                <a:latin typeface="Liberation Sans" panose="020B0604020202020204" pitchFamily="34" charset="0"/>
              </a:rPr>
              <a:t>Off-Balance-Sheet Financing</a:t>
            </a:r>
            <a:endParaRPr lang="en-US" sz="2800" dirty="0"/>
          </a:p>
        </p:txBody>
      </p:sp>
      <p:sp>
        <p:nvSpPr>
          <p:cNvPr id="4" name="Text Box 2"/>
          <p:cNvSpPr txBox="1">
            <a:spLocks noChangeArrowheads="1"/>
          </p:cNvSpPr>
          <p:nvPr/>
        </p:nvSpPr>
        <p:spPr bwMode="auto">
          <a:xfrm>
            <a:off x="609600" y="1371600"/>
            <a:ext cx="7924800" cy="582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168525" indent="-457200" algn="l">
              <a:defRPr sz="2400">
                <a:solidFill>
                  <a:schemeClr val="tx1"/>
                </a:solidFill>
                <a:latin typeface="Times New Roman" pitchFamily="18" charset="0"/>
              </a:defRPr>
            </a:lvl4pPr>
            <a:lvl5pPr marL="2740025" indent="-457200" algn="l">
              <a:defRPr sz="2400">
                <a:solidFill>
                  <a:schemeClr val="tx1"/>
                </a:solidFill>
                <a:latin typeface="Times New Roman" pitchFamily="18" charset="0"/>
              </a:defRPr>
            </a:lvl5pPr>
            <a:lvl6pPr marL="3197225" indent="-457200" eaLnBrk="0" fontAlgn="base" hangingPunct="0">
              <a:spcBef>
                <a:spcPct val="0"/>
              </a:spcBef>
              <a:spcAft>
                <a:spcPct val="0"/>
              </a:spcAft>
              <a:defRPr sz="2400">
                <a:solidFill>
                  <a:schemeClr val="tx1"/>
                </a:solidFill>
                <a:latin typeface="Times New Roman" pitchFamily="18" charset="0"/>
              </a:defRPr>
            </a:lvl6pPr>
            <a:lvl7pPr marL="3654425" indent="-457200" eaLnBrk="0" fontAlgn="base" hangingPunct="0">
              <a:spcBef>
                <a:spcPct val="0"/>
              </a:spcBef>
              <a:spcAft>
                <a:spcPct val="0"/>
              </a:spcAft>
              <a:defRPr sz="2400">
                <a:solidFill>
                  <a:schemeClr val="tx1"/>
                </a:solidFill>
                <a:latin typeface="Times New Roman" pitchFamily="18" charset="0"/>
              </a:defRPr>
            </a:lvl7pPr>
            <a:lvl8pPr marL="4111625" indent="-457200" eaLnBrk="0" fontAlgn="base" hangingPunct="0">
              <a:spcBef>
                <a:spcPct val="0"/>
              </a:spcBef>
              <a:spcAft>
                <a:spcPct val="0"/>
              </a:spcAft>
              <a:defRPr sz="2400">
                <a:solidFill>
                  <a:schemeClr val="tx1"/>
                </a:solidFill>
                <a:latin typeface="Times New Roman" pitchFamily="18" charset="0"/>
              </a:defRPr>
            </a:lvl8pPr>
            <a:lvl9pPr marL="4568825"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ct val="10000"/>
              </a:spcBef>
              <a:spcAft>
                <a:spcPct val="20000"/>
              </a:spcAft>
              <a:buSzPct val="80000"/>
            </a:pPr>
            <a:r>
              <a:rPr lang="ar-SA" altLang="en-US" sz="2800" dirty="0" smtClean="0">
                <a:solidFill>
                  <a:schemeClr val="tx2">
                    <a:lumMod val="75000"/>
                  </a:schemeClr>
                </a:solidFill>
                <a:effectLst/>
                <a:latin typeface="Liberation Sans" panose="020B0604020202020204" pitchFamily="34" charset="0"/>
              </a:rPr>
              <a:t>مبررات التمويل خارج الميزانية</a:t>
            </a:r>
            <a:endParaRPr lang="en-US" altLang="en-US" b="0" dirty="0">
              <a:solidFill>
                <a:schemeClr val="accent2"/>
              </a:solidFill>
              <a:effectLst/>
              <a:latin typeface="Liberation Sans" panose="020B0604020202020204" pitchFamily="34" charset="0"/>
            </a:endParaRPr>
          </a:p>
        </p:txBody>
      </p:sp>
      <p:sp>
        <p:nvSpPr>
          <p:cNvPr id="5" name="Text Box 5"/>
          <p:cNvSpPr txBox="1">
            <a:spLocks noChangeArrowheads="1"/>
          </p:cNvSpPr>
          <p:nvPr/>
        </p:nvSpPr>
        <p:spPr bwMode="auto">
          <a:xfrm>
            <a:off x="609600" y="2438400"/>
            <a:ext cx="8229600" cy="2546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71650" indent="-457200" algn="l">
              <a:defRPr sz="2400">
                <a:solidFill>
                  <a:schemeClr val="tx1"/>
                </a:solidFill>
                <a:latin typeface="Times New Roman" pitchFamily="18" charset="0"/>
              </a:defRPr>
            </a:lvl3pPr>
            <a:lvl4pPr marL="2343150" indent="-457200" algn="l">
              <a:defRPr sz="2400">
                <a:solidFill>
                  <a:schemeClr val="tx1"/>
                </a:solidFill>
                <a:latin typeface="Times New Roman" pitchFamily="18" charset="0"/>
              </a:defRPr>
            </a:lvl4pPr>
            <a:lvl5pPr marL="2914650" indent="-457200" algn="l">
              <a:defRPr sz="2400">
                <a:solidFill>
                  <a:schemeClr val="tx1"/>
                </a:solidFill>
                <a:latin typeface="Times New Roman" pitchFamily="18" charset="0"/>
              </a:defRPr>
            </a:lvl5pPr>
            <a:lvl6pPr marL="3371850" indent="-457200" eaLnBrk="0" fontAlgn="base" hangingPunct="0">
              <a:spcBef>
                <a:spcPct val="0"/>
              </a:spcBef>
              <a:spcAft>
                <a:spcPct val="0"/>
              </a:spcAft>
              <a:defRPr sz="2400">
                <a:solidFill>
                  <a:schemeClr val="tx1"/>
                </a:solidFill>
                <a:latin typeface="Times New Roman" pitchFamily="18" charset="0"/>
              </a:defRPr>
            </a:lvl6pPr>
            <a:lvl7pPr marL="3829050" indent="-457200" eaLnBrk="0" fontAlgn="base" hangingPunct="0">
              <a:spcBef>
                <a:spcPct val="0"/>
              </a:spcBef>
              <a:spcAft>
                <a:spcPct val="0"/>
              </a:spcAft>
              <a:defRPr sz="2400">
                <a:solidFill>
                  <a:schemeClr val="tx1"/>
                </a:solidFill>
                <a:latin typeface="Times New Roman" pitchFamily="18" charset="0"/>
              </a:defRPr>
            </a:lvl7pPr>
            <a:lvl8pPr marL="4286250" indent="-457200" eaLnBrk="0" fontAlgn="base" hangingPunct="0">
              <a:spcBef>
                <a:spcPct val="0"/>
              </a:spcBef>
              <a:spcAft>
                <a:spcPct val="0"/>
              </a:spcAft>
              <a:defRPr sz="2400">
                <a:solidFill>
                  <a:schemeClr val="tx1"/>
                </a:solidFill>
                <a:latin typeface="Times New Roman" pitchFamily="18" charset="0"/>
              </a:defRPr>
            </a:lvl8pPr>
            <a:lvl9pPr marL="4743450" indent="-457200" eaLnBrk="0" fontAlgn="base" hangingPunct="0">
              <a:spcBef>
                <a:spcPct val="0"/>
              </a:spcBef>
              <a:spcAft>
                <a:spcPct val="0"/>
              </a:spcAft>
              <a:defRPr sz="2400">
                <a:solidFill>
                  <a:schemeClr val="tx1"/>
                </a:solidFill>
                <a:latin typeface="Times New Roman" pitchFamily="18" charset="0"/>
              </a:defRPr>
            </a:lvl9pPr>
          </a:lstStyle>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ان استبعاد الديون من الميزانية يعظم من جودتها </a:t>
            </a:r>
          </a:p>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السماح بالحصول على الائتمان بسهولة اكثر وبكلفة اقل</a:t>
            </a:r>
          </a:p>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تقليل القيود المفروضة على الديون الجديدة</a:t>
            </a:r>
            <a:endParaRPr lang="en-US" altLang="en-US" sz="2200" b="0" dirty="0">
              <a:effectLst/>
              <a:latin typeface="Liberation Sans" panose="020B0604020202020204" pitchFamily="34" charset="0"/>
            </a:endParaRPr>
          </a:p>
          <a:p>
            <a:pPr lvl="1" algn="r" rtl="1">
              <a:lnSpc>
                <a:spcPct val="115000"/>
              </a:lnSpc>
              <a:spcBef>
                <a:spcPct val="50000"/>
              </a:spcBef>
              <a:buClr>
                <a:srgbClr val="800000"/>
              </a:buClr>
              <a:buSzPct val="80000"/>
              <a:buFont typeface="Arial" charset="0"/>
              <a:buChar char="►"/>
            </a:pPr>
            <a:r>
              <a:rPr lang="ar-SA" altLang="en-US" sz="2200" b="0" dirty="0" smtClean="0">
                <a:effectLst/>
                <a:latin typeface="Liberation Sans" panose="020B0604020202020204" pitchFamily="34" charset="0"/>
              </a:rPr>
              <a:t>جانب الأيمن في الميزانية (الأصول) مقدرا باقل من حقيقته (القيمة الدفترية اقل القيمة الجارية) &gt;&gt;&gt;  الاندثار </a:t>
            </a:r>
            <a:r>
              <a:rPr lang="en-US" altLang="en-US" sz="2200" b="0" dirty="0" err="1" smtClean="0">
                <a:effectLst/>
                <a:latin typeface="Liberation Sans" panose="020B0604020202020204" pitchFamily="34" charset="0"/>
              </a:rPr>
              <a:t>lifo</a:t>
            </a:r>
            <a:endParaRPr lang="en-US" altLang="en-US" sz="2200" b="0" dirty="0">
              <a:effectLst/>
              <a:latin typeface="Liberation Sans" panose="020B0604020202020204" pitchFamily="34" charset="0"/>
            </a:endParaRPr>
          </a:p>
        </p:txBody>
      </p:sp>
    </p:spTree>
    <p:extLst>
      <p:ext uri="{BB962C8B-B14F-4D97-AF65-F5344CB8AC3E}">
        <p14:creationId xmlns:p14="http://schemas.microsoft.com/office/powerpoint/2010/main" val="420662893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تقييم السندات المستحقة    </a:t>
            </a:r>
            <a:r>
              <a:rPr lang="en-US" altLang="en-US" sz="2400" i="0" kern="1200" dirty="0" smtClean="0">
                <a:solidFill>
                  <a:schemeClr val="accent6">
                    <a:lumMod val="50000"/>
                  </a:schemeClr>
                </a:solidFill>
                <a:effectLst/>
                <a:latin typeface="Liberation Sans" panose="020B0604020202020204" pitchFamily="34" charset="0"/>
                <a:ea typeface="+mn-ea"/>
                <a:cs typeface="+mn-cs"/>
              </a:rPr>
              <a:t>Valuation </a:t>
            </a:r>
            <a:r>
              <a:rPr lang="en-US" altLang="en-US" sz="2400" i="0" kern="1200" dirty="0">
                <a:solidFill>
                  <a:schemeClr val="accent6">
                    <a:lumMod val="50000"/>
                  </a:schemeClr>
                </a:solidFill>
                <a:effectLst/>
                <a:latin typeface="Liberation Sans" panose="020B0604020202020204" pitchFamily="34" charset="0"/>
                <a:ea typeface="+mn-ea"/>
                <a:cs typeface="+mn-cs"/>
              </a:rPr>
              <a:t>of Bonds Payable</a:t>
            </a:r>
          </a:p>
        </p:txBody>
      </p:sp>
      <p:sp>
        <p:nvSpPr>
          <p:cNvPr id="1242116" name="Text Box 4"/>
          <p:cNvSpPr txBox="1">
            <a:spLocks noChangeArrowheads="1"/>
          </p:cNvSpPr>
          <p:nvPr/>
        </p:nvSpPr>
        <p:spPr bwMode="auto">
          <a:xfrm>
            <a:off x="609600" y="1371600"/>
            <a:ext cx="7924800"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ts val="1200"/>
              </a:spcBef>
              <a:spcAft>
                <a:spcPts val="0"/>
              </a:spcAft>
              <a:buClr>
                <a:srgbClr val="800000"/>
              </a:buClr>
              <a:buSzPct val="80000"/>
              <a:buFont typeface="Wingdings" pitchFamily="2" charset="2"/>
              <a:buNone/>
            </a:pPr>
            <a:r>
              <a:rPr lang="ar-SA" altLang="en-US" dirty="0" smtClean="0">
                <a:effectLst/>
                <a:latin typeface="Liberation Sans" panose="020B0604020202020204" pitchFamily="34" charset="0"/>
              </a:rPr>
              <a:t>اصدار وتسويق السندات الى الجمهور</a:t>
            </a:r>
            <a:endParaRPr lang="en-US" altLang="en-US" b="0" dirty="0">
              <a:effectLst/>
              <a:latin typeface="Liberation Sans" panose="020B0604020202020204" pitchFamily="34" charset="0"/>
            </a:endParaRPr>
          </a:p>
          <a:p>
            <a:pPr lvl="1" algn="r" rtl="1">
              <a:lnSpc>
                <a:spcPct val="125000"/>
              </a:lnSpc>
              <a:spcBef>
                <a:spcPts val="1200"/>
              </a:spcBef>
              <a:spcAft>
                <a:spcPts val="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عادة تستغرق عملية اصدار وتسويق السندات أسابيع وربما شهور</a:t>
            </a:r>
            <a:endParaRPr lang="en-US" altLang="en-US" sz="2200" b="0" dirty="0">
              <a:effectLst/>
              <a:latin typeface="Liberation Sans" panose="020B0604020202020204" pitchFamily="34" charset="0"/>
            </a:endParaRPr>
          </a:p>
          <a:p>
            <a:pPr lvl="1" algn="r" rtl="1">
              <a:lnSpc>
                <a:spcPct val="125000"/>
              </a:lnSpc>
              <a:spcBef>
                <a:spcPts val="1200"/>
              </a:spcBef>
              <a:spcAft>
                <a:spcPts val="0"/>
              </a:spcAft>
              <a:buClr>
                <a:srgbClr val="800000"/>
              </a:buClr>
              <a:buSzPct val="80000"/>
              <a:buFont typeface="Wingdings" pitchFamily="2" charset="2"/>
              <a:buChar char="u"/>
            </a:pPr>
            <a:r>
              <a:rPr lang="ar-SA" altLang="en-US" sz="2200" b="0" dirty="0" smtClean="0">
                <a:effectLst/>
                <a:latin typeface="Liberation Sans" panose="020B0604020202020204" pitchFamily="34" charset="0"/>
              </a:rPr>
              <a:t>اصدار السندات يتطلب من الشركة</a:t>
            </a:r>
            <a:endParaRPr lang="en-US" altLang="en-US" sz="2200" b="0" dirty="0">
              <a:effectLst/>
              <a:latin typeface="Liberation Sans" panose="020B0604020202020204" pitchFamily="34" charset="0"/>
            </a:endParaRPr>
          </a:p>
          <a:p>
            <a:pPr lvl="2" algn="r" rtl="1">
              <a:lnSpc>
                <a:spcPct val="125000"/>
              </a:lnSpc>
              <a:spcBef>
                <a:spcPts val="1200"/>
              </a:spcBef>
              <a:spcAft>
                <a:spcPts val="0"/>
              </a:spcAft>
              <a:buClr>
                <a:srgbClr val="800000"/>
              </a:buClr>
              <a:buSzPct val="80000"/>
              <a:buFont typeface="Arial" charset="0"/>
              <a:buChar char="►"/>
            </a:pPr>
            <a:r>
              <a:rPr lang="ar-SA" altLang="en-US" sz="2100" b="0" dirty="0" smtClean="0">
                <a:effectLst/>
                <a:latin typeface="Liberation Sans" panose="020B0604020202020204" pitchFamily="34" charset="0"/>
              </a:rPr>
              <a:t>الترتيب مع أمناء الاكتتاب</a:t>
            </a:r>
            <a:endParaRPr lang="en-US" altLang="en-US" sz="2100" b="0" dirty="0">
              <a:effectLst/>
              <a:latin typeface="Liberation Sans" panose="020B0604020202020204" pitchFamily="34" charset="0"/>
            </a:endParaRPr>
          </a:p>
          <a:p>
            <a:pPr lvl="2" algn="r" rtl="1">
              <a:lnSpc>
                <a:spcPct val="125000"/>
              </a:lnSpc>
              <a:spcBef>
                <a:spcPts val="1200"/>
              </a:spcBef>
              <a:spcAft>
                <a:spcPts val="0"/>
              </a:spcAft>
              <a:buClr>
                <a:srgbClr val="800000"/>
              </a:buClr>
              <a:buSzPct val="80000"/>
              <a:buFont typeface="Arial" charset="0"/>
              <a:buChar char="►"/>
            </a:pPr>
            <a:r>
              <a:rPr lang="ar-SA" altLang="en-US" sz="2100" b="0" dirty="0" smtClean="0">
                <a:effectLst/>
                <a:latin typeface="Liberation Sans" panose="020B0604020202020204" pitchFamily="34" charset="0"/>
              </a:rPr>
              <a:t>الحصول على موافقة الجهات التنظيمية لإصدار السندات ومراجعة ونشر نشرة الاكتتاب</a:t>
            </a:r>
            <a:endParaRPr lang="en-US" altLang="en-US" sz="2100" b="0" dirty="0">
              <a:effectLst/>
              <a:latin typeface="Liberation Sans" panose="020B0604020202020204" pitchFamily="34" charset="0"/>
            </a:endParaRPr>
          </a:p>
          <a:p>
            <a:pPr lvl="2" algn="r" rtl="1">
              <a:lnSpc>
                <a:spcPct val="125000"/>
              </a:lnSpc>
              <a:spcBef>
                <a:spcPts val="1200"/>
              </a:spcBef>
              <a:spcAft>
                <a:spcPts val="0"/>
              </a:spcAft>
              <a:buClr>
                <a:srgbClr val="800000"/>
              </a:buClr>
              <a:buSzPct val="80000"/>
              <a:buFont typeface="Arial" charset="0"/>
              <a:buChar char="►"/>
            </a:pPr>
            <a:r>
              <a:rPr lang="ar-SA" altLang="en-US" sz="2100" b="0" dirty="0" smtClean="0">
                <a:effectLst/>
                <a:latin typeface="Liberation Sans" panose="020B0604020202020204" pitchFamily="34" charset="0"/>
              </a:rPr>
              <a:t>طبع شهادات السندات</a:t>
            </a:r>
            <a:endParaRPr lang="en-US" altLang="en-US" sz="2100" b="0" dirty="0">
              <a:effectLst/>
              <a:latin typeface="Liberation Sans" panose="020B0604020202020204" pitchFamily="34"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8"/>
          <p:cNvSpPr>
            <a:spLocks noChangeArrowheads="1"/>
          </p:cNvSpPr>
          <p:nvPr/>
        </p:nvSpPr>
        <p:spPr bwMode="auto">
          <a:xfrm>
            <a:off x="4724400" y="33528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2900" indent="-342900" algn="l">
              <a:lnSpc>
                <a:spcPct val="115000"/>
              </a:lnSpc>
              <a:spcBef>
                <a:spcPct val="45000"/>
              </a:spcBef>
              <a:buClr>
                <a:srgbClr val="A50021"/>
              </a:buClr>
              <a:buSzPct val="100000"/>
              <a:buFont typeface="+mj-lt"/>
              <a:buAutoNum type="arabicPeriod" startAt="6"/>
            </a:pPr>
            <a:r>
              <a:rPr lang="en-US" sz="1600" b="0" dirty="0">
                <a:solidFill>
                  <a:schemeClr val="bg2"/>
                </a:solidFill>
                <a:effectLst/>
                <a:latin typeface="Liberation Sans" panose="020B0604020202020204" pitchFamily="34" charset="0"/>
              </a:rPr>
              <a:t>Describe the accounting for the </a:t>
            </a:r>
            <a:r>
              <a:rPr lang="en-US" sz="1600" b="0" dirty="0" smtClean="0">
                <a:solidFill>
                  <a:schemeClr val="bg2"/>
                </a:solidFill>
                <a:effectLst/>
                <a:latin typeface="Liberation Sans" panose="020B0604020202020204" pitchFamily="34" charset="0"/>
              </a:rPr>
              <a:t>extinguishment of </a:t>
            </a:r>
            <a:r>
              <a:rPr lang="en-US" sz="1600" b="0" dirty="0">
                <a:solidFill>
                  <a:schemeClr val="bg2"/>
                </a:solidFill>
                <a:effectLst/>
                <a:latin typeface="Liberation Sans" panose="020B0604020202020204" pitchFamily="34" charset="0"/>
              </a:rPr>
              <a:t>non-current liabilities.</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Describe </a:t>
            </a:r>
            <a:r>
              <a:rPr lang="en-US" sz="1600" b="0" dirty="0">
                <a:solidFill>
                  <a:schemeClr val="bg2"/>
                </a:solidFill>
                <a:effectLst/>
                <a:latin typeface="Liberation Sans" panose="020B0604020202020204" pitchFamily="34" charset="0"/>
              </a:rPr>
              <a:t>the accounting for the fair value option.</a:t>
            </a:r>
          </a:p>
          <a:p>
            <a:pPr marL="342900" indent="-342900" algn="l">
              <a:lnSpc>
                <a:spcPct val="115000"/>
              </a:lnSpc>
              <a:spcBef>
                <a:spcPct val="45000"/>
              </a:spcBef>
              <a:buClr>
                <a:srgbClr val="A50021"/>
              </a:buClr>
              <a:buSzPct val="100000"/>
              <a:buFont typeface="+mj-lt"/>
              <a:buAutoNum type="arabicPeriod" startAt="6"/>
            </a:pPr>
            <a:r>
              <a:rPr lang="en-US" sz="1600" b="0" dirty="0" smtClean="0">
                <a:solidFill>
                  <a:schemeClr val="bg2"/>
                </a:solidFill>
                <a:effectLst/>
                <a:latin typeface="Liberation Sans" panose="020B0604020202020204" pitchFamily="34" charset="0"/>
              </a:rPr>
              <a:t>Explain </a:t>
            </a:r>
            <a:r>
              <a:rPr lang="en-US" sz="1600" b="0" dirty="0">
                <a:solidFill>
                  <a:schemeClr val="bg2"/>
                </a:solidFill>
                <a:effectLst/>
                <a:latin typeface="Liberation Sans" panose="020B0604020202020204" pitchFamily="34" charset="0"/>
              </a:rPr>
              <a:t>the reporting of off-balance-sheet </a:t>
            </a:r>
            <a:r>
              <a:rPr lang="en-US" sz="1600" b="0" dirty="0" smtClean="0">
                <a:solidFill>
                  <a:schemeClr val="bg2"/>
                </a:solidFill>
                <a:effectLst/>
                <a:latin typeface="Liberation Sans" panose="020B0604020202020204" pitchFamily="34" charset="0"/>
              </a:rPr>
              <a:t>financing arrangements</a:t>
            </a:r>
            <a:r>
              <a:rPr lang="en-US" sz="1600" b="0" dirty="0">
                <a:solidFill>
                  <a:schemeClr val="bg2"/>
                </a:solidFill>
                <a:effectLst/>
                <a:latin typeface="Liberation Sans" panose="020B0604020202020204" pitchFamily="34" charset="0"/>
              </a:rPr>
              <a:t>.</a:t>
            </a:r>
          </a:p>
          <a:p>
            <a:pPr marL="342900" indent="-342900" algn="r" rtl="1">
              <a:lnSpc>
                <a:spcPct val="115000"/>
              </a:lnSpc>
              <a:spcBef>
                <a:spcPct val="45000"/>
              </a:spcBef>
              <a:buClr>
                <a:srgbClr val="A50021"/>
              </a:buClr>
              <a:buSzPct val="100000"/>
              <a:buFont typeface="+mj-lt"/>
              <a:buAutoNum type="arabicPeriod" startAt="6"/>
            </a:pPr>
            <a:r>
              <a:rPr lang="ar-SA" dirty="0" smtClean="0">
                <a:solidFill>
                  <a:schemeClr val="bg2"/>
                </a:solidFill>
                <a:effectLst/>
                <a:latin typeface="Liberation Sans" panose="020B0604020202020204" pitchFamily="34" charset="0"/>
              </a:rPr>
              <a:t>تحديد كيف يتم عرض وتحليل الالتزامات غير المتداولة.</a:t>
            </a:r>
            <a:endParaRPr lang="en-US" dirty="0">
              <a:solidFill>
                <a:schemeClr val="bg2"/>
              </a:solidFill>
              <a:effectLst/>
              <a:latin typeface="Liberation Sans" panose="020B0604020202020204" pitchFamily="34" charset="0"/>
            </a:endParaRPr>
          </a:p>
        </p:txBody>
      </p:sp>
      <p:sp>
        <p:nvSpPr>
          <p:cNvPr id="9220" name="Rectangle 19"/>
          <p:cNvSpPr>
            <a:spLocks noChangeArrowheads="1"/>
          </p:cNvSpPr>
          <p:nvPr/>
        </p:nvSpPr>
        <p:spPr bwMode="auto">
          <a:xfrm>
            <a:off x="457200" y="2971800"/>
            <a:ext cx="518160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45000"/>
              </a:spcBef>
              <a:buClr>
                <a:srgbClr val="A50021"/>
              </a:buClr>
              <a:buFont typeface="Wingdings" pitchFamily="2" charset="2"/>
              <a:buNone/>
            </a:pPr>
            <a:r>
              <a:rPr lang="en-US" altLang="en-US" sz="1600" b="1" i="1" dirty="0">
                <a:solidFill>
                  <a:schemeClr val="bg2"/>
                </a:solidFill>
                <a:effectLst/>
                <a:latin typeface="Liberation Sans" panose="020B0604020202020204" pitchFamily="34" charset="0"/>
              </a:rPr>
              <a:t>After studying this chapter, you should be able to:</a:t>
            </a:r>
          </a:p>
        </p:txBody>
      </p:sp>
      <p:pic>
        <p:nvPicPr>
          <p:cNvPr id="9221" name="Picture 2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0"/>
            <a:ext cx="67056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590800" y="488950"/>
            <a:ext cx="64738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44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Non-Current Liabilities</a:t>
            </a:r>
            <a:endParaRPr lang="en-US" altLang="en-US" sz="4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922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533400" y="1524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700" b="1" dirty="0" smtClean="0">
                <a:solidFill>
                  <a:srgbClr val="5F5F5F"/>
                </a:solidFill>
                <a:effectLst/>
                <a:latin typeface="Liberation Sans" panose="020B0604020202020204" pitchFamily="34" charset="0"/>
              </a:rPr>
              <a:t>14</a:t>
            </a:r>
            <a:endParaRPr lang="en-US" altLang="en-US" sz="10700" b="1" dirty="0">
              <a:solidFill>
                <a:srgbClr val="5F5F5F"/>
              </a:solidFill>
              <a:effectLst/>
              <a:latin typeface="Liberation Sans" panose="020B0604020202020204" pitchFamily="34" charset="0"/>
            </a:endParaRPr>
          </a:p>
        </p:txBody>
      </p:sp>
      <p:pic>
        <p:nvPicPr>
          <p:cNvPr id="9225" name="Picture 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2860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2400" b="1" dirty="0">
                <a:solidFill>
                  <a:schemeClr val="bg1"/>
                </a:solidFill>
                <a:latin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352800"/>
            <a:ext cx="4114800" cy="3048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formal procedures associated </a:t>
            </a:r>
            <a:r>
              <a:rPr lang="en-US" sz="1600" b="0" kern="1200" dirty="0" smtClean="0">
                <a:effectLst/>
                <a:latin typeface="Liberation Sans" panose="020B0604020202020204" pitchFamily="34" charset="0"/>
              </a:rPr>
              <a:t>with issuing </a:t>
            </a:r>
            <a:r>
              <a:rPr lang="en-US" sz="1600" b="0" kern="1200" dirty="0">
                <a:effectLst/>
                <a:latin typeface="Liberation Sans" panose="020B0604020202020204" pitchFamily="34" charset="0"/>
              </a:rPr>
              <a:t>long-term </a:t>
            </a:r>
            <a:r>
              <a:rPr lang="en-US" sz="1600" b="0" kern="1200" dirty="0" smtClean="0">
                <a:effectLst/>
                <a:latin typeface="Liberation Sans" panose="020B0604020202020204" pitchFamily="34" charset="0"/>
              </a:rPr>
              <a:t>debt.</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Identify </a:t>
            </a:r>
            <a:r>
              <a:rPr lang="en-US" sz="1600" b="0" kern="1200" dirty="0">
                <a:effectLst/>
                <a:latin typeface="Liberation Sans" panose="020B0604020202020204" pitchFamily="34" charset="0"/>
              </a:rPr>
              <a:t>various types of bond </a:t>
            </a:r>
            <a:r>
              <a:rPr lang="en-US" sz="1600" b="0" kern="1200" dirty="0" smtClean="0">
                <a:effectLst/>
                <a:latin typeface="Liberation Sans" panose="020B0604020202020204" pitchFamily="34" charset="0"/>
              </a:rPr>
              <a:t>issues.</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Describe </a:t>
            </a:r>
            <a:r>
              <a:rPr lang="en-US" sz="1600" b="0" kern="1200" dirty="0">
                <a:effectLst/>
                <a:latin typeface="Liberation Sans" panose="020B0604020202020204" pitchFamily="34" charset="0"/>
              </a:rPr>
              <a:t>the accounting valuation for bonds at </a:t>
            </a:r>
            <a:r>
              <a:rPr lang="en-US" sz="1600" b="0" kern="1200" dirty="0" smtClean="0">
                <a:effectLst/>
                <a:latin typeface="Liberation Sans" panose="020B0604020202020204" pitchFamily="34" charset="0"/>
              </a:rPr>
              <a:t>date of issuance.</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Apply </a:t>
            </a:r>
            <a:r>
              <a:rPr lang="en-US" sz="1600" b="0" kern="1200" dirty="0">
                <a:effectLst/>
                <a:latin typeface="Liberation Sans" panose="020B0604020202020204" pitchFamily="34" charset="0"/>
              </a:rPr>
              <a:t>the methods of bond discount and </a:t>
            </a:r>
            <a:r>
              <a:rPr lang="en-US" sz="1600" b="0" kern="1200" dirty="0" smtClean="0">
                <a:effectLst/>
                <a:latin typeface="Liberation Sans" panose="020B0604020202020204" pitchFamily="34" charset="0"/>
              </a:rPr>
              <a:t>premium amortization.</a:t>
            </a:r>
          </a:p>
          <a:p>
            <a:pPr>
              <a:lnSpc>
                <a:spcPct val="115000"/>
              </a:lnSpc>
              <a:spcBef>
                <a:spcPct val="45000"/>
              </a:spcBef>
              <a:buClr>
                <a:srgbClr val="A50021"/>
              </a:buClr>
              <a:buSzPct val="100000"/>
              <a:buFont typeface="+mj-lt"/>
              <a:buAutoNum type="arabicPeriod"/>
            </a:pPr>
            <a:r>
              <a:rPr lang="en-US" sz="1600" b="0" kern="1200" dirty="0" smtClean="0">
                <a:effectLst/>
                <a:latin typeface="Liberation Sans" panose="020B0604020202020204" pitchFamily="34" charset="0"/>
              </a:rPr>
              <a:t>Explain </a:t>
            </a:r>
            <a:r>
              <a:rPr lang="en-US" sz="1600" b="0" kern="1200" dirty="0">
                <a:effectLst/>
                <a:latin typeface="Liberation Sans" panose="020B0604020202020204" pitchFamily="34" charset="0"/>
              </a:rPr>
              <a:t>the accounting for long-term notes payable.</a:t>
            </a:r>
          </a:p>
        </p:txBody>
      </p:sp>
    </p:spTree>
    <p:extLst>
      <p:ext uri="{BB962C8B-B14F-4D97-AF65-F5344CB8AC3E}">
        <p14:creationId xmlns:p14="http://schemas.microsoft.com/office/powerpoint/2010/main" val="487993870"/>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Text Box 2"/>
          <p:cNvSpPr txBox="1">
            <a:spLocks noChangeArrowheads="1"/>
          </p:cNvSpPr>
          <p:nvPr/>
        </p:nvSpPr>
        <p:spPr bwMode="auto">
          <a:xfrm>
            <a:off x="609600" y="1981200"/>
            <a:ext cx="7848600" cy="4561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81088" indent="-509588"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168525" indent="-457200" algn="l">
              <a:defRPr sz="2400">
                <a:solidFill>
                  <a:schemeClr val="tx1"/>
                </a:solidFill>
                <a:latin typeface="Times New Roman" pitchFamily="18" charset="0"/>
              </a:defRPr>
            </a:lvl4pPr>
            <a:lvl5pPr marL="2740025" indent="-457200" algn="l">
              <a:defRPr sz="2400">
                <a:solidFill>
                  <a:schemeClr val="tx1"/>
                </a:solidFill>
                <a:latin typeface="Times New Roman" pitchFamily="18" charset="0"/>
              </a:defRPr>
            </a:lvl5pPr>
            <a:lvl6pPr marL="3197225" indent="-457200" eaLnBrk="0" fontAlgn="base" hangingPunct="0">
              <a:spcBef>
                <a:spcPct val="0"/>
              </a:spcBef>
              <a:spcAft>
                <a:spcPct val="0"/>
              </a:spcAft>
              <a:defRPr sz="2400">
                <a:solidFill>
                  <a:schemeClr val="tx1"/>
                </a:solidFill>
                <a:latin typeface="Times New Roman" pitchFamily="18" charset="0"/>
              </a:defRPr>
            </a:lvl6pPr>
            <a:lvl7pPr marL="3654425" indent="-457200" eaLnBrk="0" fontAlgn="base" hangingPunct="0">
              <a:spcBef>
                <a:spcPct val="0"/>
              </a:spcBef>
              <a:spcAft>
                <a:spcPct val="0"/>
              </a:spcAft>
              <a:defRPr sz="2400">
                <a:solidFill>
                  <a:schemeClr val="tx1"/>
                </a:solidFill>
                <a:latin typeface="Times New Roman" pitchFamily="18" charset="0"/>
              </a:defRPr>
            </a:lvl7pPr>
            <a:lvl8pPr marL="4111625" indent="-457200" eaLnBrk="0" fontAlgn="base" hangingPunct="0">
              <a:spcBef>
                <a:spcPct val="0"/>
              </a:spcBef>
              <a:spcAft>
                <a:spcPct val="0"/>
              </a:spcAft>
              <a:defRPr sz="2400">
                <a:solidFill>
                  <a:schemeClr val="tx1"/>
                </a:solidFill>
                <a:latin typeface="Times New Roman" pitchFamily="18" charset="0"/>
              </a:defRPr>
            </a:lvl8pPr>
            <a:lvl9pPr marL="4568825"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0000"/>
              </a:lnSpc>
              <a:spcBef>
                <a:spcPct val="60000"/>
              </a:spcBef>
              <a:buSzPct val="80000"/>
            </a:pPr>
            <a:r>
              <a:rPr lang="ar-SA" altLang="en-US" sz="2200" b="0" dirty="0" smtClean="0">
                <a:effectLst/>
                <a:latin typeface="Liberation Sans" panose="020B0604020202020204" pitchFamily="34" charset="0"/>
              </a:rPr>
              <a:t>يشير الإفصاح بصورة عامة للالتزامات غير المتداولة عن طبيعة الالتزامات وتواريخ استحقاقها ومعدلات الفائدة عليها وشروط استدعائها وامتيازات تحويلها الى اسهم والقيود التي يفرضها المقرض والأصول المقدمة كضمان لها ويجب الإشارة الى أي اصل مقدم كضمان لتلك الالتزامات في الميزانية </a:t>
            </a:r>
            <a:endParaRPr lang="en-US" altLang="en-US" sz="2200" b="0" dirty="0">
              <a:effectLst/>
              <a:latin typeface="Liberation Sans" panose="020B0604020202020204" pitchFamily="34" charset="0"/>
            </a:endParaRPr>
          </a:p>
          <a:p>
            <a:pPr algn="r" rtl="1">
              <a:lnSpc>
                <a:spcPct val="120000"/>
              </a:lnSpc>
              <a:spcBef>
                <a:spcPct val="60000"/>
              </a:spcBef>
              <a:buSzPct val="80000"/>
            </a:pPr>
            <a:r>
              <a:rPr lang="ar-SA" altLang="en-US" sz="2200" b="0" dirty="0" smtClean="0">
                <a:solidFill>
                  <a:schemeClr val="tx2"/>
                </a:solidFill>
                <a:effectLst/>
                <a:latin typeface="Liberation Sans" panose="020B0604020202020204" pitchFamily="34" charset="0"/>
              </a:rPr>
              <a:t>لذلك يجب الإفصاح عن </a:t>
            </a:r>
          </a:p>
          <a:p>
            <a:pPr marL="342900" indent="-342900" algn="r" rtl="1">
              <a:lnSpc>
                <a:spcPct val="120000"/>
              </a:lnSpc>
              <a:spcBef>
                <a:spcPct val="60000"/>
              </a:spcBef>
              <a:buSzPct val="80000"/>
              <a:buFontTx/>
              <a:buChar char="-"/>
            </a:pPr>
            <a:r>
              <a:rPr lang="ar-SA" altLang="en-US" sz="2200" b="0" dirty="0" smtClean="0">
                <a:effectLst/>
                <a:latin typeface="Liberation Sans" panose="020B0604020202020204" pitchFamily="34" charset="0"/>
              </a:rPr>
              <a:t>القيمة العادلة للالتزامات </a:t>
            </a:r>
          </a:p>
          <a:p>
            <a:pPr marL="342900" indent="-342900" algn="r" rtl="1">
              <a:lnSpc>
                <a:spcPct val="120000"/>
              </a:lnSpc>
              <a:spcBef>
                <a:spcPct val="60000"/>
              </a:spcBef>
              <a:buSzPct val="80000"/>
              <a:buFontTx/>
              <a:buChar char="-"/>
            </a:pPr>
            <a:r>
              <a:rPr lang="ar-SA" altLang="en-US" sz="2200" b="0" dirty="0" smtClean="0">
                <a:effectLst/>
                <a:latin typeface="Liberation Sans" panose="020B0604020202020204" pitchFamily="34" charset="0"/>
              </a:rPr>
              <a:t>المدفوعات المستقبلية للاعتمادات المخصصة لاستهلاك الديون والمقادير مستحقة السداد من الديون غير المتداولة على المدى السنوات الخمس التالية </a:t>
            </a:r>
          </a:p>
          <a:p>
            <a:pPr algn="r" rtl="1">
              <a:lnSpc>
                <a:spcPct val="120000"/>
              </a:lnSpc>
              <a:spcBef>
                <a:spcPct val="60000"/>
              </a:spcBef>
              <a:buSzPct val="80000"/>
            </a:pPr>
            <a:r>
              <a:rPr lang="ar-SA" altLang="en-US" sz="2200" b="0" dirty="0" smtClean="0">
                <a:solidFill>
                  <a:srgbClr val="FF0000"/>
                </a:solidFill>
                <a:effectLst/>
                <a:latin typeface="Liberation Sans" panose="020B0604020202020204" pitchFamily="34" charset="0"/>
              </a:rPr>
              <a:t>(لمساعدة مستخدمي القوائم المالية في تقييم مقدار وتوقيت التدفقات النقدية المستقبلية )</a:t>
            </a:r>
            <a:endParaRPr lang="en-US" altLang="en-US" sz="2200" b="0" dirty="0">
              <a:solidFill>
                <a:srgbClr val="FF0000"/>
              </a:solidFill>
              <a:effectLst/>
              <a:latin typeface="Liberation Sans" panose="020B0604020202020204" pitchFamily="34" charset="0"/>
            </a:endParaRPr>
          </a:p>
        </p:txBody>
      </p:sp>
      <p:sp>
        <p:nvSpPr>
          <p:cNvPr id="1307655" name="Rectangle 7"/>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200" i="0" kern="1200" dirty="0" smtClean="0">
                <a:solidFill>
                  <a:schemeClr val="accent6">
                    <a:lumMod val="50000"/>
                  </a:schemeClr>
                </a:solidFill>
                <a:effectLst/>
                <a:latin typeface="Liberation Sans" panose="020B0604020202020204" pitchFamily="34" charset="0"/>
                <a:ea typeface="+mn-ea"/>
                <a:cs typeface="+mn-cs"/>
              </a:rPr>
              <a:t>عرض وتحليل          </a:t>
            </a:r>
            <a:r>
              <a:rPr lang="en-US" altLang="en-US" sz="2800" i="0" kern="1200" dirty="0">
                <a:solidFill>
                  <a:schemeClr val="accent6">
                    <a:lumMod val="50000"/>
                  </a:schemeClr>
                </a:solidFill>
                <a:effectLst/>
                <a:latin typeface="Liberation Sans" panose="020B0604020202020204" pitchFamily="34" charset="0"/>
              </a:rPr>
              <a:t>Presentation and Analysis</a:t>
            </a:r>
            <a:endParaRPr lang="en-US" altLang="en-US" sz="2800" i="0" kern="1200" dirty="0">
              <a:solidFill>
                <a:schemeClr val="accent6">
                  <a:lumMod val="50000"/>
                </a:schemeClr>
              </a:solidFill>
              <a:effectLst/>
              <a:latin typeface="Liberation Sans" panose="020B0604020202020204" pitchFamily="34" charset="0"/>
              <a:ea typeface="+mn-ea"/>
              <a:cs typeface="+mn-cs"/>
            </a:endParaRPr>
          </a:p>
        </p:txBody>
      </p:sp>
      <p:sp>
        <p:nvSpPr>
          <p:cNvPr id="1307656" name="Text Box 8"/>
          <p:cNvSpPr txBox="1">
            <a:spLocks noChangeArrowheads="1"/>
          </p:cNvSpPr>
          <p:nvPr/>
        </p:nvSpPr>
        <p:spPr bwMode="auto">
          <a:xfrm>
            <a:off x="609600" y="1371599"/>
            <a:ext cx="8229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effectLst/>
                <a:latin typeface="Liberation Sans" panose="020B0604020202020204" pitchFamily="34" charset="0"/>
              </a:rPr>
              <a:t>الإفصاح عن الالتزامات غير المتداولة </a:t>
            </a:r>
            <a:endParaRPr lang="en-US" altLang="en-US" sz="280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9" name="Text Box 3"/>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rtl="1">
              <a:spcBef>
                <a:spcPct val="30000"/>
              </a:spcBef>
              <a:spcAft>
                <a:spcPct val="20000"/>
              </a:spcAft>
              <a:buSzPct val="80000"/>
            </a:pPr>
            <a:r>
              <a:rPr lang="ar-SA" altLang="en-US" sz="2800" dirty="0" smtClean="0">
                <a:solidFill>
                  <a:schemeClr val="tx2"/>
                </a:solidFill>
                <a:effectLst/>
                <a:latin typeface="Liberation Sans" panose="020B0604020202020204" pitchFamily="34" charset="0"/>
              </a:rPr>
              <a:t>تحليل الالتزامات غير المتداولة </a:t>
            </a:r>
            <a:endParaRPr lang="en-US" altLang="en-US" sz="2800" dirty="0">
              <a:solidFill>
                <a:schemeClr val="tx2"/>
              </a:solidFill>
              <a:effectLst/>
              <a:latin typeface="Liberation Sans" panose="020B0604020202020204" pitchFamily="34" charset="0"/>
            </a:endParaRPr>
          </a:p>
        </p:txBody>
      </p:sp>
      <p:sp>
        <p:nvSpPr>
          <p:cNvPr id="1309701" name="Rectangle 5"/>
          <p:cNvSpPr>
            <a:spLocks noChangeArrowheads="1"/>
          </p:cNvSpPr>
          <p:nvPr/>
        </p:nvSpPr>
        <p:spPr bwMode="auto">
          <a:xfrm>
            <a:off x="609600" y="2057400"/>
            <a:ext cx="76200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0000"/>
              </a:lnSpc>
              <a:spcBef>
                <a:spcPct val="25000"/>
              </a:spcBef>
            </a:pPr>
            <a:r>
              <a:rPr lang="ar-SA" altLang="en-US" sz="2200" b="0" dirty="0" smtClean="0">
                <a:solidFill>
                  <a:schemeClr val="tx1"/>
                </a:solidFill>
                <a:effectLst/>
                <a:latin typeface="Liberation Sans" panose="020B0604020202020204" pitchFamily="34" charset="0"/>
              </a:rPr>
              <a:t>ان النسبة الأولى التي</a:t>
            </a:r>
            <a:r>
              <a:rPr lang="ar-IQ" altLang="en-US" sz="2200" b="0" dirty="0" smtClean="0">
                <a:solidFill>
                  <a:schemeClr val="tx1"/>
                </a:solidFill>
                <a:effectLst/>
                <a:latin typeface="Liberation Sans" panose="020B0604020202020204" pitchFamily="34" charset="0"/>
              </a:rPr>
              <a:t> </a:t>
            </a:r>
            <a:r>
              <a:rPr lang="ar-IQ" altLang="en-US" sz="2200" b="0" dirty="0">
                <a:solidFill>
                  <a:schemeClr val="tx1"/>
                </a:solidFill>
                <a:effectLst/>
                <a:latin typeface="Liberation Sans" panose="020B0604020202020204" pitchFamily="34" charset="0"/>
              </a:rPr>
              <a:t>توفر المعلومات حول قدرة الشركة على دفع الديون وكذلك بيان الملاءة المالية على المدى الطويل وهي :</a:t>
            </a:r>
            <a:endParaRPr lang="en-US" altLang="en-US" sz="2200" b="0" dirty="0">
              <a:solidFill>
                <a:schemeClr val="tx1"/>
              </a:solidFill>
              <a:effectLst/>
              <a:latin typeface="Liberation Sans" panose="020B0604020202020204" pitchFamily="34" charset="0"/>
            </a:endParaRPr>
          </a:p>
        </p:txBody>
      </p:sp>
      <p:sp>
        <p:nvSpPr>
          <p:cNvPr id="1309702" name="Text Box 6"/>
          <p:cNvSpPr txBox="1">
            <a:spLocks noChangeArrowheads="1"/>
          </p:cNvSpPr>
          <p:nvPr/>
        </p:nvSpPr>
        <p:spPr bwMode="auto">
          <a:xfrm>
            <a:off x="3352800" y="320040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100" dirty="0" smtClean="0">
                <a:solidFill>
                  <a:schemeClr val="tx1"/>
                </a:solidFill>
                <a:effectLst/>
                <a:latin typeface="Liberation Sans" panose="020B0604020202020204" pitchFamily="34" charset="0"/>
              </a:rPr>
              <a:t>اجمالي الالتزامات</a:t>
            </a:r>
            <a:endParaRPr lang="en-US" altLang="en-US" sz="2100" dirty="0">
              <a:solidFill>
                <a:schemeClr val="tx1"/>
              </a:solidFill>
              <a:effectLst/>
              <a:latin typeface="Liberation Sans" panose="020B0604020202020204" pitchFamily="34" charset="0"/>
            </a:endParaRPr>
          </a:p>
        </p:txBody>
      </p:sp>
      <p:sp>
        <p:nvSpPr>
          <p:cNvPr id="1309703" name="Text Box 7"/>
          <p:cNvSpPr txBox="1">
            <a:spLocks noChangeArrowheads="1"/>
          </p:cNvSpPr>
          <p:nvPr/>
        </p:nvSpPr>
        <p:spPr bwMode="auto">
          <a:xfrm>
            <a:off x="3352800" y="381000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100" dirty="0" smtClean="0">
                <a:solidFill>
                  <a:schemeClr val="tx1"/>
                </a:solidFill>
                <a:effectLst/>
                <a:latin typeface="Liberation Sans" panose="020B0604020202020204" pitchFamily="34" charset="0"/>
              </a:rPr>
              <a:t>اجمالي الاصول</a:t>
            </a:r>
            <a:endParaRPr lang="en-US" altLang="en-US" sz="2100" dirty="0">
              <a:solidFill>
                <a:schemeClr val="tx1"/>
              </a:solidFill>
              <a:effectLst/>
              <a:latin typeface="Liberation Sans" panose="020B0604020202020204" pitchFamily="34" charset="0"/>
            </a:endParaRPr>
          </a:p>
        </p:txBody>
      </p:sp>
      <p:sp>
        <p:nvSpPr>
          <p:cNvPr id="1309704" name="Freeform 8"/>
          <p:cNvSpPr>
            <a:spLocks/>
          </p:cNvSpPr>
          <p:nvPr/>
        </p:nvSpPr>
        <p:spPr bwMode="auto">
          <a:xfrm>
            <a:off x="3962400" y="3706813"/>
            <a:ext cx="3948113" cy="6350"/>
          </a:xfrm>
          <a:custGeom>
            <a:avLst/>
            <a:gdLst>
              <a:gd name="T0" fmla="*/ 0 w 2487"/>
              <a:gd name="T1" fmla="*/ 4 h 4"/>
              <a:gd name="T2" fmla="*/ 2487 w 2487"/>
              <a:gd name="T3" fmla="*/ 0 h 4"/>
            </a:gdLst>
            <a:ahLst/>
            <a:cxnLst>
              <a:cxn ang="0">
                <a:pos x="T0" y="T1"/>
              </a:cxn>
              <a:cxn ang="0">
                <a:pos x="T2" y="T3"/>
              </a:cxn>
            </a:cxnLst>
            <a:rect l="0" t="0" r="r" b="b"/>
            <a:pathLst>
              <a:path w="2487" h="4">
                <a:moveTo>
                  <a:pt x="0" y="4"/>
                </a:moveTo>
                <a:lnTo>
                  <a:pt x="2487" y="0"/>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09705" name="Text Box 9"/>
          <p:cNvSpPr txBox="1">
            <a:spLocks noChangeArrowheads="1"/>
          </p:cNvSpPr>
          <p:nvPr/>
        </p:nvSpPr>
        <p:spPr bwMode="auto">
          <a:xfrm>
            <a:off x="1143000" y="3505200"/>
            <a:ext cx="2133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100" dirty="0" smtClean="0">
                <a:solidFill>
                  <a:schemeClr val="tx1"/>
                </a:solidFill>
                <a:effectLst/>
                <a:latin typeface="Liberation Sans" panose="020B0604020202020204" pitchFamily="34" charset="0"/>
              </a:rPr>
              <a:t>نسبة الديون الى الأصول </a:t>
            </a:r>
            <a:endParaRPr lang="en-US" altLang="en-US" sz="2100" dirty="0">
              <a:solidFill>
                <a:schemeClr val="tx1"/>
              </a:solidFill>
              <a:effectLst/>
              <a:latin typeface="Liberation Sans" panose="020B0604020202020204" pitchFamily="34" charset="0"/>
            </a:endParaRPr>
          </a:p>
        </p:txBody>
      </p:sp>
      <p:sp>
        <p:nvSpPr>
          <p:cNvPr id="1309706" name="Text Box 10"/>
          <p:cNvSpPr txBox="1">
            <a:spLocks noChangeArrowheads="1"/>
          </p:cNvSpPr>
          <p:nvPr/>
        </p:nvSpPr>
        <p:spPr bwMode="auto">
          <a:xfrm>
            <a:off x="3352800" y="3565525"/>
            <a:ext cx="457200" cy="32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2000" dirty="0">
                <a:solidFill>
                  <a:schemeClr val="tx1"/>
                </a:solidFill>
                <a:effectLst/>
                <a:latin typeface="Liberation Sans" panose="020B0604020202020204" pitchFamily="34" charset="0"/>
              </a:rPr>
              <a:t> =</a:t>
            </a:r>
          </a:p>
        </p:txBody>
      </p:sp>
      <p:sp>
        <p:nvSpPr>
          <p:cNvPr id="1309715" name="Rectangle 19"/>
          <p:cNvSpPr>
            <a:spLocks noChangeArrowheads="1"/>
          </p:cNvSpPr>
          <p:nvPr/>
        </p:nvSpPr>
        <p:spPr bwMode="auto">
          <a:xfrm>
            <a:off x="609600" y="4572000"/>
            <a:ext cx="8001000" cy="87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120000"/>
              </a:lnSpc>
              <a:spcBef>
                <a:spcPct val="25000"/>
              </a:spcBef>
            </a:pPr>
            <a:r>
              <a:rPr lang="ar-IQ" sz="2200" b="0" dirty="0">
                <a:solidFill>
                  <a:schemeClr val="tx1"/>
                </a:solidFill>
                <a:effectLst/>
                <a:latin typeface="Liberation Sans" panose="020B0604020202020204" pitchFamily="34" charset="0"/>
              </a:rPr>
              <a:t>من هذه المعادلة يتبين انه كلما ارتفعت النسبة المئوية لمجموع </a:t>
            </a:r>
            <a:r>
              <a:rPr lang="ar-SA" sz="2200" b="0" dirty="0" smtClean="0">
                <a:solidFill>
                  <a:schemeClr val="tx1"/>
                </a:solidFill>
                <a:effectLst/>
                <a:latin typeface="Liberation Sans" panose="020B0604020202020204" pitchFamily="34" charset="0"/>
              </a:rPr>
              <a:t>الالتزامات </a:t>
            </a:r>
            <a:r>
              <a:rPr lang="ar-IQ" sz="2200" b="0" dirty="0" smtClean="0">
                <a:solidFill>
                  <a:schemeClr val="tx1"/>
                </a:solidFill>
                <a:effectLst/>
                <a:latin typeface="Liberation Sans" panose="020B0604020202020204" pitchFamily="34" charset="0"/>
              </a:rPr>
              <a:t>الى </a:t>
            </a:r>
            <a:r>
              <a:rPr lang="ar-IQ" sz="2200" b="0" dirty="0">
                <a:solidFill>
                  <a:schemeClr val="tx1"/>
                </a:solidFill>
                <a:effectLst/>
                <a:latin typeface="Liberation Sans" panose="020B0604020202020204" pitchFamily="34" charset="0"/>
              </a:rPr>
              <a:t>اجمالي الاصول ازداد خطر عدم قدرة الشركة على الوفاء بالتزاماتها</a:t>
            </a:r>
            <a:endParaRPr lang="en-US" altLang="en-US" sz="2200" b="0" dirty="0">
              <a:solidFill>
                <a:schemeClr val="tx1"/>
              </a:solidFill>
              <a:effectLst/>
              <a:latin typeface="Liberation Sans" panose="020B0604020202020204" pitchFamily="34" charset="0"/>
            </a:endParaRPr>
          </a:p>
        </p:txBody>
      </p:sp>
      <p:sp>
        <p:nvSpPr>
          <p:cNvPr id="1309718" name="Rectangle 2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600" i="0" kern="1200" dirty="0">
                <a:solidFill>
                  <a:schemeClr val="accent6">
                    <a:lumMod val="50000"/>
                  </a:schemeClr>
                </a:solidFill>
                <a:effectLst/>
                <a:latin typeface="Liberation Sans" panose="020B0604020202020204" pitchFamily="34" charset="0"/>
              </a:rPr>
              <a:t>عرض وتحليل          </a:t>
            </a:r>
            <a:r>
              <a:rPr lang="en-US" altLang="en-US" sz="3200" i="0" kern="1200" dirty="0">
                <a:solidFill>
                  <a:schemeClr val="accent6">
                    <a:lumMod val="50000"/>
                  </a:schemeClr>
                </a:solidFill>
                <a:effectLst/>
                <a:latin typeface="Liberation Sans" panose="020B0604020202020204" pitchFamily="34" charset="0"/>
              </a:rPr>
              <a:t>Presentation and Analysis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5" name="Rectangle 3"/>
          <p:cNvSpPr>
            <a:spLocks noChangeArrowheads="1"/>
          </p:cNvSpPr>
          <p:nvPr/>
        </p:nvSpPr>
        <p:spPr bwMode="auto">
          <a:xfrm>
            <a:off x="609600" y="2057400"/>
            <a:ext cx="76200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0000"/>
              </a:lnSpc>
              <a:spcBef>
                <a:spcPct val="25000"/>
              </a:spcBef>
            </a:pPr>
            <a:r>
              <a:rPr lang="ar-IQ" altLang="en-US" sz="2200" b="0" dirty="0">
                <a:solidFill>
                  <a:schemeClr val="tx1"/>
                </a:solidFill>
                <a:effectLst/>
                <a:latin typeface="Liberation Sans" panose="020B0604020202020204" pitchFamily="34" charset="0"/>
              </a:rPr>
              <a:t>وهنالك نسبة ثانية توفر معلومات حول </a:t>
            </a:r>
            <a:r>
              <a:rPr lang="ar-IQ" altLang="en-US" sz="2200" b="0" dirty="0" smtClean="0">
                <a:solidFill>
                  <a:schemeClr val="tx1"/>
                </a:solidFill>
                <a:effectLst/>
                <a:latin typeface="Liberation Sans" panose="020B0604020202020204" pitchFamily="34" charset="0"/>
              </a:rPr>
              <a:t>قدر</a:t>
            </a:r>
            <a:r>
              <a:rPr lang="ar-SA" altLang="en-US" sz="2200" b="0" dirty="0" smtClean="0">
                <a:solidFill>
                  <a:schemeClr val="tx1"/>
                </a:solidFill>
                <a:effectLst/>
                <a:latin typeface="Liberation Sans" panose="020B0604020202020204" pitchFamily="34" charset="0"/>
              </a:rPr>
              <a:t>ة الشركة</a:t>
            </a:r>
            <a:r>
              <a:rPr lang="ar-IQ" altLang="en-US" sz="2200" b="0" dirty="0" smtClean="0">
                <a:solidFill>
                  <a:schemeClr val="tx1"/>
                </a:solidFill>
                <a:effectLst/>
                <a:latin typeface="Liberation Sans" panose="020B0604020202020204" pitchFamily="34" charset="0"/>
              </a:rPr>
              <a:t> </a:t>
            </a:r>
            <a:r>
              <a:rPr lang="ar-IQ" altLang="en-US" sz="2200" b="0" dirty="0">
                <a:solidFill>
                  <a:schemeClr val="tx1"/>
                </a:solidFill>
                <a:effectLst/>
                <a:latin typeface="Liberation Sans" panose="020B0604020202020204" pitchFamily="34" charset="0"/>
              </a:rPr>
              <a:t>على دفع </a:t>
            </a:r>
            <a:r>
              <a:rPr lang="ar-IQ" altLang="en-US" sz="2200" b="0" dirty="0" smtClean="0">
                <a:solidFill>
                  <a:schemeClr val="tx1"/>
                </a:solidFill>
                <a:effectLst/>
                <a:latin typeface="Liberation Sans" panose="020B0604020202020204" pitchFamily="34" charset="0"/>
              </a:rPr>
              <a:t>الديون</a:t>
            </a:r>
            <a:r>
              <a:rPr lang="ar-SA" altLang="en-US" sz="2200" b="0" dirty="0" smtClean="0">
                <a:solidFill>
                  <a:schemeClr val="tx1"/>
                </a:solidFill>
                <a:effectLst/>
                <a:latin typeface="Liberation Sans" panose="020B0604020202020204" pitchFamily="34" charset="0"/>
              </a:rPr>
              <a:t> وكذلك بيان</a:t>
            </a:r>
            <a:r>
              <a:rPr lang="ar-IQ" altLang="en-US" sz="2200" b="0" dirty="0" smtClean="0">
                <a:solidFill>
                  <a:schemeClr val="tx1"/>
                </a:solidFill>
                <a:effectLst/>
                <a:latin typeface="Liberation Sans" panose="020B0604020202020204" pitchFamily="34" charset="0"/>
              </a:rPr>
              <a:t> الملاءة</a:t>
            </a:r>
            <a:r>
              <a:rPr lang="ar-SA" altLang="en-US" sz="2200" b="0" dirty="0" smtClean="0">
                <a:solidFill>
                  <a:schemeClr val="tx1"/>
                </a:solidFill>
                <a:effectLst/>
                <a:latin typeface="Liberation Sans" panose="020B0604020202020204" pitchFamily="34" charset="0"/>
              </a:rPr>
              <a:t> المالية</a:t>
            </a:r>
            <a:r>
              <a:rPr lang="ar-IQ" altLang="en-US" sz="2200" b="0" dirty="0" smtClean="0">
                <a:solidFill>
                  <a:schemeClr val="tx1"/>
                </a:solidFill>
                <a:effectLst/>
                <a:latin typeface="Liberation Sans" panose="020B0604020202020204" pitchFamily="34" charset="0"/>
              </a:rPr>
              <a:t> </a:t>
            </a:r>
            <a:r>
              <a:rPr lang="ar-IQ" altLang="en-US" sz="2200" b="0" dirty="0">
                <a:solidFill>
                  <a:schemeClr val="tx1"/>
                </a:solidFill>
                <a:effectLst/>
                <a:latin typeface="Liberation Sans" panose="020B0604020202020204" pitchFamily="34" charset="0"/>
              </a:rPr>
              <a:t>على المدى الطويل وهي كالاتي: </a:t>
            </a:r>
            <a:endParaRPr lang="en-US" altLang="en-US" sz="2200" b="0" dirty="0">
              <a:solidFill>
                <a:schemeClr val="tx1"/>
              </a:solidFill>
              <a:effectLst/>
              <a:latin typeface="Liberation Sans" panose="020B0604020202020204" pitchFamily="34" charset="0"/>
            </a:endParaRPr>
          </a:p>
        </p:txBody>
      </p:sp>
      <p:sp>
        <p:nvSpPr>
          <p:cNvPr id="1313801" name="Text Box 9"/>
          <p:cNvSpPr txBox="1">
            <a:spLocks noChangeArrowheads="1"/>
          </p:cNvSpPr>
          <p:nvPr/>
        </p:nvSpPr>
        <p:spPr bwMode="auto">
          <a:xfrm>
            <a:off x="4125119" y="3073273"/>
            <a:ext cx="3657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IQ" altLang="en-US" sz="2100" dirty="0">
                <a:solidFill>
                  <a:schemeClr val="tx1"/>
                </a:solidFill>
                <a:effectLst/>
                <a:latin typeface="Liberation Sans" panose="020B0604020202020204" pitchFamily="34" charset="0"/>
              </a:rPr>
              <a:t>الدخل قبل ضريبة الدخل ومصروف الفائدة</a:t>
            </a:r>
            <a:endParaRPr lang="en-US" altLang="en-US" sz="2100" dirty="0">
              <a:solidFill>
                <a:schemeClr val="tx1"/>
              </a:solidFill>
              <a:effectLst/>
              <a:latin typeface="Liberation Sans" panose="020B0604020202020204" pitchFamily="34" charset="0"/>
            </a:endParaRPr>
          </a:p>
        </p:txBody>
      </p:sp>
      <p:sp>
        <p:nvSpPr>
          <p:cNvPr id="1313802" name="Text Box 10"/>
          <p:cNvSpPr txBox="1">
            <a:spLocks noChangeArrowheads="1"/>
          </p:cNvSpPr>
          <p:nvPr/>
        </p:nvSpPr>
        <p:spPr bwMode="auto">
          <a:xfrm>
            <a:off x="3352800" y="399415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IQ" altLang="en-US" sz="2100" dirty="0">
                <a:solidFill>
                  <a:schemeClr val="tx1"/>
                </a:solidFill>
                <a:effectLst/>
                <a:latin typeface="Liberation Sans" panose="020B0604020202020204" pitchFamily="34" charset="0"/>
              </a:rPr>
              <a:t>مصروف الفائدة </a:t>
            </a:r>
            <a:endParaRPr lang="en-US" altLang="en-US" sz="2100" dirty="0">
              <a:solidFill>
                <a:schemeClr val="tx1"/>
              </a:solidFill>
              <a:effectLst/>
              <a:latin typeface="Liberation Sans" panose="020B0604020202020204" pitchFamily="34" charset="0"/>
            </a:endParaRPr>
          </a:p>
        </p:txBody>
      </p:sp>
      <p:sp>
        <p:nvSpPr>
          <p:cNvPr id="1313803" name="Freeform 11"/>
          <p:cNvSpPr>
            <a:spLocks/>
          </p:cNvSpPr>
          <p:nvPr/>
        </p:nvSpPr>
        <p:spPr bwMode="auto">
          <a:xfrm>
            <a:off x="3727450" y="3886200"/>
            <a:ext cx="4452938" cy="6350"/>
          </a:xfrm>
          <a:custGeom>
            <a:avLst/>
            <a:gdLst>
              <a:gd name="T0" fmla="*/ 0 w 2805"/>
              <a:gd name="T1" fmla="*/ 0 h 4"/>
              <a:gd name="T2" fmla="*/ 2805 w 2805"/>
              <a:gd name="T3" fmla="*/ 4 h 4"/>
            </a:gdLst>
            <a:ahLst/>
            <a:cxnLst>
              <a:cxn ang="0">
                <a:pos x="T0" y="T1"/>
              </a:cxn>
              <a:cxn ang="0">
                <a:pos x="T2" y="T3"/>
              </a:cxn>
            </a:cxnLst>
            <a:rect l="0" t="0" r="r" b="b"/>
            <a:pathLst>
              <a:path w="2805" h="4">
                <a:moveTo>
                  <a:pt x="0" y="0"/>
                </a:moveTo>
                <a:lnTo>
                  <a:pt x="2805" y="4"/>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313804" name="Text Box 12"/>
          <p:cNvSpPr txBox="1">
            <a:spLocks noChangeArrowheads="1"/>
          </p:cNvSpPr>
          <p:nvPr/>
        </p:nvSpPr>
        <p:spPr bwMode="auto">
          <a:xfrm>
            <a:off x="952500" y="3146425"/>
            <a:ext cx="1828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IQ" altLang="en-US" sz="2100" dirty="0">
                <a:solidFill>
                  <a:schemeClr val="tx1"/>
                </a:solidFill>
                <a:effectLst/>
                <a:latin typeface="Liberation Sans" panose="020B0604020202020204" pitchFamily="34" charset="0"/>
              </a:rPr>
              <a:t>عدد مرات </a:t>
            </a:r>
            <a:r>
              <a:rPr lang="ar-SA" altLang="en-US" sz="2100" dirty="0" smtClean="0">
                <a:solidFill>
                  <a:schemeClr val="tx1"/>
                </a:solidFill>
                <a:effectLst/>
                <a:latin typeface="Liberation Sans" panose="020B0604020202020204" pitchFamily="34" charset="0"/>
              </a:rPr>
              <a:t>تحصيل </a:t>
            </a:r>
            <a:r>
              <a:rPr lang="ar-IQ" altLang="en-US" sz="2100" dirty="0" smtClean="0">
                <a:solidFill>
                  <a:schemeClr val="tx1"/>
                </a:solidFill>
                <a:effectLst/>
                <a:latin typeface="Liberation Sans" panose="020B0604020202020204" pitchFamily="34" charset="0"/>
              </a:rPr>
              <a:t>الف</a:t>
            </a:r>
            <a:r>
              <a:rPr lang="ar-SA" altLang="en-US" sz="2100" dirty="0" err="1" smtClean="0">
                <a:solidFill>
                  <a:schemeClr val="tx1"/>
                </a:solidFill>
                <a:effectLst/>
                <a:latin typeface="Liberation Sans" panose="020B0604020202020204" pitchFamily="34" charset="0"/>
              </a:rPr>
              <a:t>ائدة</a:t>
            </a:r>
            <a:r>
              <a:rPr lang="ar-IQ" altLang="en-US" sz="2100" dirty="0" smtClean="0">
                <a:solidFill>
                  <a:schemeClr val="tx1"/>
                </a:solidFill>
                <a:effectLst/>
                <a:latin typeface="Liberation Sans" panose="020B0604020202020204" pitchFamily="34" charset="0"/>
              </a:rPr>
              <a:t> </a:t>
            </a:r>
            <a:endParaRPr lang="en-US" altLang="en-US" sz="2100" dirty="0">
              <a:solidFill>
                <a:schemeClr val="tx1"/>
              </a:solidFill>
              <a:effectLst/>
              <a:latin typeface="Liberation Sans" panose="020B0604020202020204" pitchFamily="34" charset="0"/>
            </a:endParaRPr>
          </a:p>
        </p:txBody>
      </p:sp>
      <p:sp>
        <p:nvSpPr>
          <p:cNvPr id="1313805" name="Text Box 13"/>
          <p:cNvSpPr txBox="1">
            <a:spLocks noChangeArrowheads="1"/>
          </p:cNvSpPr>
          <p:nvPr/>
        </p:nvSpPr>
        <p:spPr bwMode="auto">
          <a:xfrm>
            <a:off x="2895600" y="3749675"/>
            <a:ext cx="457200" cy="32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2000" dirty="0">
                <a:solidFill>
                  <a:schemeClr val="tx1"/>
                </a:solidFill>
                <a:effectLst/>
                <a:latin typeface="Liberation Sans" panose="020B0604020202020204" pitchFamily="34" charset="0"/>
              </a:rPr>
              <a:t> =</a:t>
            </a:r>
          </a:p>
        </p:txBody>
      </p:sp>
      <p:sp>
        <p:nvSpPr>
          <p:cNvPr id="1313808" name="Rectangle 16"/>
          <p:cNvSpPr>
            <a:spLocks noChangeArrowheads="1"/>
          </p:cNvSpPr>
          <p:nvPr/>
        </p:nvSpPr>
        <p:spPr bwMode="auto">
          <a:xfrm>
            <a:off x="609600" y="4724400"/>
            <a:ext cx="7620000" cy="93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lnSpc>
                <a:spcPct val="120000"/>
              </a:lnSpc>
              <a:spcBef>
                <a:spcPct val="25000"/>
              </a:spcBef>
            </a:pPr>
            <a:r>
              <a:rPr lang="ar-IQ" altLang="en-US" sz="2400" b="0" dirty="0">
                <a:solidFill>
                  <a:schemeClr val="tx1"/>
                </a:solidFill>
                <a:effectLst/>
                <a:latin typeface="Liberation Sans" panose="020B0604020202020204" pitchFamily="34" charset="0"/>
              </a:rPr>
              <a:t>هذا العدد الناتج يشير الى قدرة الشركة على تسديد دفعات الفائدة عند تاريخ استحقاقها</a:t>
            </a:r>
            <a:r>
              <a:rPr lang="ar-IQ" altLang="en-US" sz="2200" b="0" dirty="0">
                <a:solidFill>
                  <a:schemeClr val="tx1"/>
                </a:solidFill>
                <a:effectLst/>
                <a:latin typeface="Liberation Sans" panose="020B0604020202020204" pitchFamily="34" charset="0"/>
              </a:rPr>
              <a:t> </a:t>
            </a:r>
            <a:endParaRPr lang="en-US" altLang="en-US" sz="2200" b="0" dirty="0">
              <a:solidFill>
                <a:schemeClr val="tx1"/>
              </a:solidFill>
              <a:effectLst/>
              <a:latin typeface="Liberation Sans" panose="020B0604020202020204" pitchFamily="34" charset="0"/>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14" name="Text Box 3"/>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altLang="en-US" sz="2800" dirty="0">
                <a:effectLst/>
                <a:latin typeface="Liberation Sans" panose="020B0604020202020204" pitchFamily="34" charset="0"/>
              </a:rPr>
              <a:t>Analysis of Non-Current Liabilities</a:t>
            </a:r>
          </a:p>
        </p:txBody>
      </p:sp>
      <p:sp>
        <p:nvSpPr>
          <p:cNvPr id="15" name="Rectangle 22"/>
          <p:cNvSpPr txBox="1">
            <a:spLocks noChangeArrowheads="1"/>
          </p:cNvSpPr>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r" rtl="1"/>
            <a:r>
              <a:rPr lang="ar-SA" altLang="en-US" sz="3600" i="0" dirty="0">
                <a:solidFill>
                  <a:schemeClr val="accent6">
                    <a:lumMod val="50000"/>
                  </a:schemeClr>
                </a:solidFill>
                <a:effectLst/>
                <a:latin typeface="Liberation Sans" panose="020B0604020202020204" pitchFamily="34" charset="0"/>
              </a:rPr>
              <a:t>عرض وتحليل          </a:t>
            </a:r>
            <a:r>
              <a:rPr lang="en-US" altLang="en-US" sz="3200" i="0" dirty="0">
                <a:solidFill>
                  <a:schemeClr val="accent6">
                    <a:lumMod val="50000"/>
                  </a:schemeClr>
                </a:solidFill>
                <a:effectLst/>
                <a:latin typeface="Liberation Sans" panose="020B0604020202020204" pitchFamily="34" charset="0"/>
              </a:rPr>
              <a:t>Presentation and Analysis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029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1" y="3733800"/>
            <a:ext cx="8382000" cy="195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6333" name="Rectangle 13"/>
          <p:cNvSpPr>
            <a:spLocks noChangeArrowheads="1"/>
          </p:cNvSpPr>
          <p:nvPr/>
        </p:nvSpPr>
        <p:spPr bwMode="auto">
          <a:xfrm>
            <a:off x="609600" y="1371600"/>
            <a:ext cx="8001000" cy="2149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5000"/>
              </a:spcBef>
              <a:buSzPct val="80000"/>
            </a:pPr>
            <a:r>
              <a:rPr lang="en-US" altLang="en-US" sz="2100" dirty="0">
                <a:solidFill>
                  <a:srgbClr val="800000"/>
                </a:solidFill>
                <a:effectLst/>
                <a:latin typeface="Liberation Sans" panose="020B0604020202020204" pitchFamily="34" charset="0"/>
              </a:rPr>
              <a:t>Illustration:</a:t>
            </a:r>
            <a:r>
              <a:rPr lang="en-US" altLang="en-US" sz="2100" b="0" dirty="0">
                <a:solidFill>
                  <a:schemeClr val="folHlink"/>
                </a:solidFill>
                <a:effectLst/>
                <a:latin typeface="Liberation Sans" panose="020B0604020202020204" pitchFamily="34" charset="0"/>
              </a:rPr>
              <a:t>  </a:t>
            </a:r>
            <a:r>
              <a:rPr lang="en-US" altLang="en-US" sz="2100" b="0" dirty="0" smtClean="0">
                <a:solidFill>
                  <a:schemeClr val="folHlink"/>
                </a:solidFill>
                <a:effectLst/>
                <a:latin typeface="Liberation Sans" panose="020B0604020202020204" pitchFamily="34" charset="0"/>
              </a:rPr>
              <a:t>Novartis </a:t>
            </a:r>
            <a:r>
              <a:rPr lang="en-US" sz="2100" b="0" dirty="0" smtClean="0">
                <a:solidFill>
                  <a:schemeClr val="folHlink"/>
                </a:solidFill>
                <a:effectLst/>
                <a:latin typeface="Liberation Sans" panose="020B0604020202020204" pitchFamily="34" charset="0"/>
              </a:rPr>
              <a:t>has total </a:t>
            </a:r>
            <a:r>
              <a:rPr lang="en-US" sz="2100" b="0" dirty="0">
                <a:solidFill>
                  <a:schemeClr val="folHlink"/>
                </a:solidFill>
                <a:effectLst/>
                <a:latin typeface="Liberation Sans" panose="020B0604020202020204" pitchFamily="34" charset="0"/>
              </a:rPr>
              <a:t>liabilities of $54,997 million, total assets of $124,216 million, interest expense </a:t>
            </a:r>
            <a:r>
              <a:rPr lang="en-US" sz="2100" b="0" dirty="0" smtClean="0">
                <a:solidFill>
                  <a:schemeClr val="folHlink"/>
                </a:solidFill>
                <a:effectLst/>
                <a:latin typeface="Liberation Sans" panose="020B0604020202020204" pitchFamily="34" charset="0"/>
              </a:rPr>
              <a:t>of $</a:t>
            </a:r>
            <a:r>
              <a:rPr lang="en-US" sz="2100" b="0" dirty="0">
                <a:solidFill>
                  <a:schemeClr val="folHlink"/>
                </a:solidFill>
                <a:effectLst/>
                <a:latin typeface="Liberation Sans" panose="020B0604020202020204" pitchFamily="34" charset="0"/>
              </a:rPr>
              <a:t>724 million, income taxes of $1,625 million, and net income of $9,618 million. We </a:t>
            </a:r>
            <a:r>
              <a:rPr lang="en-US" sz="2100" b="0" dirty="0" smtClean="0">
                <a:solidFill>
                  <a:schemeClr val="folHlink"/>
                </a:solidFill>
                <a:effectLst/>
                <a:latin typeface="Liberation Sans" panose="020B0604020202020204" pitchFamily="34" charset="0"/>
              </a:rPr>
              <a:t>compute Novartis’s </a:t>
            </a:r>
            <a:r>
              <a:rPr lang="en-US" sz="2100" b="0" dirty="0">
                <a:solidFill>
                  <a:schemeClr val="folHlink"/>
                </a:solidFill>
                <a:effectLst/>
                <a:latin typeface="Liberation Sans" panose="020B0604020202020204" pitchFamily="34" charset="0"/>
              </a:rPr>
              <a:t>debt to assets and times interest earned ratios as shown</a:t>
            </a:r>
            <a:endParaRPr lang="en-US" altLang="en-US" sz="2100" b="0" dirty="0">
              <a:solidFill>
                <a:schemeClr val="folHlink"/>
              </a:solidFill>
              <a:effectLst/>
              <a:latin typeface="Liberation Sans" panose="020B0604020202020204" pitchFamily="34" charset="0"/>
            </a:endParaRPr>
          </a:p>
        </p:txBody>
      </p:sp>
      <p:sp>
        <p:nvSpPr>
          <p:cNvPr id="1336346" name="Rectangle 26"/>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SA" altLang="en-US" sz="3600" i="0" kern="1200" dirty="0">
                <a:solidFill>
                  <a:schemeClr val="accent6">
                    <a:lumMod val="50000"/>
                  </a:schemeClr>
                </a:solidFill>
                <a:effectLst/>
                <a:latin typeface="Liberation Sans" panose="020B0604020202020204" pitchFamily="34" charset="0"/>
              </a:rPr>
              <a:t>عرض وتحليل          </a:t>
            </a:r>
            <a:r>
              <a:rPr lang="en-US" altLang="en-US" sz="3200" i="0" kern="1200" dirty="0">
                <a:solidFill>
                  <a:schemeClr val="accent6">
                    <a:lumMod val="50000"/>
                  </a:schemeClr>
                </a:solidFill>
                <a:effectLst/>
                <a:latin typeface="Liberation Sans" panose="020B0604020202020204" pitchFamily="34" charset="0"/>
              </a:rPr>
              <a:t>Presentation and Analysis</a:t>
            </a:r>
            <a:endParaRPr lang="en-US" altLang="en-US" sz="3200" i="0" kern="1200" dirty="0">
              <a:solidFill>
                <a:schemeClr val="accent6">
                  <a:lumMod val="50000"/>
                </a:schemeClr>
              </a:solidFill>
              <a:effectLst/>
              <a:latin typeface="Liberation Sans" panose="020B0604020202020204" pitchFamily="34" charset="0"/>
              <a:ea typeface="+mn-ea"/>
              <a:cs typeface="+mn-cs"/>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2" name="Rectangle 1"/>
          <p:cNvSpPr/>
          <p:nvPr/>
        </p:nvSpPr>
        <p:spPr>
          <a:xfrm>
            <a:off x="304800" y="5715000"/>
            <a:ext cx="2062518" cy="646331"/>
          </a:xfrm>
          <a:prstGeom prst="rect">
            <a:avLst/>
          </a:prstGeom>
          <a:solidFill>
            <a:schemeClr val="bg1"/>
          </a:solidFill>
        </p:spPr>
        <p:txBody>
          <a:bodyPr wrap="square">
            <a:spAutoFit/>
          </a:bodyPr>
          <a:lstStyle/>
          <a:p>
            <a:pPr algn="l"/>
            <a:r>
              <a:rPr lang="en-US" sz="1200" dirty="0">
                <a:solidFill>
                  <a:schemeClr val="accent6">
                    <a:lumMod val="50000"/>
                  </a:schemeClr>
                </a:solidFill>
                <a:effectLst/>
                <a:latin typeface="Liberation Sans" panose="020B0604020202020204" pitchFamily="34" charset="0"/>
              </a:rPr>
              <a:t>ILLUSTRATION 14-28</a:t>
            </a:r>
          </a:p>
          <a:p>
            <a:pPr algn="l"/>
            <a:r>
              <a:rPr lang="en-US" sz="1200" b="0" dirty="0">
                <a:solidFill>
                  <a:schemeClr val="tx1"/>
                </a:solidFill>
                <a:effectLst/>
                <a:latin typeface="Liberation Sans" panose="020B0604020202020204" pitchFamily="34" charset="0"/>
              </a:rPr>
              <a:t>Computation of </a:t>
            </a:r>
            <a:r>
              <a:rPr lang="en-US" sz="1200" b="0" dirty="0" smtClean="0">
                <a:solidFill>
                  <a:schemeClr val="tx1"/>
                </a:solidFill>
                <a:effectLst/>
                <a:latin typeface="Liberation Sans" panose="020B0604020202020204" pitchFamily="34" charset="0"/>
              </a:rPr>
              <a:t>Long-Term </a:t>
            </a:r>
            <a:r>
              <a:rPr lang="en-US" sz="1200" b="0" dirty="0">
                <a:solidFill>
                  <a:schemeClr val="tx1"/>
                </a:solidFill>
                <a:effectLst/>
                <a:latin typeface="Liberation Sans" panose="020B0604020202020204" pitchFamily="34" charset="0"/>
              </a:rPr>
              <a:t>Debt </a:t>
            </a:r>
            <a:r>
              <a:rPr lang="en-US" sz="1200" b="0" dirty="0" smtClean="0">
                <a:solidFill>
                  <a:schemeClr val="tx1"/>
                </a:solidFill>
                <a:effectLst/>
                <a:latin typeface="Liberation Sans" panose="020B0604020202020204" pitchFamily="34" charset="0"/>
              </a:rPr>
              <a:t>Ratios for Novartis</a:t>
            </a:r>
            <a:endParaRPr lang="en-US" sz="1200" b="0" dirty="0">
              <a:solidFill>
                <a:schemeClr val="tx1"/>
              </a:solidFill>
              <a:effectLst/>
              <a:latin typeface="Liberation Sans" panose="020B0604020202020204" pitchFamily="34" charset="0"/>
            </a:endParaRPr>
          </a:p>
        </p:txBody>
      </p:sp>
      <p:sp>
        <p:nvSpPr>
          <p:cNvPr id="1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a:t>
            </a:r>
            <a:r>
              <a:rPr lang="en-US" altLang="en-US" dirty="0" smtClean="0"/>
              <a:t>9</a:t>
            </a:r>
            <a:endParaRPr lang="en-US" altLang="en-US" dirty="0"/>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rtl="1">
              <a:spcBef>
                <a:spcPct val="50000"/>
              </a:spcBef>
            </a:pPr>
            <a:r>
              <a:rPr lang="ar-SA" sz="2800" dirty="0" smtClean="0">
                <a:solidFill>
                  <a:schemeClr val="tx2">
                    <a:lumMod val="50000"/>
                  </a:schemeClr>
                </a:solidFill>
                <a:effectLst/>
                <a:latin typeface="Liberation Sans" panose="020B0604020202020204" pitchFamily="34" charset="0"/>
              </a:rPr>
              <a:t>الالتزامات</a:t>
            </a:r>
            <a:endParaRPr lang="en-US" altLang="en-US" sz="2800" dirty="0">
              <a:solidFill>
                <a:schemeClr val="tx2">
                  <a:lumMod val="50000"/>
                </a:schemeClr>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2862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rtl="1">
              <a:lnSpc>
                <a:spcPct val="125000"/>
              </a:lnSpc>
              <a:spcAft>
                <a:spcPts val="600"/>
              </a:spcAft>
            </a:pPr>
            <a:r>
              <a:rPr lang="ar-IQ" sz="2400" b="0" dirty="0">
                <a:effectLst/>
                <a:latin typeface="Liberation Sans" panose="020B0604020202020204" pitchFamily="34" charset="0"/>
              </a:rPr>
              <a:t>تحتوي مبادئ المحاسبة الأمريكية المقبولة عموماً والمعايير الدولية لإعداد التقارير المالية </a:t>
            </a:r>
            <a:r>
              <a:rPr lang="ar-SA" sz="2400" b="0" dirty="0" smtClean="0">
                <a:effectLst/>
                <a:latin typeface="Liberation Sans" panose="020B0604020202020204" pitchFamily="34" charset="0"/>
              </a:rPr>
              <a:t>متشابهة من حيث تعريف الالتزامات</a:t>
            </a:r>
            <a:r>
              <a:rPr lang="ar-IQ" sz="2400" b="0" dirty="0" smtClean="0">
                <a:effectLst/>
                <a:latin typeface="Liberation Sans" panose="020B0604020202020204" pitchFamily="34" charset="0"/>
              </a:rPr>
              <a:t>. </a:t>
            </a:r>
            <a:r>
              <a:rPr lang="ar-IQ" sz="2400" b="0" dirty="0">
                <a:effectLst/>
                <a:latin typeface="Liberation Sans" panose="020B0604020202020204" pitchFamily="34" charset="0"/>
              </a:rPr>
              <a:t>بالإضافة إلى ذلك ، فإن المحاسبة عن </a:t>
            </a:r>
            <a:r>
              <a:rPr lang="ar-SA" sz="2400" b="0" dirty="0" smtClean="0">
                <a:effectLst/>
                <a:latin typeface="Liberation Sans" panose="020B0604020202020204" pitchFamily="34" charset="0"/>
              </a:rPr>
              <a:t>الالتزامات</a:t>
            </a:r>
            <a:r>
              <a:rPr lang="ar-IQ" sz="2400" b="0" dirty="0" smtClean="0">
                <a:effectLst/>
                <a:latin typeface="Liberation Sans" panose="020B0604020202020204" pitchFamily="34" charset="0"/>
              </a:rPr>
              <a:t> </a:t>
            </a:r>
            <a:r>
              <a:rPr lang="ar-IQ" sz="2400" b="0" dirty="0">
                <a:effectLst/>
                <a:latin typeface="Liberation Sans" panose="020B0604020202020204" pitchFamily="34" charset="0"/>
              </a:rPr>
              <a:t>المتداولة هي </a:t>
            </a:r>
            <a:r>
              <a:rPr lang="ar-SA" sz="2400" b="0" dirty="0" smtClean="0">
                <a:effectLst/>
                <a:latin typeface="Liberation Sans" panose="020B0604020202020204" pitchFamily="34" charset="0"/>
              </a:rPr>
              <a:t>نفس الأسس </a:t>
            </a:r>
            <a:r>
              <a:rPr lang="ar-IQ" sz="2400" b="0" dirty="0" smtClean="0">
                <a:effectLst/>
                <a:latin typeface="Liberation Sans" panose="020B0604020202020204" pitchFamily="34" charset="0"/>
              </a:rPr>
              <a:t>وفقًا</a:t>
            </a:r>
            <a:r>
              <a:rPr lang="en-US" sz="2400" b="0" dirty="0" smtClean="0">
                <a:effectLst/>
                <a:latin typeface="Liberation Sans" panose="020B0604020202020204" pitchFamily="34" charset="0"/>
              </a:rPr>
              <a:t> </a:t>
            </a:r>
            <a:r>
              <a:rPr lang="ar-IQ" sz="2400" b="0" dirty="0" smtClean="0">
                <a:effectLst/>
                <a:latin typeface="Liberation Sans" panose="020B0604020202020204" pitchFamily="34" charset="0"/>
              </a:rPr>
              <a:t> </a:t>
            </a:r>
            <a:r>
              <a:rPr lang="ar-SA" sz="2400" b="0" dirty="0" smtClean="0">
                <a:effectLst/>
                <a:latin typeface="Liberation Sans" panose="020B0604020202020204" pitchFamily="34" charset="0"/>
              </a:rPr>
              <a:t> </a:t>
            </a:r>
            <a:r>
              <a:rPr lang="en-US" sz="2400" b="0" dirty="0" smtClean="0">
                <a:effectLst/>
                <a:latin typeface="Liberation Sans" panose="020B0604020202020204" pitchFamily="34" charset="0"/>
              </a:rPr>
              <a:t>(IFRS &amp; U.S. GAAP)</a:t>
            </a:r>
            <a:r>
              <a:rPr lang="ar-SA" sz="2400" b="0" dirty="0" smtClean="0">
                <a:effectLst/>
                <a:latin typeface="Liberation Sans" panose="020B0604020202020204" pitchFamily="34" charset="0"/>
              </a:rPr>
              <a:t> و</a:t>
            </a:r>
            <a:r>
              <a:rPr lang="ar-IQ" sz="2400" b="0" dirty="0" smtClean="0">
                <a:effectLst/>
                <a:latin typeface="Liberation Sans" panose="020B0604020202020204" pitchFamily="34" charset="0"/>
              </a:rPr>
              <a:t>مع </a:t>
            </a:r>
            <a:r>
              <a:rPr lang="ar-IQ" sz="2400" b="0" dirty="0">
                <a:effectLst/>
                <a:latin typeface="Liberation Sans" panose="020B0604020202020204" pitchFamily="34" charset="0"/>
              </a:rPr>
              <a:t>ذلك ، توجد فروق جوهرية في المصطلحات المتعلقة </a:t>
            </a:r>
            <a:r>
              <a:rPr lang="ar-SA" sz="2400" b="0" dirty="0" smtClean="0">
                <a:effectLst/>
                <a:latin typeface="Liberation Sans" panose="020B0604020202020204" pitchFamily="34" charset="0"/>
              </a:rPr>
              <a:t>بالالتزامات</a:t>
            </a:r>
            <a:r>
              <a:rPr lang="ar-IQ" sz="2400" b="0" dirty="0" smtClean="0">
                <a:effectLst/>
                <a:latin typeface="Liberation Sans" panose="020B0604020202020204" pitchFamily="34" charset="0"/>
              </a:rPr>
              <a:t> </a:t>
            </a:r>
            <a:r>
              <a:rPr lang="ar-IQ" sz="2400" b="0" dirty="0">
                <a:effectLst/>
                <a:latin typeface="Liberation Sans" panose="020B0604020202020204" pitchFamily="34" charset="0"/>
              </a:rPr>
              <a:t>غير </a:t>
            </a:r>
            <a:r>
              <a:rPr lang="ar-SA" sz="2400" b="0" dirty="0" smtClean="0">
                <a:effectLst/>
                <a:latin typeface="Liberation Sans" panose="020B0604020202020204" pitchFamily="34" charset="0"/>
              </a:rPr>
              <a:t>المتداولة</a:t>
            </a:r>
            <a:r>
              <a:rPr lang="ar-IQ" sz="2400" b="0" dirty="0" smtClean="0">
                <a:effectLst/>
                <a:latin typeface="Liberation Sans" panose="020B0604020202020204" pitchFamily="34" charset="0"/>
              </a:rPr>
              <a:t> </a:t>
            </a:r>
            <a:r>
              <a:rPr lang="ar-IQ" sz="2400" b="0" dirty="0">
                <a:effectLst/>
                <a:latin typeface="Liberation Sans" panose="020B0604020202020204" pitchFamily="34" charset="0"/>
              </a:rPr>
              <a:t>بالإضافة إلى بعض الاختلافات في المحاسبة </a:t>
            </a:r>
            <a:r>
              <a:rPr lang="ar-SA" sz="2400" b="0" dirty="0" smtClean="0">
                <a:effectLst/>
                <a:latin typeface="Liberation Sans" panose="020B0604020202020204" pitchFamily="34" charset="0"/>
              </a:rPr>
              <a:t>عن أنواع مختلفة من عمليات الديون طويلة الاجل.</a:t>
            </a:r>
            <a:endParaRPr lang="en-US" altLang="en-US" sz="2400" b="0" dirty="0">
              <a:effectLst/>
              <a:latin typeface="Liberation Sans" panose="020B0604020202020204" pitchFamily="34" charset="0"/>
            </a:endParaRP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1039733"/>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rtl="1">
              <a:spcBef>
                <a:spcPct val="50000"/>
              </a:spcBef>
            </a:pPr>
            <a:r>
              <a:rPr lang="ar-SA" altLang="en-US" sz="2200" dirty="0" smtClean="0">
                <a:solidFill>
                  <a:srgbClr val="800000"/>
                </a:solidFill>
                <a:effectLst/>
                <a:latin typeface="Liberation Sans" panose="020B0604020202020204" pitchFamily="34" charset="0"/>
              </a:rPr>
              <a:t>قضايا ذات صلة</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3631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rtl="1">
              <a:lnSpc>
                <a:spcPct val="125000"/>
              </a:lnSpc>
              <a:spcAft>
                <a:spcPts val="600"/>
              </a:spcAft>
            </a:pPr>
            <a:r>
              <a:rPr lang="ar-SA" sz="2400" dirty="0" smtClean="0">
                <a:effectLst/>
                <a:latin typeface="Liberation Sans" panose="020B0604020202020204" pitchFamily="34" charset="0"/>
              </a:rPr>
              <a:t>التشابه</a:t>
            </a:r>
            <a:endParaRPr lang="en-US" sz="2400" dirty="0">
              <a:effectLst/>
              <a:latin typeface="Liberation Sans" panose="020B0604020202020204" pitchFamily="34" charset="0"/>
            </a:endParaRPr>
          </a:p>
          <a:p>
            <a:pPr marL="285750" indent="-285750" algn="just" rtl="1">
              <a:lnSpc>
                <a:spcPct val="125000"/>
              </a:lnSpc>
              <a:spcAft>
                <a:spcPts val="600"/>
              </a:spcAft>
              <a:buFont typeface="Arial" panose="020B0604020202020204" pitchFamily="34" charset="0"/>
              <a:buChar char="•"/>
            </a:pPr>
            <a:r>
              <a:rPr lang="ar-SA" dirty="0" smtClean="0">
                <a:solidFill>
                  <a:schemeClr val="accent2"/>
                </a:solidFill>
                <a:effectLst/>
                <a:latin typeface="Liberation Sans" panose="020B0604020202020204" pitchFamily="34" charset="0"/>
              </a:rPr>
              <a:t>(المفهوم والتصنيف) </a:t>
            </a:r>
            <a:r>
              <a:rPr lang="ar-SA" b="0" dirty="0" smtClean="0">
                <a:effectLst/>
                <a:latin typeface="Liberation Sans" panose="020B0604020202020204" pitchFamily="34" charset="0"/>
              </a:rPr>
              <a:t>ان كل من </a:t>
            </a:r>
            <a:r>
              <a:rPr lang="en-US" b="0" dirty="0">
                <a:effectLst/>
                <a:latin typeface="Liberation Sans" panose="020B0604020202020204" pitchFamily="34" charset="0"/>
              </a:rPr>
              <a:t>(IFRS &amp; U.S. GAAP</a:t>
            </a:r>
            <a:r>
              <a:rPr lang="en-US" b="0" dirty="0" smtClean="0">
                <a:effectLst/>
                <a:latin typeface="Liberation Sans" panose="020B0604020202020204" pitchFamily="34" charset="0"/>
              </a:rPr>
              <a:t>)</a:t>
            </a:r>
            <a:r>
              <a:rPr lang="ar-SA" b="0" dirty="0" smtClean="0">
                <a:effectLst/>
                <a:latin typeface="Liberation Sans" panose="020B0604020202020204" pitchFamily="34" charset="0"/>
              </a:rPr>
              <a:t> لديهم نفس المفهوم للالتزامات وكلاهما يصنف الالتزامات الى متداولة وغير متداولة </a:t>
            </a:r>
            <a:endParaRPr lang="en-US" b="0" dirty="0" smtClean="0">
              <a:effectLst/>
              <a:latin typeface="Liberation Sans" panose="020B0604020202020204" pitchFamily="34" charset="0"/>
            </a:endParaRPr>
          </a:p>
          <a:p>
            <a:pPr marL="285750" indent="-285750" algn="just" rtl="1">
              <a:lnSpc>
                <a:spcPct val="125000"/>
              </a:lnSpc>
              <a:spcAft>
                <a:spcPts val="600"/>
              </a:spcAft>
              <a:buFont typeface="Arial" panose="020B0604020202020204" pitchFamily="34" charset="0"/>
              <a:buChar char="•"/>
            </a:pPr>
            <a:r>
              <a:rPr lang="ar-SA" dirty="0" smtClean="0">
                <a:solidFill>
                  <a:schemeClr val="accent2"/>
                </a:solidFill>
                <a:effectLst/>
                <a:latin typeface="Liberation Sans" panose="020B0604020202020204" pitchFamily="34" charset="0"/>
              </a:rPr>
              <a:t>(الإجراءات المحاسبية) </a:t>
            </a:r>
            <a:r>
              <a:rPr lang="ar-SA" b="0" dirty="0" smtClean="0">
                <a:effectLst/>
                <a:latin typeface="Liberation Sans" panose="020B0604020202020204" pitchFamily="34" charset="0"/>
              </a:rPr>
              <a:t>كثير من الإجراءات المحاسبية الخاصة بالسندات واوراق الدفع طويلة الاجل متشابهة بالنسبة </a:t>
            </a:r>
            <a:r>
              <a:rPr lang="en-US" b="0" dirty="0">
                <a:effectLst/>
                <a:latin typeface="Liberation Sans" panose="020B0604020202020204" pitchFamily="34" charset="0"/>
              </a:rPr>
              <a:t>(IFRS &amp; U.S. GAAP)</a:t>
            </a:r>
            <a:r>
              <a:rPr lang="ar-SA" b="0" dirty="0" smtClean="0">
                <a:effectLst/>
                <a:latin typeface="Liberation Sans" panose="020B0604020202020204" pitchFamily="34" charset="0"/>
              </a:rPr>
              <a:t> </a:t>
            </a:r>
            <a:endParaRPr lang="en-US" b="0" dirty="0" smtClean="0">
              <a:effectLst/>
              <a:latin typeface="Liberation Sans" panose="020B0604020202020204" pitchFamily="34" charset="0"/>
            </a:endParaRPr>
          </a:p>
          <a:p>
            <a:pPr marL="285750" indent="-285750" algn="just" rtl="1">
              <a:lnSpc>
                <a:spcPct val="125000"/>
              </a:lnSpc>
              <a:spcAft>
                <a:spcPts val="600"/>
              </a:spcAft>
              <a:buFont typeface="Arial" panose="020B0604020202020204" pitchFamily="34" charset="0"/>
              <a:buChar char="•"/>
            </a:pPr>
            <a:r>
              <a:rPr lang="ar-SA" dirty="0" smtClean="0">
                <a:solidFill>
                  <a:schemeClr val="accent2"/>
                </a:solidFill>
                <a:effectLst/>
                <a:latin typeface="Liberation Sans" panose="020B0604020202020204" pitchFamily="34" charset="0"/>
              </a:rPr>
              <a:t>(تقدير الخسارة) </a:t>
            </a:r>
            <a:r>
              <a:rPr lang="ar-SA" b="0" dirty="0" smtClean="0">
                <a:effectLst/>
                <a:latin typeface="Liberation Sans" panose="020B0604020202020204" pitchFamily="34" charset="0"/>
              </a:rPr>
              <a:t>ان كلاهما يتطلب افضل تقدير للخسارة المحتملة، حيث يستخدم الاحد الأدنى لمبلغ الخسارة ضمن المدى المقدر بالنسبة </a:t>
            </a:r>
            <a:r>
              <a:rPr lang="en-US" b="0" dirty="0" smtClean="0">
                <a:effectLst/>
                <a:latin typeface="Liberation Sans" panose="020B0604020202020204" pitchFamily="34" charset="0"/>
              </a:rPr>
              <a:t>U.S GAAP</a:t>
            </a:r>
            <a:r>
              <a:rPr lang="ar-SA" b="0" dirty="0" smtClean="0">
                <a:effectLst/>
                <a:latin typeface="Liberation Sans" panose="020B0604020202020204" pitchFamily="34" charset="0"/>
              </a:rPr>
              <a:t> . اما اذا تم توقع مجموعة من التقديرات ولم يكن هناك أي مبلغ ضمن المدى المقدر يتم استخدام او اللجوء الى منتصف ذلك المدى المقدر لقياس الالتزام.</a:t>
            </a:r>
            <a:endParaRPr lang="en-US" b="0" dirty="0" smtClean="0">
              <a:effectLst/>
              <a:latin typeface="Liberation Sans" panose="020B0604020202020204" pitchFamily="34" charset="0"/>
            </a:endParaRPr>
          </a:p>
          <a:p>
            <a:pPr marL="285750" indent="-285750" algn="just" rtl="1">
              <a:lnSpc>
                <a:spcPct val="125000"/>
              </a:lnSpc>
              <a:spcAft>
                <a:spcPts val="600"/>
              </a:spcAft>
              <a:buFont typeface="Arial" panose="020B0604020202020204" pitchFamily="34" charset="0"/>
              <a:buChar char="•"/>
            </a:pPr>
            <a:r>
              <a:rPr lang="ar-SA" dirty="0" smtClean="0">
                <a:solidFill>
                  <a:schemeClr val="accent2"/>
                </a:solidFill>
                <a:effectLst/>
                <a:latin typeface="Liberation Sans" panose="020B0604020202020204" pitchFamily="34" charset="0"/>
              </a:rPr>
              <a:t>(الخسائر المستقبلية) </a:t>
            </a:r>
            <a:r>
              <a:rPr lang="ar-SA" b="0" dirty="0" smtClean="0">
                <a:effectLst/>
                <a:latin typeface="Liberation Sans" panose="020B0604020202020204" pitchFamily="34" charset="0"/>
              </a:rPr>
              <a:t>كلاهما يحظر الاعتراف بالخسائر المستقبلية للالتزامات</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4763818"/>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rtl="1">
              <a:spcBef>
                <a:spcPct val="50000"/>
              </a:spcBef>
            </a:pPr>
            <a:r>
              <a:rPr lang="ar-SA" altLang="en-US" sz="2200" dirty="0">
                <a:solidFill>
                  <a:srgbClr val="800000"/>
                </a:solidFill>
                <a:effectLst/>
                <a:latin typeface="Liberation Sans" panose="020B0604020202020204" pitchFamily="34" charset="0"/>
              </a:rPr>
              <a:t>قضايا ذات صلة</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44781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rtl="1">
              <a:lnSpc>
                <a:spcPct val="125000"/>
              </a:lnSpc>
              <a:spcAft>
                <a:spcPts val="600"/>
              </a:spcAft>
            </a:pPr>
            <a:r>
              <a:rPr lang="ar-SA" sz="2000" dirty="0" smtClean="0">
                <a:effectLst/>
                <a:latin typeface="Liberation Sans" panose="020B0604020202020204" pitchFamily="34" charset="0"/>
              </a:rPr>
              <a:t>الاختلاف</a:t>
            </a:r>
            <a:endParaRPr lang="en-US" sz="20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companies must classify a </a:t>
            </a:r>
            <a:r>
              <a:rPr lang="en-US" b="0" dirty="0" smtClean="0">
                <a:effectLst/>
                <a:latin typeface="Liberation Sans" panose="020B0604020202020204" pitchFamily="34" charset="0"/>
              </a:rPr>
              <a:t>refinancing as current </a:t>
            </a:r>
            <a:r>
              <a:rPr lang="en-US" b="0" dirty="0">
                <a:effectLst/>
                <a:latin typeface="Liberation Sans" panose="020B0604020202020204" pitchFamily="34" charset="0"/>
              </a:rPr>
              <a:t>only if it is completed before the </a:t>
            </a:r>
            <a:r>
              <a:rPr lang="en-US" b="0" dirty="0" smtClean="0">
                <a:effectLst/>
                <a:latin typeface="Liberation Sans" panose="020B0604020202020204" pitchFamily="34" charset="0"/>
              </a:rPr>
              <a:t>financial statements are </a:t>
            </a:r>
            <a:r>
              <a:rPr lang="en-US" b="0" dirty="0">
                <a:effectLst/>
                <a:latin typeface="Liberation Sans" panose="020B0604020202020204" pitchFamily="34" charset="0"/>
              </a:rPr>
              <a:t>issued. IFRS requires that the current portion of </a:t>
            </a:r>
            <a:r>
              <a:rPr lang="en-US" b="0" dirty="0" smtClean="0">
                <a:effectLst/>
                <a:latin typeface="Liberation Sans" panose="020B0604020202020204" pitchFamily="34" charset="0"/>
              </a:rPr>
              <a:t>long-term debt </a:t>
            </a:r>
            <a:r>
              <a:rPr lang="en-US" b="0" dirty="0">
                <a:effectLst/>
                <a:latin typeface="Liberation Sans" panose="020B0604020202020204" pitchFamily="34" charset="0"/>
              </a:rPr>
              <a:t>be </a:t>
            </a:r>
            <a:r>
              <a:rPr lang="en-US" b="0" dirty="0" smtClean="0">
                <a:effectLst/>
                <a:latin typeface="Liberation Sans" panose="020B0604020202020204" pitchFamily="34" charset="0"/>
              </a:rPr>
              <a:t>classified </a:t>
            </a:r>
            <a:r>
              <a:rPr lang="en-US" b="0" dirty="0">
                <a:effectLst/>
                <a:latin typeface="Liberation Sans" panose="020B0604020202020204" pitchFamily="34" charset="0"/>
              </a:rPr>
              <a:t>as current unless an agreement to </a:t>
            </a:r>
            <a:r>
              <a:rPr lang="en-US" b="0" dirty="0" smtClean="0">
                <a:effectLst/>
                <a:latin typeface="Liberation Sans" panose="020B0604020202020204" pitchFamily="34" charset="0"/>
              </a:rPr>
              <a:t>refinance on </a:t>
            </a:r>
            <a:r>
              <a:rPr lang="en-US" b="0" dirty="0">
                <a:effectLst/>
                <a:latin typeface="Liberation Sans" panose="020B0604020202020204" pitchFamily="34" charset="0"/>
              </a:rPr>
              <a:t>a long-term basis is completed before the reporting date</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uses the term contingency in a different </a:t>
            </a:r>
            <a:r>
              <a:rPr lang="en-US" b="0" dirty="0" smtClean="0">
                <a:effectLst/>
                <a:latin typeface="Liberation Sans" panose="020B0604020202020204" pitchFamily="34" charset="0"/>
              </a:rPr>
              <a:t>way than </a:t>
            </a:r>
            <a:r>
              <a:rPr lang="en-US" b="0" dirty="0">
                <a:effectLst/>
                <a:latin typeface="Liberation Sans" panose="020B0604020202020204" pitchFamily="34" charset="0"/>
              </a:rPr>
              <a:t>IFRS. A contingency under U.S. GAAP may be </a:t>
            </a:r>
            <a:r>
              <a:rPr lang="en-US" b="0" dirty="0" smtClean="0">
                <a:effectLst/>
                <a:latin typeface="Liberation Sans" panose="020B0604020202020204" pitchFamily="34" charset="0"/>
              </a:rPr>
              <a:t>reported as </a:t>
            </a:r>
            <a:r>
              <a:rPr lang="en-US" b="0" dirty="0">
                <a:effectLst/>
                <a:latin typeface="Liberation Sans" panose="020B0604020202020204" pitchFamily="34" charset="0"/>
              </a:rPr>
              <a:t>a liability under certain situations. IFRS does </a:t>
            </a:r>
            <a:r>
              <a:rPr lang="en-US" b="0" dirty="0" smtClean="0">
                <a:effectLst/>
                <a:latin typeface="Liberation Sans" panose="020B0604020202020204" pitchFamily="34" charset="0"/>
              </a:rPr>
              <a:t>not permit </a:t>
            </a:r>
            <a:r>
              <a:rPr lang="en-US" b="0" dirty="0">
                <a:effectLst/>
                <a:latin typeface="Liberation Sans" panose="020B0604020202020204" pitchFamily="34" charset="0"/>
              </a:rPr>
              <a:t>a contingency to be recorded as a liability</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uses the term estimated liabilities to </a:t>
            </a:r>
            <a:r>
              <a:rPr lang="en-US" b="0" dirty="0" smtClean="0">
                <a:effectLst/>
                <a:latin typeface="Liberation Sans" panose="020B0604020202020204" pitchFamily="34" charset="0"/>
              </a:rPr>
              <a:t>discuss various </a:t>
            </a:r>
            <a:r>
              <a:rPr lang="en-US" b="0" dirty="0">
                <a:effectLst/>
                <a:latin typeface="Liberation Sans" panose="020B0604020202020204" pitchFamily="34" charset="0"/>
              </a:rPr>
              <a:t>liability items that have some uncertainty related </a:t>
            </a:r>
            <a:r>
              <a:rPr lang="en-US" b="0" dirty="0" smtClean="0">
                <a:effectLst/>
                <a:latin typeface="Liberation Sans" panose="020B0604020202020204" pitchFamily="34" charset="0"/>
              </a:rPr>
              <a:t>to timing </a:t>
            </a:r>
            <a:r>
              <a:rPr lang="en-US" b="0" dirty="0">
                <a:effectLst/>
                <a:latin typeface="Liberation Sans" panose="020B0604020202020204" pitchFamily="34" charset="0"/>
              </a:rPr>
              <a:t>or amount. IFRS generally uses the term provisions.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54263533"/>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336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and IFRS are similar in the treatment of </a:t>
            </a:r>
            <a:r>
              <a:rPr lang="en-US" b="0" dirty="0" smtClean="0">
                <a:effectLst/>
                <a:latin typeface="Liberation Sans" panose="020B0604020202020204" pitchFamily="34" charset="0"/>
              </a:rPr>
              <a:t>environmental liabilities</a:t>
            </a:r>
            <a:r>
              <a:rPr lang="en-US" b="0" dirty="0">
                <a:effectLst/>
                <a:latin typeface="Liberation Sans" panose="020B0604020202020204" pitchFamily="34" charset="0"/>
              </a:rPr>
              <a:t>. However, the recognition </a:t>
            </a:r>
            <a:r>
              <a:rPr lang="en-US" b="0" dirty="0" smtClean="0">
                <a:effectLst/>
                <a:latin typeface="Liberation Sans" panose="020B0604020202020204" pitchFamily="34" charset="0"/>
              </a:rPr>
              <a:t>criteria for </a:t>
            </a:r>
            <a:r>
              <a:rPr lang="en-US" b="0" dirty="0">
                <a:effectLst/>
                <a:latin typeface="Liberation Sans" panose="020B0604020202020204" pitchFamily="34" charset="0"/>
              </a:rPr>
              <a:t>environmental liabilities are more stringent under U.S</a:t>
            </a:r>
            <a:r>
              <a:rPr lang="en-US" b="0" dirty="0" smtClean="0">
                <a:effectLst/>
                <a:latin typeface="Liberation Sans" panose="020B0604020202020204" pitchFamily="34" charset="0"/>
              </a:rPr>
              <a:t>. GAAP</a:t>
            </a:r>
            <a:r>
              <a:rPr lang="en-US" b="0" dirty="0">
                <a:effectLst/>
                <a:latin typeface="Liberation Sans" panose="020B0604020202020204" pitchFamily="34" charset="0"/>
              </a:rPr>
              <a:t>: Environmental liabilities are not recognized </a:t>
            </a:r>
            <a:r>
              <a:rPr lang="en-US" b="0" dirty="0" smtClean="0">
                <a:effectLst/>
                <a:latin typeface="Liberation Sans" panose="020B0604020202020204" pitchFamily="34" charset="0"/>
              </a:rPr>
              <a:t>unless there </a:t>
            </a:r>
            <a:r>
              <a:rPr lang="en-US" b="0" dirty="0">
                <a:effectLst/>
                <a:latin typeface="Liberation Sans" panose="020B0604020202020204" pitchFamily="34" charset="0"/>
              </a:rPr>
              <a:t>is a present legal obligation and the fair value of </a:t>
            </a:r>
            <a:r>
              <a:rPr lang="en-US" b="0" dirty="0" smtClean="0">
                <a:effectLst/>
                <a:latin typeface="Liberation Sans" panose="020B0604020202020204" pitchFamily="34" charset="0"/>
              </a:rPr>
              <a:t>the obligation </a:t>
            </a:r>
            <a:r>
              <a:rPr lang="en-US" b="0" dirty="0">
                <a:effectLst/>
                <a:latin typeface="Liberation Sans" panose="020B0604020202020204" pitchFamily="34" charset="0"/>
              </a:rPr>
              <a:t>can be reasonably estimated</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U.S</a:t>
            </a:r>
            <a:r>
              <a:rPr lang="en-US" b="0" dirty="0">
                <a:effectLst/>
                <a:latin typeface="Liberation Sans" panose="020B0604020202020204" pitchFamily="34" charset="0"/>
              </a:rPr>
              <a:t>. GAAP uses the term troubled debt restructurings </a:t>
            </a:r>
            <a:r>
              <a:rPr lang="en-US" b="0" dirty="0" smtClean="0">
                <a:effectLst/>
                <a:latin typeface="Liberation Sans" panose="020B0604020202020204" pitchFamily="34" charset="0"/>
              </a:rPr>
              <a:t>and develops </a:t>
            </a:r>
            <a:r>
              <a:rPr lang="en-US" b="0" dirty="0">
                <a:effectLst/>
                <a:latin typeface="Liberation Sans" panose="020B0604020202020204" pitchFamily="34" charset="0"/>
              </a:rPr>
              <a:t>recognition rules related to this category. </a:t>
            </a:r>
            <a:r>
              <a:rPr lang="en-US" b="0" dirty="0" smtClean="0">
                <a:effectLst/>
                <a:latin typeface="Liberation Sans" panose="020B0604020202020204" pitchFamily="34" charset="0"/>
              </a:rPr>
              <a:t>IFRS generally </a:t>
            </a:r>
            <a:r>
              <a:rPr lang="en-US" b="0" dirty="0">
                <a:effectLst/>
                <a:latin typeface="Liberation Sans" panose="020B0604020202020204" pitchFamily="34" charset="0"/>
              </a:rPr>
              <a:t>assumes that all restructurings should be </a:t>
            </a:r>
            <a:r>
              <a:rPr lang="en-US" b="0" dirty="0" smtClean="0">
                <a:effectLst/>
                <a:latin typeface="Liberation Sans" panose="020B0604020202020204" pitchFamily="34" charset="0"/>
              </a:rPr>
              <a:t>considered extinguishments </a:t>
            </a:r>
            <a:r>
              <a:rPr lang="en-US" b="0" dirty="0">
                <a:effectLst/>
                <a:latin typeface="Liberation Sans" panose="020B0604020202020204" pitchFamily="34" charset="0"/>
              </a:rPr>
              <a:t>of debt</a:t>
            </a:r>
            <a:r>
              <a:rPr lang="en-US" b="0" dirty="0" smtClean="0">
                <a:effectLst/>
                <a:latin typeface="Liberation Sans" panose="020B0604020202020204" pitchFamily="34" charset="0"/>
              </a:rPr>
              <a:t>. </a:t>
            </a: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0892350"/>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4062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companies are permitted to use </a:t>
            </a:r>
            <a:r>
              <a:rPr lang="en-US" b="0" dirty="0" smtClean="0">
                <a:effectLst/>
                <a:latin typeface="Liberation Sans" panose="020B0604020202020204" pitchFamily="34" charset="0"/>
              </a:rPr>
              <a:t>the straight-line </a:t>
            </a:r>
            <a:r>
              <a:rPr lang="en-US" b="0" dirty="0">
                <a:effectLst/>
                <a:latin typeface="Liberation Sans" panose="020B0604020202020204" pitchFamily="34" charset="0"/>
              </a:rPr>
              <a:t>method of amortization for bond discount </a:t>
            </a:r>
            <a:r>
              <a:rPr lang="en-US" b="0" dirty="0" smtClean="0">
                <a:effectLst/>
                <a:latin typeface="Liberation Sans" panose="020B0604020202020204" pitchFamily="34" charset="0"/>
              </a:rPr>
              <a:t>or premium</a:t>
            </a:r>
            <a:r>
              <a:rPr lang="en-US" b="0" dirty="0">
                <a:effectLst/>
                <a:latin typeface="Liberation Sans" panose="020B0604020202020204" pitchFamily="34" charset="0"/>
              </a:rPr>
              <a:t>, provided that the amount recorded is not </a:t>
            </a:r>
            <a:r>
              <a:rPr lang="en-US" b="0" dirty="0" smtClean="0">
                <a:effectLst/>
                <a:latin typeface="Liberation Sans" panose="020B0604020202020204" pitchFamily="34" charset="0"/>
              </a:rPr>
              <a:t>materially different </a:t>
            </a:r>
            <a:r>
              <a:rPr lang="en-US" b="0" dirty="0">
                <a:effectLst/>
                <a:latin typeface="Liberation Sans" panose="020B0604020202020204" pitchFamily="34" charset="0"/>
              </a:rPr>
              <a:t>than that resulting from </a:t>
            </a:r>
            <a:r>
              <a:rPr lang="en-US" b="0" dirty="0" smtClean="0">
                <a:effectLst/>
                <a:latin typeface="Liberation Sans" panose="020B0604020202020204" pitchFamily="34" charset="0"/>
              </a:rPr>
              <a:t>effective-interest amortization</a:t>
            </a:r>
            <a:r>
              <a:rPr lang="en-US" b="0" dirty="0">
                <a:effectLst/>
                <a:latin typeface="Liberation Sans" panose="020B0604020202020204" pitchFamily="34" charset="0"/>
              </a:rPr>
              <a:t>. However, the effective-interest method </a:t>
            </a:r>
            <a:r>
              <a:rPr lang="en-US" b="0" dirty="0" smtClean="0">
                <a:effectLst/>
                <a:latin typeface="Liberation Sans" panose="020B0604020202020204" pitchFamily="34" charset="0"/>
              </a:rPr>
              <a:t>is preferred </a:t>
            </a:r>
            <a:r>
              <a:rPr lang="en-US" b="0" dirty="0">
                <a:effectLst/>
                <a:latin typeface="Liberation Sans" panose="020B0604020202020204" pitchFamily="34" charset="0"/>
              </a:rPr>
              <a:t>and is generally used. Under IFRS, companies must use the effective-interest </a:t>
            </a:r>
            <a:r>
              <a:rPr lang="en-US" b="0" dirty="0" smtClean="0">
                <a:effectLst/>
                <a:latin typeface="Liberation Sans" panose="020B0604020202020204" pitchFamily="34" charset="0"/>
              </a:rPr>
              <a:t>method.</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companies record discounts and </a:t>
            </a:r>
            <a:r>
              <a:rPr lang="en-US" b="0" dirty="0" smtClean="0">
                <a:effectLst/>
                <a:latin typeface="Liberation Sans" panose="020B0604020202020204" pitchFamily="34" charset="0"/>
              </a:rPr>
              <a:t>premiums in </a:t>
            </a:r>
            <a:r>
              <a:rPr lang="en-US" b="0" dirty="0">
                <a:effectLst/>
                <a:latin typeface="Liberation Sans" panose="020B0604020202020204" pitchFamily="34" charset="0"/>
              </a:rPr>
              <a:t>separate accounts (see the About the </a:t>
            </a:r>
            <a:r>
              <a:rPr lang="en-US" b="0" dirty="0" smtClean="0">
                <a:effectLst/>
                <a:latin typeface="Liberation Sans" panose="020B0604020202020204" pitchFamily="34" charset="0"/>
              </a:rPr>
              <a:t>Numbers section</a:t>
            </a:r>
            <a:r>
              <a:rPr lang="en-US" b="0" dirty="0">
                <a:effectLst/>
                <a:latin typeface="Liberation Sans" panose="020B0604020202020204" pitchFamily="34" charset="0"/>
              </a:rPr>
              <a:t>). Under IFRS, companies do not use premium or </a:t>
            </a:r>
            <a:r>
              <a:rPr lang="en-US" b="0" dirty="0" smtClean="0">
                <a:effectLst/>
                <a:latin typeface="Liberation Sans" panose="020B0604020202020204" pitchFamily="34" charset="0"/>
              </a:rPr>
              <a:t>discount accounts </a:t>
            </a:r>
            <a:r>
              <a:rPr lang="en-US" b="0" dirty="0">
                <a:effectLst/>
                <a:latin typeface="Liberation Sans" panose="020B0604020202020204" pitchFamily="34" charset="0"/>
              </a:rPr>
              <a:t>but instead show the bond at its net amount.</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776424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ChangeArrowheads="1"/>
          </p:cNvSpPr>
          <p:nvPr>
            <p:ph type="title" idx="4294967295"/>
          </p:nvPr>
        </p:nvSpPr>
        <p:spPr bwMode="auto">
          <a:xfrm>
            <a:off x="609600" y="381000"/>
            <a:ext cx="8229600" cy="560388"/>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r" rtl="1"/>
            <a:r>
              <a:rPr lang="ar-IQ" altLang="en-US" sz="3200" i="0" kern="1200" dirty="0">
                <a:solidFill>
                  <a:schemeClr val="accent6">
                    <a:lumMod val="50000"/>
                  </a:schemeClr>
                </a:solidFill>
                <a:effectLst/>
                <a:latin typeface="Liberation Sans" panose="020B0604020202020204" pitchFamily="34" charset="0"/>
                <a:ea typeface="+mn-ea"/>
                <a:cs typeface="+mn-cs"/>
              </a:rPr>
              <a:t>تقييم السندات المستحقة    </a:t>
            </a:r>
            <a:r>
              <a:rPr lang="en-US" altLang="en-US" sz="2400" i="0" kern="1200" dirty="0">
                <a:solidFill>
                  <a:schemeClr val="accent6">
                    <a:lumMod val="50000"/>
                  </a:schemeClr>
                </a:solidFill>
                <a:effectLst/>
                <a:latin typeface="Liberation Sans" panose="020B0604020202020204" pitchFamily="34" charset="0"/>
                <a:ea typeface="+mn-ea"/>
                <a:cs typeface="+mn-cs"/>
              </a:rPr>
              <a:t>Valuation of Bonds Payable</a:t>
            </a:r>
          </a:p>
        </p:txBody>
      </p:sp>
      <p:sp>
        <p:nvSpPr>
          <p:cNvPr id="1398788" name="Text Box 4"/>
          <p:cNvSpPr txBox="1">
            <a:spLocks noChangeArrowheads="1"/>
          </p:cNvSpPr>
          <p:nvPr/>
        </p:nvSpPr>
        <p:spPr bwMode="auto">
          <a:xfrm>
            <a:off x="609600" y="1371600"/>
            <a:ext cx="7924800" cy="2939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08150" indent="-457200" algn="l">
              <a:defRPr sz="2400">
                <a:solidFill>
                  <a:schemeClr val="tx1"/>
                </a:solidFill>
                <a:latin typeface="Times New Roman" pitchFamily="18" charset="0"/>
              </a:defRPr>
            </a:lvl3pPr>
            <a:lvl4pPr marL="2279650" indent="-457200" algn="l">
              <a:defRPr sz="2400">
                <a:solidFill>
                  <a:schemeClr val="tx1"/>
                </a:solidFill>
                <a:latin typeface="Times New Roman" pitchFamily="18" charset="0"/>
              </a:defRPr>
            </a:lvl4pPr>
            <a:lvl5pPr marL="2851150" indent="-457200" algn="l">
              <a:defRPr sz="2400">
                <a:solidFill>
                  <a:schemeClr val="tx1"/>
                </a:solidFill>
                <a:latin typeface="Times New Roman" pitchFamily="18" charset="0"/>
              </a:defRPr>
            </a:lvl5pPr>
            <a:lvl6pPr marL="3308350" indent="-457200" eaLnBrk="0" fontAlgn="base" hangingPunct="0">
              <a:spcBef>
                <a:spcPct val="0"/>
              </a:spcBef>
              <a:spcAft>
                <a:spcPct val="0"/>
              </a:spcAft>
              <a:defRPr sz="2400">
                <a:solidFill>
                  <a:schemeClr val="tx1"/>
                </a:solidFill>
                <a:latin typeface="Times New Roman" pitchFamily="18" charset="0"/>
              </a:defRPr>
            </a:lvl6pPr>
            <a:lvl7pPr marL="3765550" indent="-457200" eaLnBrk="0" fontAlgn="base" hangingPunct="0">
              <a:spcBef>
                <a:spcPct val="0"/>
              </a:spcBef>
              <a:spcAft>
                <a:spcPct val="0"/>
              </a:spcAft>
              <a:defRPr sz="2400">
                <a:solidFill>
                  <a:schemeClr val="tx1"/>
                </a:solidFill>
                <a:latin typeface="Times New Roman" pitchFamily="18" charset="0"/>
              </a:defRPr>
            </a:lvl7pPr>
            <a:lvl8pPr marL="4222750" indent="-457200" eaLnBrk="0" fontAlgn="base" hangingPunct="0">
              <a:spcBef>
                <a:spcPct val="0"/>
              </a:spcBef>
              <a:spcAft>
                <a:spcPct val="0"/>
              </a:spcAft>
              <a:defRPr sz="2400">
                <a:solidFill>
                  <a:schemeClr val="tx1"/>
                </a:solidFill>
                <a:latin typeface="Times New Roman" pitchFamily="18" charset="0"/>
              </a:defRPr>
            </a:lvl8pPr>
            <a:lvl9pPr marL="4679950"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ts val="1200"/>
              </a:spcBef>
              <a:spcAft>
                <a:spcPts val="0"/>
              </a:spcAft>
              <a:buSzPct val="80000"/>
            </a:pPr>
            <a:r>
              <a:rPr lang="ar-SA" altLang="en-US" sz="2800" dirty="0" smtClean="0">
                <a:effectLst/>
                <a:latin typeface="Liberation Sans" panose="020B0604020202020204" pitchFamily="34" charset="0"/>
              </a:rPr>
              <a:t>سعر بيع السندات المصدرة يتحدد من خلال :</a:t>
            </a:r>
            <a:endParaRPr lang="en-US" altLang="en-US" sz="2800" b="0" dirty="0">
              <a:effectLst/>
              <a:latin typeface="Liberation Sans" panose="020B0604020202020204" pitchFamily="34" charset="0"/>
            </a:endParaRPr>
          </a:p>
          <a:p>
            <a:pPr lvl="1" algn="r" rtl="1">
              <a:lnSpc>
                <a:spcPct val="125000"/>
              </a:lnSpc>
              <a:spcBef>
                <a:spcPts val="1200"/>
              </a:spcBef>
              <a:spcAft>
                <a:spcPts val="0"/>
              </a:spcAft>
              <a:buClr>
                <a:srgbClr val="800000"/>
              </a:buClr>
              <a:buSzPct val="80000"/>
              <a:buFont typeface="Wingdings" pitchFamily="2" charset="2"/>
              <a:buChar char="u"/>
            </a:pPr>
            <a:r>
              <a:rPr lang="ar-SA" altLang="en-US" sz="2200" dirty="0" smtClean="0">
                <a:effectLst/>
                <a:latin typeface="Liberation Sans" panose="020B0604020202020204" pitchFamily="34" charset="0"/>
              </a:rPr>
              <a:t>العرض والطلب من قبل البائعين والمشترين</a:t>
            </a:r>
            <a:endParaRPr lang="en-US" altLang="en-US" sz="2200" dirty="0">
              <a:effectLst/>
              <a:latin typeface="Liberation Sans" panose="020B0604020202020204" pitchFamily="34" charset="0"/>
            </a:endParaRPr>
          </a:p>
          <a:p>
            <a:pPr lvl="1" algn="r" rtl="1">
              <a:lnSpc>
                <a:spcPct val="125000"/>
              </a:lnSpc>
              <a:spcBef>
                <a:spcPts val="1200"/>
              </a:spcBef>
              <a:spcAft>
                <a:spcPts val="0"/>
              </a:spcAft>
              <a:buClr>
                <a:srgbClr val="800000"/>
              </a:buClr>
              <a:buSzPct val="80000"/>
              <a:buFont typeface="Wingdings" pitchFamily="2" charset="2"/>
              <a:buChar char="u"/>
            </a:pPr>
            <a:r>
              <a:rPr lang="ar-SA" altLang="en-US" sz="2200" dirty="0" smtClean="0">
                <a:effectLst/>
                <a:latin typeface="Liberation Sans" panose="020B0604020202020204" pitchFamily="34" charset="0"/>
              </a:rPr>
              <a:t>المخاطرة النسبية للسندات</a:t>
            </a:r>
            <a:endParaRPr lang="en-US" altLang="en-US" sz="2200" dirty="0">
              <a:effectLst/>
              <a:latin typeface="Liberation Sans" panose="020B0604020202020204" pitchFamily="34" charset="0"/>
            </a:endParaRPr>
          </a:p>
          <a:p>
            <a:pPr lvl="1" algn="r" rtl="1">
              <a:lnSpc>
                <a:spcPct val="125000"/>
              </a:lnSpc>
              <a:spcBef>
                <a:spcPts val="1200"/>
              </a:spcBef>
              <a:spcAft>
                <a:spcPts val="0"/>
              </a:spcAft>
              <a:buClr>
                <a:srgbClr val="800000"/>
              </a:buClr>
              <a:buSzPct val="80000"/>
              <a:buFont typeface="Wingdings" pitchFamily="2" charset="2"/>
              <a:buChar char="u"/>
            </a:pPr>
            <a:r>
              <a:rPr lang="ar-SA" altLang="en-US" sz="2200" dirty="0" smtClean="0">
                <a:effectLst/>
                <a:latin typeface="Liberation Sans" panose="020B0604020202020204" pitchFamily="34" charset="0"/>
              </a:rPr>
              <a:t>ظروف السوق </a:t>
            </a:r>
            <a:endParaRPr lang="en-US" altLang="en-US" sz="2200" dirty="0">
              <a:effectLst/>
              <a:latin typeface="Liberation Sans" panose="020B0604020202020204" pitchFamily="34" charset="0"/>
            </a:endParaRPr>
          </a:p>
          <a:p>
            <a:pPr lvl="1" algn="r" rtl="1">
              <a:lnSpc>
                <a:spcPct val="125000"/>
              </a:lnSpc>
              <a:spcBef>
                <a:spcPts val="1200"/>
              </a:spcBef>
              <a:spcAft>
                <a:spcPts val="0"/>
              </a:spcAft>
              <a:buClr>
                <a:srgbClr val="800000"/>
              </a:buClr>
              <a:buSzPct val="80000"/>
              <a:buFont typeface="Wingdings" pitchFamily="2" charset="2"/>
              <a:buChar char="u"/>
            </a:pPr>
            <a:r>
              <a:rPr lang="ar-SA" altLang="en-US" sz="2200" dirty="0" smtClean="0">
                <a:effectLst/>
                <a:latin typeface="Liberation Sans" panose="020B0604020202020204" pitchFamily="34" charset="0"/>
              </a:rPr>
              <a:t>حالة الاقتصاد</a:t>
            </a:r>
            <a:endParaRPr lang="en-US" altLang="en-US" sz="2200" dirty="0">
              <a:effectLst/>
              <a:latin typeface="Liberation Sans" panose="020B0604020202020204" pitchFamily="34" charset="0"/>
            </a:endParaRPr>
          </a:p>
        </p:txBody>
      </p:sp>
      <p:sp>
        <p:nvSpPr>
          <p:cNvPr id="1398789" name="Text Box 5"/>
          <p:cNvSpPr txBox="1">
            <a:spLocks noChangeArrowheads="1"/>
          </p:cNvSpPr>
          <p:nvPr/>
        </p:nvSpPr>
        <p:spPr bwMode="auto">
          <a:xfrm>
            <a:off x="609600" y="4419600"/>
            <a:ext cx="7924800" cy="863763"/>
          </a:xfrm>
          <a:prstGeom prst="rect">
            <a:avLst/>
          </a:prstGeom>
          <a:solidFill>
            <a:schemeClr val="accent2">
              <a:lumMod val="20000"/>
              <a:lumOff val="80000"/>
            </a:schemeClr>
          </a:solidFill>
          <a:ln>
            <a:noFill/>
          </a:ln>
          <a:effectLst/>
          <a:extLst/>
        </p:spPr>
        <p:txBody>
          <a:bodyPr>
            <a:spAutoFit/>
          </a:bodyPr>
          <a:lstStyle>
            <a:lvl1pPr algn="l">
              <a:defRPr sz="2400">
                <a:solidFill>
                  <a:schemeClr val="tx1"/>
                </a:solidFill>
                <a:latin typeface="Times New Roman" pitchFamily="18" charset="0"/>
              </a:defRPr>
            </a:lvl1pPr>
            <a:lvl2pPr marL="1136650" indent="-509588" algn="l">
              <a:defRPr sz="2400">
                <a:solidFill>
                  <a:schemeClr val="tx1"/>
                </a:solidFill>
                <a:latin typeface="Times New Roman" pitchFamily="18" charset="0"/>
              </a:defRPr>
            </a:lvl2pPr>
            <a:lvl3pPr marL="1708150" indent="-457200" algn="l">
              <a:defRPr sz="2400">
                <a:solidFill>
                  <a:schemeClr val="tx1"/>
                </a:solidFill>
                <a:latin typeface="Times New Roman" pitchFamily="18" charset="0"/>
              </a:defRPr>
            </a:lvl3pPr>
            <a:lvl4pPr marL="2279650" indent="-457200" algn="l">
              <a:defRPr sz="2400">
                <a:solidFill>
                  <a:schemeClr val="tx1"/>
                </a:solidFill>
                <a:latin typeface="Times New Roman" pitchFamily="18" charset="0"/>
              </a:defRPr>
            </a:lvl4pPr>
            <a:lvl5pPr marL="2851150" indent="-457200" algn="l">
              <a:defRPr sz="2400">
                <a:solidFill>
                  <a:schemeClr val="tx1"/>
                </a:solidFill>
                <a:latin typeface="Times New Roman" pitchFamily="18" charset="0"/>
              </a:defRPr>
            </a:lvl5pPr>
            <a:lvl6pPr marL="3308350" indent="-457200" eaLnBrk="0" fontAlgn="base" hangingPunct="0">
              <a:spcBef>
                <a:spcPct val="0"/>
              </a:spcBef>
              <a:spcAft>
                <a:spcPct val="0"/>
              </a:spcAft>
              <a:defRPr sz="2400">
                <a:solidFill>
                  <a:schemeClr val="tx1"/>
                </a:solidFill>
                <a:latin typeface="Times New Roman" pitchFamily="18" charset="0"/>
              </a:defRPr>
            </a:lvl6pPr>
            <a:lvl7pPr marL="3765550" indent="-457200" eaLnBrk="0" fontAlgn="base" hangingPunct="0">
              <a:spcBef>
                <a:spcPct val="0"/>
              </a:spcBef>
              <a:spcAft>
                <a:spcPct val="0"/>
              </a:spcAft>
              <a:defRPr sz="2400">
                <a:solidFill>
                  <a:schemeClr val="tx1"/>
                </a:solidFill>
                <a:latin typeface="Times New Roman" pitchFamily="18" charset="0"/>
              </a:defRPr>
            </a:lvl7pPr>
            <a:lvl8pPr marL="4222750" indent="-457200" eaLnBrk="0" fontAlgn="base" hangingPunct="0">
              <a:spcBef>
                <a:spcPct val="0"/>
              </a:spcBef>
              <a:spcAft>
                <a:spcPct val="0"/>
              </a:spcAft>
              <a:defRPr sz="2400">
                <a:solidFill>
                  <a:schemeClr val="tx1"/>
                </a:solidFill>
                <a:latin typeface="Times New Roman" pitchFamily="18" charset="0"/>
              </a:defRPr>
            </a:lvl8pPr>
            <a:lvl9pPr marL="4679950" indent="-457200" eaLnBrk="0" fontAlgn="base" hangingPunct="0">
              <a:spcBef>
                <a:spcPct val="0"/>
              </a:spcBef>
              <a:spcAft>
                <a:spcPct val="0"/>
              </a:spcAft>
              <a:defRPr sz="2400">
                <a:solidFill>
                  <a:schemeClr val="tx1"/>
                </a:solidFill>
                <a:latin typeface="Times New Roman" pitchFamily="18" charset="0"/>
              </a:defRPr>
            </a:lvl9pPr>
          </a:lstStyle>
          <a:p>
            <a:pPr algn="r" rtl="1">
              <a:lnSpc>
                <a:spcPct val="125000"/>
              </a:lnSpc>
              <a:spcBef>
                <a:spcPct val="50000"/>
              </a:spcBef>
              <a:spcAft>
                <a:spcPct val="20000"/>
              </a:spcAft>
              <a:buSzPct val="80000"/>
            </a:pPr>
            <a:r>
              <a:rPr lang="ar-SA" altLang="en-US" sz="2100" dirty="0" smtClean="0">
                <a:effectLst/>
                <a:latin typeface="Liberation Sans" panose="020B0604020202020204" pitchFamily="34" charset="0"/>
              </a:rPr>
              <a:t>ويقيم مجتمع الاستثمار السند على أساس القيمة الحالية لتدفقاته النقدية المستقبلية والتي (1) الفائدة (2) اصل الدين </a:t>
            </a:r>
            <a:endParaRPr lang="en-US" altLang="en-US" sz="2100" b="0" dirty="0">
              <a:effectLst/>
              <a:latin typeface="Liberation Sans" panose="020B0604020202020204" pitchFamily="34"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r">
              <a:spcBef>
                <a:spcPct val="50000"/>
              </a:spcBef>
              <a:defRPr sz="1600" i="1">
                <a:solidFill>
                  <a:schemeClr val="bg2"/>
                </a:solidFill>
                <a:effectLst/>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LO 3</a:t>
            </a: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effectLst/>
                <a:latin typeface="Liberation Sans" panose="020B0604020202020204" pitchFamily="34" charset="0"/>
              </a:rPr>
              <a:t>Relevant Facts</a:t>
            </a:r>
            <a:endParaRPr lang="en-US" altLang="en-US" sz="2200" dirty="0">
              <a:solidFill>
                <a:srgbClr val="800000"/>
              </a:solidFill>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2677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effectLst/>
                <a:latin typeface="Liberation Sans" panose="020B0604020202020204" pitchFamily="34" charset="0"/>
              </a:rPr>
              <a:t>Differences</a:t>
            </a:r>
            <a:endParaRPr lang="en-US" sz="1800" dirty="0">
              <a:effectLst/>
              <a:latin typeface="Liberation Sans" panose="020B0604020202020204" pitchFamily="34" charset="0"/>
            </a:endParaRP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bond issue costs are recorded as </a:t>
            </a:r>
            <a:r>
              <a:rPr lang="en-US" b="0" dirty="0" smtClean="0">
                <a:effectLst/>
                <a:latin typeface="Liberation Sans" panose="020B0604020202020204" pitchFamily="34" charset="0"/>
              </a:rPr>
              <a:t>an asset</a:t>
            </a:r>
            <a:r>
              <a:rPr lang="en-US" b="0" dirty="0">
                <a:effectLst/>
                <a:latin typeface="Liberation Sans" panose="020B0604020202020204" pitchFamily="34" charset="0"/>
              </a:rPr>
              <a:t>. Under IFRS, bond issue costs are netted against </a:t>
            </a:r>
            <a:r>
              <a:rPr lang="en-US" b="0" dirty="0" smtClean="0">
                <a:effectLst/>
                <a:latin typeface="Liberation Sans" panose="020B0604020202020204" pitchFamily="34" charset="0"/>
              </a:rPr>
              <a:t>the carrying </a:t>
            </a:r>
            <a:r>
              <a:rPr lang="en-US" b="0" dirty="0">
                <a:effectLst/>
                <a:latin typeface="Liberation Sans" panose="020B0604020202020204" pitchFamily="34" charset="0"/>
              </a:rPr>
              <a:t>amount of the bonds</a:t>
            </a:r>
            <a:r>
              <a:rPr lang="en-US" b="0" dirty="0" smtClean="0">
                <a:effectLst/>
                <a:latin typeface="Liberation Sans" panose="020B0604020202020204" pitchFamily="34" charset="0"/>
              </a:rPr>
              <a:t>. </a:t>
            </a:r>
          </a:p>
          <a:p>
            <a:pPr marL="285750" indent="-285750" algn="just">
              <a:lnSpc>
                <a:spcPct val="125000"/>
              </a:lnSpc>
              <a:spcAft>
                <a:spcPts val="600"/>
              </a:spcAft>
              <a:buFont typeface="Arial" panose="020B0604020202020204" pitchFamily="34" charset="0"/>
              <a:buChar char="•"/>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U.S. GAAP, losses on onerous contract are </a:t>
            </a:r>
            <a:r>
              <a:rPr lang="en-US" b="0" dirty="0" smtClean="0">
                <a:effectLst/>
                <a:latin typeface="Liberation Sans" panose="020B0604020202020204" pitchFamily="34" charset="0"/>
              </a:rPr>
              <a:t>generally not </a:t>
            </a:r>
            <a:r>
              <a:rPr lang="en-US" b="0" dirty="0">
                <a:effectLst/>
                <a:latin typeface="Liberation Sans" panose="020B0604020202020204" pitchFamily="34" charset="0"/>
              </a:rPr>
              <a:t>recognized unless addressed by industry- or </a:t>
            </a:r>
            <a:r>
              <a:rPr lang="en-US" b="0" dirty="0" smtClean="0">
                <a:effectLst/>
                <a:latin typeface="Liberation Sans" panose="020B0604020202020204" pitchFamily="34" charset="0"/>
              </a:rPr>
              <a:t>transaction-specific </a:t>
            </a:r>
            <a:r>
              <a:rPr lang="en-US" b="0" dirty="0">
                <a:effectLst/>
                <a:latin typeface="Liberation Sans" panose="020B0604020202020204" pitchFamily="34" charset="0"/>
              </a:rPr>
              <a:t>requirements. IFRS requires a liability and </a:t>
            </a:r>
            <a:r>
              <a:rPr lang="en-US" b="0" dirty="0" smtClean="0">
                <a:effectLst/>
                <a:latin typeface="Liberation Sans" panose="020B0604020202020204" pitchFamily="34" charset="0"/>
              </a:rPr>
              <a:t>related expense </a:t>
            </a:r>
            <a:r>
              <a:rPr lang="en-US" b="0" dirty="0">
                <a:effectLst/>
                <a:latin typeface="Liberation Sans" panose="020B0604020202020204" pitchFamily="34" charset="0"/>
              </a:rPr>
              <a:t>or cost be recognized when a contract is onerous.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effectLst/>
                <a:latin typeface="Liberation Sans" panose="020B0604020202020204" pitchFamily="34" charset="0"/>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7816390"/>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latin typeface="Liberation Sans" panose="020B0604020202020204" pitchFamily="34" charset="0"/>
              </a:rPr>
              <a:t>About The Numbers</a:t>
            </a: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smtClean="0">
                <a:solidFill>
                  <a:schemeClr val="bg1"/>
                </a:solidFill>
                <a:effectLst/>
                <a:latin typeface="Liberation Sans" panose="020B0604020202020204" pitchFamily="34" charset="0"/>
              </a:rPr>
              <a:t>GLOBAL ACCOUNTING INSIGHTS</a:t>
            </a:r>
            <a:endParaRPr lang="en-US" sz="3400" b="1" dirty="0">
              <a:solidFill>
                <a:schemeClr val="bg1"/>
              </a:solidFill>
              <a:effectLst/>
              <a:latin typeface="Liberation Sans" panose="020B0604020202020204" pitchFamily="34" charset="0"/>
            </a:endParaRP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3"/>
          <p:cNvSpPr>
            <a:spLocks noChangeArrowheads="1"/>
          </p:cNvSpPr>
          <p:nvPr/>
        </p:nvSpPr>
        <p:spPr bwMode="auto">
          <a:xfrm>
            <a:off x="533400" y="1998663"/>
            <a:ext cx="8153400" cy="10970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b="0" dirty="0" smtClean="0">
                <a:effectLst/>
                <a:latin typeface="Liberation Sans" panose="020B0604020202020204" pitchFamily="34" charset="0"/>
              </a:rPr>
              <a:t>Under </a:t>
            </a:r>
            <a:r>
              <a:rPr lang="en-US" b="0" dirty="0">
                <a:effectLst/>
                <a:latin typeface="Liberation Sans" panose="020B0604020202020204" pitchFamily="34" charset="0"/>
              </a:rPr>
              <a:t>IFRS, premiums and discounts are netted against </a:t>
            </a:r>
            <a:r>
              <a:rPr lang="en-US" b="0" dirty="0" smtClean="0">
                <a:effectLst/>
                <a:latin typeface="Liberation Sans" panose="020B0604020202020204" pitchFamily="34" charset="0"/>
              </a:rPr>
              <a:t>the face </a:t>
            </a:r>
            <a:r>
              <a:rPr lang="en-US" b="0" dirty="0">
                <a:effectLst/>
                <a:latin typeface="Liberation Sans" panose="020B0604020202020204" pitchFamily="34" charset="0"/>
              </a:rPr>
              <a:t>value of the bonds for recording purposes. Under U.S</a:t>
            </a:r>
            <a:r>
              <a:rPr lang="en-US" b="0" dirty="0" smtClean="0">
                <a:effectLst/>
                <a:latin typeface="Liberation Sans" panose="020B0604020202020204" pitchFamily="34" charset="0"/>
              </a:rPr>
              <a:t>. GAAP</a:t>
            </a:r>
            <a:r>
              <a:rPr lang="en-US" b="0" dirty="0">
                <a:effectLst/>
                <a:latin typeface="Liberation Sans" panose="020B0604020202020204" pitchFamily="34" charset="0"/>
              </a:rPr>
              <a:t>, discounts and premiums are recorded in </a:t>
            </a:r>
            <a:r>
              <a:rPr lang="en-US" b="0" dirty="0" smtClean="0">
                <a:effectLst/>
                <a:latin typeface="Liberation Sans" panose="020B0604020202020204" pitchFamily="34" charset="0"/>
              </a:rPr>
              <a:t>separate accounts</a:t>
            </a:r>
            <a:r>
              <a:rPr lang="en-US" b="0" dirty="0">
                <a:effectLst/>
                <a:latin typeface="Liberation Sans" panose="020B0604020202020204" pitchFamily="34" charset="0"/>
              </a:rPr>
              <a:t>.</a:t>
            </a:r>
            <a:endParaRPr lang="en-US" altLang="en-US" b="0" dirty="0">
              <a:effectLst/>
              <a:latin typeface="Liberation Sans" panose="020B0604020202020204" pitchFamily="34" charset="0"/>
            </a:endParaRPr>
          </a:p>
        </p:txBody>
      </p:sp>
    </p:spTree>
    <p:extLst>
      <p:ext uri="{BB962C8B-B14F-4D97-AF65-F5344CB8AC3E}">
        <p14:creationId xmlns:p14="http://schemas.microsoft.com/office/powerpoint/2010/main" val="588671840"/>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rtl="1"/>
            <a:r>
              <a:rPr lang="ar-SA" altLang="en-US" dirty="0" smtClean="0">
                <a:effectLst/>
                <a:latin typeface="Liberation Sans" panose="020B0604020202020204" pitchFamily="34" charset="0"/>
              </a:rPr>
              <a:t>في الأفق (المستقبل)</a:t>
            </a:r>
            <a:endParaRPr lang="en-US" altLang="en-US" dirty="0">
              <a:effectLst/>
              <a:latin typeface="Liberation Sans" panose="020B0604020202020204" pitchFamily="34" charset="0"/>
            </a:endParaRPr>
          </a:p>
        </p:txBody>
      </p:sp>
      <p:sp>
        <p:nvSpPr>
          <p:cNvPr id="58371" name="Rectangle 3"/>
          <p:cNvSpPr>
            <a:spLocks noChangeArrowheads="1"/>
          </p:cNvSpPr>
          <p:nvPr/>
        </p:nvSpPr>
        <p:spPr bwMode="auto">
          <a:xfrm>
            <a:off x="533400" y="1998663"/>
            <a:ext cx="8153400" cy="1443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spcAft>
                <a:spcPts val="600"/>
              </a:spcAft>
            </a:pPr>
            <a:r>
              <a:rPr lang="en-US" b="0" dirty="0">
                <a:effectLst/>
                <a:latin typeface="Liberation Sans" panose="020B0604020202020204" pitchFamily="34" charset="0"/>
              </a:rPr>
              <a:t>As indicated in Chapter 2, the IASB and FASB are </a:t>
            </a:r>
            <a:r>
              <a:rPr lang="en-US" b="0" dirty="0" smtClean="0">
                <a:effectLst/>
                <a:latin typeface="Liberation Sans" panose="020B0604020202020204" pitchFamily="34" charset="0"/>
              </a:rPr>
              <a:t>working on </a:t>
            </a:r>
            <a:r>
              <a:rPr lang="en-US" b="0" dirty="0">
                <a:effectLst/>
                <a:latin typeface="Liberation Sans" panose="020B0604020202020204" pitchFamily="34" charset="0"/>
              </a:rPr>
              <a:t>a conceptual framework project, part of which will </a:t>
            </a:r>
            <a:r>
              <a:rPr lang="en-US" b="0" dirty="0" smtClean="0">
                <a:effectLst/>
                <a:latin typeface="Liberation Sans" panose="020B0604020202020204" pitchFamily="34" charset="0"/>
              </a:rPr>
              <a:t>examine the definition </a:t>
            </a:r>
            <a:r>
              <a:rPr lang="en-US" b="0" dirty="0">
                <a:effectLst/>
                <a:latin typeface="Liberation Sans" panose="020B0604020202020204" pitchFamily="34" charset="0"/>
              </a:rPr>
              <a:t>of a liability. In addition, the two </a:t>
            </a:r>
            <a:r>
              <a:rPr lang="en-US" b="0" dirty="0" smtClean="0">
                <a:effectLst/>
                <a:latin typeface="Liberation Sans" panose="020B0604020202020204" pitchFamily="34" charset="0"/>
              </a:rPr>
              <a:t>Boards are </a:t>
            </a:r>
            <a:r>
              <a:rPr lang="en-US" b="0" dirty="0">
                <a:effectLst/>
                <a:latin typeface="Liberation Sans" panose="020B0604020202020204" pitchFamily="34" charset="0"/>
              </a:rPr>
              <a:t>attempting to clarify the accounting related to </a:t>
            </a:r>
            <a:r>
              <a:rPr lang="en-US" b="0" dirty="0" smtClean="0">
                <a:effectLst/>
                <a:latin typeface="Liberation Sans" panose="020B0604020202020204" pitchFamily="34" charset="0"/>
              </a:rPr>
              <a:t>provisions and </a:t>
            </a:r>
            <a:r>
              <a:rPr lang="en-US" b="0" dirty="0">
                <a:effectLst/>
                <a:latin typeface="Liberation Sans" panose="020B0604020202020204" pitchFamily="34" charset="0"/>
              </a:rPr>
              <a:t>related contingencies.</a:t>
            </a:r>
            <a:endParaRPr lang="en-US" altLang="en-US" b="0" dirty="0">
              <a:effectLst/>
              <a:latin typeface="Liberation Sans" panose="020B0604020202020204" pitchFamily="34" charset="0"/>
            </a:endParaRPr>
          </a:p>
        </p:txBody>
      </p:sp>
      <p:pic>
        <p:nvPicPr>
          <p:cNvPr id="409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smtClean="0">
                <a:solidFill>
                  <a:schemeClr val="bg1"/>
                </a:solidFill>
                <a:effectLst/>
                <a:latin typeface="Liberation Sans" panose="020B0604020202020204" pitchFamily="34" charset="0"/>
              </a:rPr>
              <a:t>GLOBAL ACCOUNTING INSIGHTS</a:t>
            </a:r>
            <a:endParaRPr lang="en-US" sz="3400" b="1" dirty="0">
              <a:solidFill>
                <a:schemeClr val="bg1"/>
              </a:solidFill>
              <a:effectLst/>
              <a:latin typeface="Liberation Sans" panose="020B0604020202020204" pitchFamily="34" charset="0"/>
            </a:endParaRP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latin typeface="Liberation Sans" panose="020B0604020202020204" pitchFamily="34"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4079561"/>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7620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just">
              <a:lnSpc>
                <a:spcPct val="130000"/>
              </a:lnSpc>
            </a:pPr>
            <a:r>
              <a:rPr lang="en-US" altLang="en-US" sz="2000" b="0" dirty="0">
                <a:solidFill>
                  <a:schemeClr val="tx1"/>
                </a:solidFill>
                <a:effectLst/>
                <a:latin typeface="Liberation Sans" panose="020B0604020202020204" pitchFamily="34" charset="0"/>
              </a:rPr>
              <a:t>Copyright © </a:t>
            </a:r>
            <a:r>
              <a:rPr lang="en-US" altLang="en-US" sz="2000" b="0" dirty="0" smtClean="0">
                <a:solidFill>
                  <a:schemeClr val="tx1"/>
                </a:solidFill>
                <a:effectLst/>
                <a:latin typeface="Liberation Sans" panose="020B0604020202020204" pitchFamily="34" charset="0"/>
              </a:rPr>
              <a:t>2014 </a:t>
            </a:r>
            <a:r>
              <a:rPr lang="en-US" altLang="en-US" sz="2000" b="0" dirty="0">
                <a:solidFill>
                  <a:schemeClr val="tx1"/>
                </a:solidFill>
                <a:effectLst/>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2" name="Line 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latin typeface="Liberation Sans" panose="020B0604020202020204" pitchFamily="34" charset="0"/>
            </a:endParaRPr>
          </a:p>
        </p:txBody>
      </p:sp>
      <p:sp>
        <p:nvSpPr>
          <p:cNvPr id="65540" name="Rectangle 7"/>
          <p:cNvSpPr>
            <a:spLocks noChangeArrowheads="1"/>
          </p:cNvSpPr>
          <p:nvPr/>
        </p:nvSpPr>
        <p:spPr bwMode="auto">
          <a:xfrm>
            <a:off x="0" y="457200"/>
            <a:ext cx="9144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rgbClr val="0000E2"/>
                </a:solidFill>
                <a:effectLst/>
                <a:latin typeface="Liberation Sans" panose="020B0604020202020204" pitchFamily="34" charset="0"/>
              </a:rPr>
              <a:t>COPYRIGHT</a:t>
            </a:r>
          </a:p>
        </p:txBody>
      </p:sp>
    </p:spTree>
    <p:extLst>
      <p:ext uri="{BB962C8B-B14F-4D97-AF65-F5344CB8AC3E}">
        <p14:creationId xmlns:p14="http://schemas.microsoft.com/office/powerpoint/2010/main" val="10254136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5561</Words>
  <Application>Microsoft Office PowerPoint</Application>
  <PresentationFormat>On-screen Show (4:3)</PresentationFormat>
  <Paragraphs>653</Paragraphs>
  <Slides>93</Slides>
  <Notes>88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movnglnc</vt:lpstr>
      <vt:lpstr>Slide</vt:lpstr>
      <vt:lpstr>PowerPoint Presentation</vt:lpstr>
      <vt:lpstr>PowerPoint Presentation</vt:lpstr>
      <vt:lpstr>PowerPoint Presentation</vt:lpstr>
      <vt:lpstr> اصدار السندات    BONDS PAYABLE</vt:lpstr>
      <vt:lpstr>PowerPoint Presentation</vt:lpstr>
      <vt:lpstr>أنواع ورتب السندات  Types and Ratings of Bonds</vt:lpstr>
      <vt:lpstr>PowerPoint Presentation</vt:lpstr>
      <vt:lpstr>تقييم السندات المستحقة    Valuation of Bonds Payable</vt:lpstr>
      <vt:lpstr>تقييم السندات المستحقة    Valuation of Bonds Payable</vt:lpstr>
      <vt:lpstr>تقييم السندات المستحقة    Valuation of Bonds Payable</vt:lpstr>
      <vt:lpstr>تقييم السندات المستحقة    Valuation of Bonds Payable</vt:lpstr>
      <vt:lpstr>PowerPoint Presentation</vt:lpstr>
      <vt:lpstr>اصدار السندات بالقيمة الاسمية Bonds Issued at Par </vt:lpstr>
      <vt:lpstr>اصدار السندات بالقيمة الاسمية Bonds Issued at Par</vt:lpstr>
      <vt:lpstr>اصدار السندات بالقيمة الاسمية Bonds Issued at Par </vt:lpstr>
      <vt:lpstr>اصدار السندات بخصم  Bonds Issued at a Discount</vt:lpstr>
      <vt:lpstr>اصدار السندات بخصم  Bonds Issued at a Discount</vt:lpstr>
      <vt:lpstr>اصدار السندات بخصم  Bonds Issued at a Discount</vt:lpstr>
      <vt:lpstr>اصدار السندات بخصم  Bonds Issued at a Discount</vt:lpstr>
      <vt:lpstr>PowerPoint Presentation</vt:lpstr>
      <vt:lpstr>PowerPoint Presentation</vt:lpstr>
      <vt:lpstr>طريقة الفائدة الفعالة  Effective-Interest Method</vt:lpstr>
      <vt:lpstr>طريقة الفائدة الفعالة  Effective-Interest Method</vt:lpstr>
      <vt:lpstr>PowerPoint Presentation</vt:lpstr>
      <vt:lpstr>Effective-Interest Method</vt:lpstr>
      <vt:lpstr>PowerPoint Presentation</vt:lpstr>
      <vt:lpstr>PowerPoint Presentation</vt:lpstr>
      <vt:lpstr>PowerPoint Presentation</vt:lpstr>
      <vt:lpstr>PowerPoint Presentation</vt:lpstr>
      <vt:lpstr>Effective-Interest Method</vt:lpstr>
      <vt:lpstr>PowerPoint Presentation</vt:lpstr>
      <vt:lpstr>طريقة الفائدة الفعالة  Effective-Interest Method</vt:lpstr>
      <vt:lpstr>PowerPoint Presentation</vt:lpstr>
      <vt:lpstr>طريقة الفائدة الفعالة  Effective-Interest Method</vt:lpstr>
      <vt:lpstr>طريقة الفائدة الفعالة  Effective-Interest Method</vt:lpstr>
      <vt:lpstr>طريقة الفائدة الفعالة  Effective-Interest Method</vt:lpstr>
      <vt:lpstr>طريقة الفائدة الفعالة  Effective-Interest Method</vt:lpstr>
      <vt:lpstr>PowerPoint Presentation</vt:lpstr>
      <vt:lpstr>PowerPoint Presentation</vt:lpstr>
      <vt:lpstr>PowerPoint Presentation</vt:lpstr>
      <vt:lpstr>PowerPoint Presentation</vt:lpstr>
      <vt:lpstr>PowerPoint Presentation</vt:lpstr>
      <vt:lpstr>اصدار ورقة الدفع بالقيمة الاسمية  Notes Issued at Face Value</vt:lpstr>
      <vt:lpstr>لا يتم اصدار الورقة بالقيمة الاسمية  Notes NOT Issued at Face Value</vt:lpstr>
      <vt:lpstr>أوراق دفع تحمل فائدة صفرية  Zero-Interest-Bearing Notes</vt:lpstr>
      <vt:lpstr>أوراق دفع تحمل فائدة صفرية  Zero-Interest-Bearing Notes</vt:lpstr>
      <vt:lpstr>أوراق دفع تحمل فائدة صفرية  Zero-Interest-Bearing Notes</vt:lpstr>
      <vt:lpstr>أوراق دفع تحمل فائدة صفرية  Zero-Interest-Bearing Notes</vt:lpstr>
      <vt:lpstr>أوراق دفع تحمل فائدة  Interest-Bearing Notes</vt:lpstr>
      <vt:lpstr>أوراق دفع تحمل فائدة  Interest-Bearing Notes</vt:lpstr>
      <vt:lpstr>أوراق دفع تحمل فائدة  Interest-Bearing Notes</vt:lpstr>
      <vt:lpstr>أوراق دفع تحمل فائدة  Interest-Bearing Notes</vt:lpstr>
      <vt:lpstr>حالات خاصة في اصدار أوراق الدفع طويلة الاجل</vt:lpstr>
      <vt:lpstr>حالات خاصة في اصدار أوراق الدفع طويلة الاجل</vt:lpstr>
      <vt:lpstr>حالات خاصة في اصدار أوراق الدفع طويلة الاجل</vt:lpstr>
      <vt:lpstr>حالات خاصة في اصدار أوراق الدفع طويلة الاجل</vt:lpstr>
      <vt:lpstr>حالات خاصة في اصدار أوراق الدفع طويلة الاجل</vt:lpstr>
      <vt:lpstr>PowerPoint Presentation</vt:lpstr>
      <vt:lpstr>حالات خاصة في اصدار أوراق الدفع طويلة الاجل</vt:lpstr>
      <vt:lpstr>الرهونات العقارية     Mortgage Notes Payable</vt:lpstr>
      <vt:lpstr>PowerPoint Presentation</vt:lpstr>
      <vt:lpstr>PowerPoint Presentation</vt:lpstr>
      <vt:lpstr>تسوية الالتزامات غير المتداولة </vt:lpstr>
      <vt:lpstr>التسوية مقابل نقد قبل تاريخ الاستحقاق</vt:lpstr>
      <vt:lpstr>PowerPoint Presentation</vt:lpstr>
      <vt:lpstr>PowerPoint Presentation</vt:lpstr>
      <vt:lpstr>Exchanging Assets</vt:lpstr>
      <vt:lpstr>Exchanging Securities</vt:lpstr>
      <vt:lpstr>التسوية مع تعديل الشروط  Extinguishment with Modification of Terms</vt:lpstr>
      <vt:lpstr>PowerPoint Presentation</vt:lpstr>
      <vt:lpstr>PowerPoint Presentation</vt:lpstr>
      <vt:lpstr>PowerPoint Presentation</vt:lpstr>
      <vt:lpstr>PowerPoint Presentation</vt:lpstr>
      <vt:lpstr>PowerPoint Presentation</vt:lpstr>
      <vt:lpstr>خيار القيمة العادلة         Fair Value Option </vt:lpstr>
      <vt:lpstr>PowerPoint Presentation</vt:lpstr>
      <vt:lpstr>PowerPoint Presentation</vt:lpstr>
      <vt:lpstr>التمويل خارج الميزانية   Off-Balance-Sheet Financing</vt:lpstr>
      <vt:lpstr>PowerPoint Presentation</vt:lpstr>
      <vt:lpstr>PowerPoint Presentation</vt:lpstr>
      <vt:lpstr>عرض وتحليل          Presentation and Analysis</vt:lpstr>
      <vt:lpstr>عرض وتحليل          Presentation and Analysis</vt:lpstr>
      <vt:lpstr>PowerPoint Presentation</vt:lpstr>
      <vt:lpstr>عرض وتحليل          Presentation and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1</cp:revision>
  <dcterms:modified xsi:type="dcterms:W3CDTF">2019-04-02T19:27:17Z</dcterms:modified>
</cp:coreProperties>
</file>