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913" r:id="rId2"/>
    <p:sldId id="858" r:id="rId3"/>
    <p:sldId id="905" r:id="rId4"/>
    <p:sldId id="863" r:id="rId5"/>
    <p:sldId id="864" r:id="rId6"/>
    <p:sldId id="906" r:id="rId7"/>
    <p:sldId id="865" r:id="rId8"/>
    <p:sldId id="866" r:id="rId9"/>
    <p:sldId id="868" r:id="rId10"/>
    <p:sldId id="870" r:id="rId11"/>
    <p:sldId id="871" r:id="rId12"/>
    <p:sldId id="861" r:id="rId13"/>
    <p:sldId id="910" r:id="rId14"/>
    <p:sldId id="887" r:id="rId15"/>
    <p:sldId id="793" r:id="rId16"/>
    <p:sldId id="794" r:id="rId17"/>
    <p:sldId id="796" r:id="rId18"/>
    <p:sldId id="805" r:id="rId19"/>
    <p:sldId id="889" r:id="rId20"/>
    <p:sldId id="890" r:id="rId21"/>
    <p:sldId id="892" r:id="rId22"/>
    <p:sldId id="907" r:id="rId23"/>
    <p:sldId id="908" r:id="rId24"/>
    <p:sldId id="909" r:id="rId25"/>
    <p:sldId id="893" r:id="rId26"/>
    <p:sldId id="894" r:id="rId27"/>
    <p:sldId id="888" r:id="rId28"/>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5pPr>
    <a:lvl6pPr marL="22860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6pPr>
    <a:lvl7pPr marL="27432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7pPr>
    <a:lvl8pPr marL="32004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8pPr>
    <a:lvl9pPr marL="3657600" algn="l" defTabSz="914400" rtl="0" eaLnBrk="1" latinLnBrk="0" hangingPunct="1">
      <a:defRPr b="1" kern="1200">
        <a:solidFill>
          <a:schemeClr val="folHlink"/>
        </a:solidFill>
        <a:effectLst>
          <a:outerShdw blurRad="38100" dist="38100" dir="2700000" algn="tl">
            <a:srgbClr val="000000">
              <a:alpha val="43137"/>
            </a:srgbClr>
          </a:outerShdw>
        </a:effectLst>
        <a:latin typeface="Comic Sans MS" pitchFamily="66" charset="0"/>
        <a:ea typeface="+mn-ea"/>
        <a:cs typeface="+mn-cs"/>
      </a:defRPr>
    </a:lvl9pPr>
  </p:defaultTextStyle>
  <p:extLst>
    <p:ext uri="{521415D9-36F7-43E2-AB2F-B90AF26B5E84}">
      <p14:sectionLst xmlns:p14="http://schemas.microsoft.com/office/powerpoint/2010/main">
        <p14:section name="Default Section" id="{491CEA94-00F4-4F90-9A5E-3D5EA540CFF7}">
          <p14:sldIdLst>
            <p14:sldId id="913"/>
          </p14:sldIdLst>
        </p14:section>
        <p14:section name="Untitled Section" id="{2FEC4A0C-A027-4F4E-993B-C48A0DF76637}">
          <p14:sldIdLst>
            <p14:sldId id="858"/>
            <p14:sldId id="905"/>
            <p14:sldId id="863"/>
            <p14:sldId id="864"/>
            <p14:sldId id="906"/>
            <p14:sldId id="865"/>
            <p14:sldId id="866"/>
            <p14:sldId id="868"/>
            <p14:sldId id="870"/>
            <p14:sldId id="871"/>
            <p14:sldId id="861"/>
            <p14:sldId id="910"/>
            <p14:sldId id="887"/>
            <p14:sldId id="793"/>
            <p14:sldId id="794"/>
            <p14:sldId id="796"/>
            <p14:sldId id="805"/>
            <p14:sldId id="889"/>
            <p14:sldId id="890"/>
            <p14:sldId id="892"/>
            <p14:sldId id="907"/>
            <p14:sldId id="908"/>
            <p14:sldId id="909"/>
            <p14:sldId id="893"/>
            <p14:sldId id="894"/>
            <p14:sldId id="88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620E16-66BE-45FC-8277-DE704E50CE96}" type="datetimeFigureOut">
              <a:rPr lang="en-US" smtClean="0"/>
              <a:t>4/2/2019</a:t>
            </a:fld>
            <a:endParaRPr lang="en-US"/>
          </a:p>
        </p:txBody>
      </p:sp>
      <p:sp>
        <p:nvSpPr>
          <p:cNvPr id="4" name="Footer Placeholder 3"/>
          <p:cNvSpPr>
            <a:spLocks noGrp="1"/>
          </p:cNvSpPr>
          <p:nvPr>
            <p:ph type="ftr" sz="quarter" idx="2"/>
          </p:nvPr>
        </p:nvSpPr>
        <p:spPr>
          <a:xfrm>
            <a:off x="0" y="872966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29663"/>
            <a:ext cx="2971800" cy="458787"/>
          </a:xfrm>
          <a:prstGeom prst="rect">
            <a:avLst/>
          </a:prstGeom>
        </p:spPr>
        <p:txBody>
          <a:bodyPr vert="horz" lIns="91440" tIns="45720" rIns="91440" bIns="45720" rtlCol="0" anchor="b"/>
          <a:lstStyle>
            <a:lvl1pPr algn="r">
              <a:defRPr sz="1200"/>
            </a:lvl1pPr>
          </a:lstStyle>
          <a:p>
            <a:fld id="{36404A4A-9310-45C4-B464-9B9BF41E3D90}" type="slidenum">
              <a:rPr lang="en-US" smtClean="0"/>
              <a:t>‹#›</a:t>
            </a:fld>
            <a:endParaRPr lang="en-US"/>
          </a:p>
        </p:txBody>
      </p:sp>
    </p:spTree>
    <p:extLst>
      <p:ext uri="{BB962C8B-B14F-4D97-AF65-F5344CB8AC3E}">
        <p14:creationId xmlns:p14="http://schemas.microsoft.com/office/powerpoint/2010/main" val="976200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notes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685841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250" name="Rectangle 2"/>
          <p:cNvSpPr>
            <a:spLocks noGrp="1" noRot="1" noChangeAspect="1" noChangeArrowheads="1" noTextEdit="1"/>
          </p:cNvSpPr>
          <p:nvPr>
            <p:ph type="sldImg"/>
          </p:nvPr>
        </p:nvSpPr>
        <p:spPr>
          <a:ln/>
        </p:spPr>
      </p:sp>
      <p:sp>
        <p:nvSpPr>
          <p:cNvPr id="146125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31971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922" name="Rectangle 2"/>
          <p:cNvSpPr>
            <a:spLocks noGrp="1" noRot="1" noChangeAspect="1" noChangeArrowheads="1" noTextEdit="1"/>
          </p:cNvSpPr>
          <p:nvPr>
            <p:ph type="sldImg"/>
          </p:nvPr>
        </p:nvSpPr>
        <p:spPr>
          <a:ln/>
        </p:spPr>
      </p:sp>
      <p:sp>
        <p:nvSpPr>
          <p:cNvPr id="148992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498186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7394" name="Rectangle 2"/>
          <p:cNvSpPr>
            <a:spLocks noGrp="1" noRot="1" noChangeAspect="1" noChangeArrowheads="1" noTextEdit="1"/>
          </p:cNvSpPr>
          <p:nvPr>
            <p:ph type="sldImg"/>
          </p:nvPr>
        </p:nvSpPr>
        <p:spPr>
          <a:ln/>
        </p:spPr>
      </p:sp>
      <p:sp>
        <p:nvSpPr>
          <p:cNvPr id="146739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390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6808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8674" name="Rectangle 2"/>
          <p:cNvSpPr>
            <a:spLocks noGrp="1" noRot="1" noChangeAspect="1" noChangeArrowheads="1" noTextEdit="1"/>
          </p:cNvSpPr>
          <p:nvPr>
            <p:ph type="sldImg"/>
          </p:nvPr>
        </p:nvSpPr>
        <p:spPr>
          <a:ln/>
        </p:spPr>
      </p:sp>
      <p:sp>
        <p:nvSpPr>
          <p:cNvPr id="13086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391996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22" name="Rectangle 2"/>
          <p:cNvSpPr>
            <a:spLocks noGrp="1" noRot="1" noChangeAspect="1" noChangeArrowheads="1" noTextEdit="1"/>
          </p:cNvSpPr>
          <p:nvPr>
            <p:ph type="sldImg"/>
          </p:nvPr>
        </p:nvSpPr>
        <p:spPr>
          <a:ln/>
        </p:spPr>
      </p:sp>
      <p:sp>
        <p:nvSpPr>
          <p:cNvPr id="131072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65941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818" name="Rectangle 2"/>
          <p:cNvSpPr>
            <a:spLocks noGrp="1" noRot="1" noChangeAspect="1" noChangeArrowheads="1" noTextEdit="1"/>
          </p:cNvSpPr>
          <p:nvPr>
            <p:ph type="sldImg"/>
          </p:nvPr>
        </p:nvSpPr>
        <p:spPr>
          <a:ln/>
        </p:spPr>
      </p:sp>
      <p:sp>
        <p:nvSpPr>
          <p:cNvPr id="131481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23709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346" name="Rectangle 2"/>
          <p:cNvSpPr>
            <a:spLocks noGrp="1" noRot="1" noChangeAspect="1" noChangeArrowheads="1" noTextEdit="1"/>
          </p:cNvSpPr>
          <p:nvPr>
            <p:ph type="sldImg"/>
          </p:nvPr>
        </p:nvSpPr>
        <p:spPr>
          <a:ln/>
        </p:spPr>
      </p:sp>
      <p:sp>
        <p:nvSpPr>
          <p:cNvPr id="1337348" name="Rectangle 4"/>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6981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80429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06579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2795721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1250" name="Rectangle 2"/>
          <p:cNvSpPr>
            <a:spLocks noGrp="1" noRot="1" noChangeAspect="1" noChangeArrowheads="1" noTextEdit="1"/>
          </p:cNvSpPr>
          <p:nvPr>
            <p:ph type="sldImg"/>
          </p:nvPr>
        </p:nvSpPr>
        <p:spPr>
          <a:ln/>
        </p:spPr>
      </p:sp>
      <p:sp>
        <p:nvSpPr>
          <p:cNvPr id="1461251"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0336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2891151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3833866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1669627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5163085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39825" y="695325"/>
            <a:ext cx="4578350" cy="3433763"/>
          </a:xfrm>
          <a:ln/>
        </p:spPr>
      </p:sp>
      <p:sp>
        <p:nvSpPr>
          <p:cNvPr id="123907" name="Rectangle 3"/>
          <p:cNvSpPr>
            <a:spLocks noGrp="1" noChangeArrowheads="1"/>
          </p:cNvSpPr>
          <p:nvPr>
            <p:ph type="body" idx="1"/>
          </p:nvPr>
        </p:nvSpPr>
        <p:spPr>
          <a:xfrm>
            <a:off x="381001" y="4365626"/>
            <a:ext cx="6172200" cy="4133850"/>
          </a:xfrm>
          <a:noFill/>
        </p:spPr>
        <p:txBody>
          <a:bodyPr/>
          <a:lstStyle/>
          <a:p>
            <a:endParaRPr lang="en-US" altLang="en-US" dirty="0" smtClean="0"/>
          </a:p>
        </p:txBody>
      </p:sp>
    </p:spTree>
    <p:extLst>
      <p:ext uri="{BB962C8B-B14F-4D97-AF65-F5344CB8AC3E}">
        <p14:creationId xmlns:p14="http://schemas.microsoft.com/office/powerpoint/2010/main" val="11778715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smtClean="0"/>
          </a:p>
        </p:txBody>
      </p:sp>
    </p:spTree>
    <p:extLst>
      <p:ext uri="{BB962C8B-B14F-4D97-AF65-F5344CB8AC3E}">
        <p14:creationId xmlns:p14="http://schemas.microsoft.com/office/powerpoint/2010/main" val="2215744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3538" name="Rectangle 2"/>
          <p:cNvSpPr>
            <a:spLocks noGrp="1" noRot="1" noChangeAspect="1" noChangeArrowheads="1" noTextEdit="1"/>
          </p:cNvSpPr>
          <p:nvPr>
            <p:ph type="sldImg"/>
          </p:nvPr>
        </p:nvSpPr>
        <p:spPr>
          <a:ln/>
        </p:spPr>
      </p:sp>
      <p:sp>
        <p:nvSpPr>
          <p:cNvPr id="147353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4792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Rot="1" noChangeAspect="1" noChangeArrowheads="1" noTextEdit="1"/>
          </p:cNvSpPr>
          <p:nvPr>
            <p:ph type="sldImg"/>
          </p:nvPr>
        </p:nvSpPr>
        <p:spPr>
          <a:ln/>
        </p:spPr>
      </p:sp>
      <p:sp>
        <p:nvSpPr>
          <p:cNvPr id="1475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999614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Rot="1" noChangeAspect="1" noChangeArrowheads="1" noTextEdit="1"/>
          </p:cNvSpPr>
          <p:nvPr>
            <p:ph type="sldImg"/>
          </p:nvPr>
        </p:nvSpPr>
        <p:spPr>
          <a:ln/>
        </p:spPr>
      </p:sp>
      <p:sp>
        <p:nvSpPr>
          <p:cNvPr id="14755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887034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Rectangle 2"/>
          <p:cNvSpPr>
            <a:spLocks noGrp="1" noRot="1" noChangeAspect="1" noChangeArrowheads="1" noTextEdit="1"/>
          </p:cNvSpPr>
          <p:nvPr>
            <p:ph type="sldImg"/>
          </p:nvPr>
        </p:nvSpPr>
        <p:spPr>
          <a:ln/>
        </p:spPr>
      </p:sp>
      <p:sp>
        <p:nvSpPr>
          <p:cNvPr id="147763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4555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9682" name="Rectangle 2"/>
          <p:cNvSpPr>
            <a:spLocks noGrp="1" noRot="1" noChangeAspect="1" noChangeArrowheads="1" noTextEdit="1"/>
          </p:cNvSpPr>
          <p:nvPr>
            <p:ph type="sldImg"/>
          </p:nvPr>
        </p:nvSpPr>
        <p:spPr>
          <a:ln/>
        </p:spPr>
      </p:sp>
      <p:sp>
        <p:nvSpPr>
          <p:cNvPr id="1479683"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212766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778" name="Rectangle 2"/>
          <p:cNvSpPr>
            <a:spLocks noGrp="1" noRot="1" noChangeAspect="1" noChangeArrowheads="1" noTextEdit="1"/>
          </p:cNvSpPr>
          <p:nvPr>
            <p:ph type="sldImg"/>
          </p:nvPr>
        </p:nvSpPr>
        <p:spPr>
          <a:ln/>
        </p:spPr>
      </p:sp>
      <p:sp>
        <p:nvSpPr>
          <p:cNvPr id="14837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0825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7874" name="Rectangle 2"/>
          <p:cNvSpPr>
            <a:spLocks noGrp="1" noRot="1" noChangeAspect="1" noChangeArrowheads="1" noTextEdit="1"/>
          </p:cNvSpPr>
          <p:nvPr>
            <p:ph type="sldImg"/>
          </p:nvPr>
        </p:nvSpPr>
        <p:spPr>
          <a:ln/>
        </p:spPr>
      </p:sp>
      <p:sp>
        <p:nvSpPr>
          <p:cNvPr id="148787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78201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931499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819012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449972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668161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7047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24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80864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324039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3336258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112498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025807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146258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0" name="Text Box 16"/>
          <p:cNvSpPr txBox="1">
            <a:spLocks noChangeArrowheads="1"/>
          </p:cNvSpPr>
          <p:nvPr/>
        </p:nvSpPr>
        <p:spPr bwMode="auto">
          <a:xfrm>
            <a:off x="76200" y="64008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dirty="0">
                <a:solidFill>
                  <a:schemeClr val="tx1"/>
                </a:solidFill>
                <a:effectLst/>
                <a:latin typeface="Arial" charset="0"/>
              </a:rPr>
              <a:t>14-</a:t>
            </a:r>
            <a:fld id="{8ED3E772-BDD7-483F-B109-83AD86530EDB}" type="slidenum">
              <a:rPr lang="en-US" altLang="en-US" sz="1200">
                <a:solidFill>
                  <a:schemeClr val="tx1"/>
                </a:solidFill>
                <a:effectLst/>
                <a:latin typeface="Arial" charset="0"/>
              </a:rPr>
              <a:pPr>
                <a:spcBef>
                  <a:spcPct val="50000"/>
                </a:spcBef>
              </a:pPr>
              <a:t>‹#›</a:t>
            </a:fld>
            <a:endParaRPr lang="en-US" altLang="en-US" sz="1200" dirty="0">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r"/>
  </p:transition>
  <p:txStyles>
    <p:title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Graphics\Powerpoint\JW_USA\Kieso-cover page\Final\Kieso_.jpg"/>
          <p:cNvPicPr>
            <a:picLocks noChangeAspect="1" noChangeArrowheads="1"/>
          </p:cNvPicPr>
          <p:nvPr/>
        </p:nvPicPr>
        <p:blipFill>
          <a:blip r:embed="rId2" cstate="print"/>
          <a:srcRect/>
          <a:stretch>
            <a:fillRect/>
          </a:stretch>
        </p:blipFill>
        <p:spPr bwMode="auto">
          <a:xfrm>
            <a:off x="0" y="-12700"/>
            <a:ext cx="9144000" cy="3289300"/>
          </a:xfrm>
          <a:prstGeom prst="rect">
            <a:avLst/>
          </a:prstGeom>
          <a:noFill/>
        </p:spPr>
      </p:pic>
      <p:sp>
        <p:nvSpPr>
          <p:cNvPr id="2" name="شكل بيضاوي 1"/>
          <p:cNvSpPr/>
          <p:nvPr/>
        </p:nvSpPr>
        <p:spPr bwMode="auto">
          <a:xfrm>
            <a:off x="627701" y="3356992"/>
            <a:ext cx="7560840" cy="2662808"/>
          </a:xfrm>
          <a:prstGeom prst="ellipse">
            <a:avLst/>
          </a:prstGeom>
          <a:solidFill>
            <a:schemeClr val="accent2">
              <a:lumMod val="20000"/>
              <a:lumOff val="80000"/>
            </a:schemeClr>
          </a:solidFill>
          <a:ln w="28575" cap="sq" cmpd="sng" algn="ctr">
            <a:solidFill>
              <a:srgbClr val="80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محاضرة عن موضوع إصدار أوراق الدفع طويلة الأجل</a:t>
            </a:r>
            <a:endParaRPr lang="ar-IQ" sz="2400" dirty="0">
              <a:solidFill>
                <a:schemeClr val="tx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أ.د. بشرى المشهداني </a:t>
            </a:r>
          </a:p>
          <a:p>
            <a:pPr marL="0" marR="0" indent="0" algn="ctr" defTabSz="914400" rtl="0" eaLnBrk="0" fontAlgn="base" latinLnBrk="0" hangingPunct="0">
              <a:lnSpc>
                <a:spcPct val="100000"/>
              </a:lnSpc>
              <a:spcBef>
                <a:spcPct val="0"/>
              </a:spcBef>
              <a:spcAft>
                <a:spcPct val="0"/>
              </a:spcAft>
              <a:buClrTx/>
              <a:buSzTx/>
              <a:buFontTx/>
              <a:buNone/>
              <a:tabLst/>
            </a:pPr>
            <a:r>
              <a:rPr lang="ar-IQ" sz="2400" dirty="0" smtClean="0">
                <a:solidFill>
                  <a:schemeClr val="tx1"/>
                </a:solidFill>
              </a:rPr>
              <a:t>جامعة بغداد – قسم المحاسبة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1259585"/>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6850" name="Rectangle 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خيار القيمة العادلة         </a:t>
            </a:r>
            <a:r>
              <a:rPr lang="en-US" altLang="en-US" sz="2800" i="0" kern="1200" dirty="0">
                <a:solidFill>
                  <a:schemeClr val="accent6">
                    <a:lumMod val="50000"/>
                  </a:schemeClr>
                </a:solidFill>
                <a:effectLst/>
                <a:latin typeface="Liberation Sans" panose="020B0604020202020204" pitchFamily="34" charset="0"/>
              </a:rPr>
              <a:t>Fair Value </a:t>
            </a:r>
            <a:r>
              <a:rPr lang="en-US" altLang="en-US" sz="2800" i="0" kern="1200" dirty="0" smtClean="0">
                <a:solidFill>
                  <a:schemeClr val="accent6">
                    <a:lumMod val="50000"/>
                  </a:schemeClr>
                </a:solidFill>
                <a:effectLst/>
                <a:latin typeface="Liberation Sans" panose="020B0604020202020204" pitchFamily="34" charset="0"/>
              </a:rPr>
              <a:t>Option</a:t>
            </a:r>
            <a:r>
              <a:rPr lang="ar-SA" altLang="en-US" sz="3200" i="0" kern="1200" dirty="0" smtClean="0">
                <a:solidFill>
                  <a:schemeClr val="accent6">
                    <a:lumMod val="50000"/>
                  </a:schemeClr>
                </a:solidFill>
                <a:effectLst/>
                <a:latin typeface="Liberation Sans" panose="020B0604020202020204" pitchFamily="34" charset="0"/>
              </a:rPr>
              <a:t> </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486852" name="Text Box 4"/>
          <p:cNvSpPr txBox="1">
            <a:spLocks noChangeArrowheads="1"/>
          </p:cNvSpPr>
          <p:nvPr/>
        </p:nvSpPr>
        <p:spPr bwMode="auto">
          <a:xfrm>
            <a:off x="609600" y="1371600"/>
            <a:ext cx="7924800" cy="257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lnSpc>
                <a:spcPct val="130000"/>
              </a:lnSpc>
              <a:spcBef>
                <a:spcPct val="35000"/>
              </a:spcBef>
              <a:buSzPct val="80000"/>
            </a:pPr>
            <a:r>
              <a:rPr lang="ar-SA" altLang="en-US" dirty="0" smtClean="0">
                <a:solidFill>
                  <a:schemeClr val="tx2"/>
                </a:solidFill>
                <a:effectLst/>
                <a:latin typeface="Liberation Sans" panose="020B0604020202020204" pitchFamily="34" charset="0"/>
              </a:rPr>
              <a:t>ان الشركات يكون لها خيار تسجيل أصولها والتزاماتها المالية بالقيمة العادلة التي من ضمنها السندات واوراق الدفع</a:t>
            </a:r>
            <a:endParaRPr lang="en-US" altLang="en-US" b="0" dirty="0" smtClean="0">
              <a:solidFill>
                <a:schemeClr val="tx2"/>
              </a:solidFill>
              <a:effectLst/>
              <a:latin typeface="Liberation Sans" panose="020B0604020202020204" pitchFamily="34" charset="0"/>
            </a:endParaRPr>
          </a:p>
          <a:p>
            <a:pPr algn="just" rtl="1">
              <a:lnSpc>
                <a:spcPct val="130000"/>
              </a:lnSpc>
              <a:spcBef>
                <a:spcPct val="35000"/>
              </a:spcBef>
              <a:buSzPct val="80000"/>
            </a:pPr>
            <a:r>
              <a:rPr lang="ar-SA" altLang="en-US" dirty="0" smtClean="0">
                <a:solidFill>
                  <a:schemeClr val="tx2"/>
                </a:solidFill>
                <a:effectLst/>
                <a:latin typeface="Liberation Sans" panose="020B0604020202020204" pitchFamily="34" charset="0"/>
              </a:rPr>
              <a:t>يعتقد مجلس معايير المحاسبة الدولي </a:t>
            </a:r>
            <a:r>
              <a:rPr lang="en-US" altLang="en-US" dirty="0" smtClean="0">
                <a:solidFill>
                  <a:schemeClr val="tx2"/>
                </a:solidFill>
                <a:effectLst/>
                <a:latin typeface="Liberation Sans" panose="020B0604020202020204" pitchFamily="34" charset="0"/>
              </a:rPr>
              <a:t>(IASB)</a:t>
            </a:r>
            <a:r>
              <a:rPr lang="ar-SA" altLang="en-US" dirty="0" smtClean="0">
                <a:solidFill>
                  <a:schemeClr val="tx2"/>
                </a:solidFill>
                <a:effectLst/>
                <a:latin typeface="Liberation Sans" panose="020B0604020202020204" pitchFamily="34" charset="0"/>
              </a:rPr>
              <a:t> ان القياس بالقيمة العادلة للأدوات المالية بما في ذلك الالتزامات يوفر معلومات اكثر ملائمة وفهما من الكلفة المستنفذة</a:t>
            </a:r>
            <a:endParaRPr lang="en-US" altLang="en-US" dirty="0">
              <a:solidFill>
                <a:schemeClr val="tx2"/>
              </a:solidFill>
              <a:effectLst/>
              <a:latin typeface="Liberation Sans" panose="020B0604020202020204" pitchFamily="34" charset="0"/>
            </a:endParaRPr>
          </a:p>
        </p:txBody>
      </p:sp>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7</a:t>
            </a:r>
            <a:endParaRPr lang="en-US" alt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900" name="Text Box 4"/>
          <p:cNvSpPr txBox="1">
            <a:spLocks noChangeArrowheads="1"/>
          </p:cNvSpPr>
          <p:nvPr/>
        </p:nvSpPr>
        <p:spPr bwMode="auto">
          <a:xfrm>
            <a:off x="609600" y="1981200"/>
            <a:ext cx="7924800" cy="10063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lnSpc>
                <a:spcPct val="130000"/>
              </a:lnSpc>
              <a:spcBef>
                <a:spcPct val="35000"/>
              </a:spcBef>
              <a:buSzPct val="80000"/>
            </a:pPr>
            <a:r>
              <a:rPr lang="ar-SA" altLang="en-US" b="0" dirty="0" smtClean="0">
                <a:solidFill>
                  <a:schemeClr val="folHlink"/>
                </a:solidFill>
                <a:effectLst/>
                <a:latin typeface="Liberation Sans" panose="020B0604020202020204" pitchFamily="34" charset="0"/>
              </a:rPr>
              <a:t>يتم تسجيل الالتزامات غير المتداولة بالقيمة العادلة مع الاعتراف بالمكاسب او الخسائر الغير متحققة كجزء من صافي الدخل</a:t>
            </a:r>
            <a:endParaRPr lang="en-US" altLang="en-US" b="0" dirty="0">
              <a:solidFill>
                <a:schemeClr val="folHlink"/>
              </a:solidFill>
              <a:effectLst/>
              <a:latin typeface="Liberation Sans" panose="020B0604020202020204" pitchFamily="34" charset="0"/>
            </a:endParaRPr>
          </a:p>
        </p:txBody>
      </p:sp>
      <p:sp>
        <p:nvSpPr>
          <p:cNvPr id="1488901" name="Text Box 5"/>
          <p:cNvSpPr txBox="1">
            <a:spLocks noChangeArrowheads="1"/>
          </p:cNvSpPr>
          <p:nvPr/>
        </p:nvSpPr>
        <p:spPr bwMode="auto">
          <a:xfrm>
            <a:off x="609600" y="1371600"/>
            <a:ext cx="82296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effectLst/>
                <a:latin typeface="Liberation Sans" panose="020B0604020202020204" pitchFamily="34" charset="0"/>
              </a:rPr>
              <a:t>ا</a:t>
            </a:r>
            <a:r>
              <a:rPr lang="ar-SA" altLang="en-US" sz="2800" dirty="0" smtClean="0">
                <a:solidFill>
                  <a:schemeClr val="tx2"/>
                </a:solidFill>
                <a:effectLst/>
                <a:latin typeface="Liberation Sans" panose="020B0604020202020204" pitchFamily="34" charset="0"/>
              </a:rPr>
              <a:t>لقياس بالقيمة العادلة </a:t>
            </a:r>
            <a:r>
              <a:rPr lang="en-US" altLang="en-US" sz="2800" dirty="0" smtClean="0">
                <a:solidFill>
                  <a:schemeClr val="tx2"/>
                </a:solidFill>
                <a:effectLst/>
                <a:latin typeface="Liberation Sans" panose="020B0604020202020204" pitchFamily="34" charset="0"/>
              </a:rPr>
              <a:t>F V</a:t>
            </a:r>
            <a:endParaRPr lang="en-US" altLang="en-US" sz="2800" dirty="0">
              <a:solidFill>
                <a:schemeClr val="tx2"/>
              </a:solidFill>
              <a:effectLst/>
              <a:latin typeface="Liberation Sans" panose="020B0604020202020204" pitchFamily="34" charset="0"/>
            </a:endParaRPr>
          </a:p>
        </p:txBody>
      </p:sp>
      <p:sp>
        <p:nvSpPr>
          <p:cNvPr id="1488902" name="Text Box 6"/>
          <p:cNvSpPr txBox="1">
            <a:spLocks noChangeArrowheads="1"/>
          </p:cNvSpPr>
          <p:nvPr/>
        </p:nvSpPr>
        <p:spPr bwMode="auto">
          <a:xfrm>
            <a:off x="762000" y="2986262"/>
            <a:ext cx="7924800" cy="2076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000" dirty="0">
                <a:solidFill>
                  <a:srgbClr val="800000"/>
                </a:solidFill>
                <a:effectLst/>
                <a:latin typeface="Liberation Sans" panose="020B0604020202020204" pitchFamily="34" charset="0"/>
              </a:rPr>
              <a:t>Illustrations:</a:t>
            </a:r>
            <a:r>
              <a:rPr lang="en-US" altLang="en-US" sz="2000" b="0" dirty="0">
                <a:solidFill>
                  <a:schemeClr val="folHlink"/>
                </a:solidFill>
                <a:effectLst/>
                <a:latin typeface="Liberation Sans" panose="020B0604020202020204" pitchFamily="34" charset="0"/>
              </a:rPr>
              <a:t>  Edmonds Company has issued €</a:t>
            </a:r>
            <a:r>
              <a:rPr lang="en-US" altLang="en-US" sz="2000" dirty="0">
                <a:solidFill>
                  <a:schemeClr val="tx2"/>
                </a:solidFill>
                <a:effectLst/>
                <a:latin typeface="Liberation Sans" panose="020B0604020202020204" pitchFamily="34" charset="0"/>
              </a:rPr>
              <a:t>500,000</a:t>
            </a:r>
            <a:r>
              <a:rPr lang="en-US" altLang="en-US" sz="2000" b="0" dirty="0">
                <a:solidFill>
                  <a:schemeClr val="folHlink"/>
                </a:solidFill>
                <a:effectLst/>
                <a:latin typeface="Liberation Sans" panose="020B0604020202020204" pitchFamily="34" charset="0"/>
              </a:rPr>
              <a:t> of </a:t>
            </a:r>
            <a:r>
              <a:rPr lang="en-US" altLang="en-US" sz="2000" dirty="0">
                <a:solidFill>
                  <a:schemeClr val="tx2"/>
                </a:solidFill>
                <a:effectLst/>
                <a:latin typeface="Liberation Sans" panose="020B0604020202020204" pitchFamily="34" charset="0"/>
              </a:rPr>
              <a:t>6 percent bonds at face value </a:t>
            </a:r>
            <a:r>
              <a:rPr lang="en-US" altLang="en-US" sz="2000" b="0" dirty="0">
                <a:solidFill>
                  <a:schemeClr val="folHlink"/>
                </a:solidFill>
                <a:effectLst/>
                <a:latin typeface="Liberation Sans" panose="020B0604020202020204" pitchFamily="34" charset="0"/>
              </a:rPr>
              <a:t>on May 1, </a:t>
            </a:r>
            <a:r>
              <a:rPr lang="en-US" altLang="en-US" sz="2000" b="0" dirty="0" smtClean="0">
                <a:solidFill>
                  <a:schemeClr val="folHlink"/>
                </a:solidFill>
                <a:effectLst/>
                <a:latin typeface="Liberation Sans" panose="020B0604020202020204" pitchFamily="34" charset="0"/>
              </a:rPr>
              <a:t>2015. </a:t>
            </a:r>
            <a:r>
              <a:rPr lang="en-US" altLang="en-US" sz="2000" b="0" dirty="0">
                <a:solidFill>
                  <a:schemeClr val="folHlink"/>
                </a:solidFill>
                <a:effectLst/>
                <a:latin typeface="Liberation Sans" panose="020B0604020202020204" pitchFamily="34" charset="0"/>
              </a:rPr>
              <a:t>Edmonds chooses the fair value option for these bonds. At December 31, </a:t>
            </a:r>
            <a:r>
              <a:rPr lang="en-US" altLang="en-US" sz="2000" b="0" dirty="0" smtClean="0">
                <a:solidFill>
                  <a:schemeClr val="folHlink"/>
                </a:solidFill>
                <a:effectLst/>
                <a:latin typeface="Liberation Sans" panose="020B0604020202020204" pitchFamily="34" charset="0"/>
              </a:rPr>
              <a:t>2015, </a:t>
            </a:r>
            <a:r>
              <a:rPr lang="en-US" altLang="en-US" sz="2000" b="0" dirty="0">
                <a:solidFill>
                  <a:schemeClr val="folHlink"/>
                </a:solidFill>
                <a:effectLst/>
                <a:latin typeface="Liberation Sans" panose="020B0604020202020204" pitchFamily="34" charset="0"/>
              </a:rPr>
              <a:t>the value of the bonds is now €</a:t>
            </a:r>
            <a:r>
              <a:rPr lang="en-US" altLang="en-US" sz="2000" dirty="0">
                <a:solidFill>
                  <a:srgbClr val="FF0000"/>
                </a:solidFill>
                <a:effectLst/>
                <a:latin typeface="Liberation Sans" panose="020B0604020202020204" pitchFamily="34" charset="0"/>
              </a:rPr>
              <a:t>480,000</a:t>
            </a:r>
            <a:r>
              <a:rPr lang="en-US" altLang="en-US" sz="2000" b="0" dirty="0">
                <a:solidFill>
                  <a:schemeClr val="folHlink"/>
                </a:solidFill>
                <a:effectLst/>
                <a:latin typeface="Liberation Sans" panose="020B0604020202020204" pitchFamily="34" charset="0"/>
              </a:rPr>
              <a:t> because interest rates in the market have increased to </a:t>
            </a:r>
            <a:r>
              <a:rPr lang="en-US" altLang="en-US" sz="2000" dirty="0">
                <a:solidFill>
                  <a:srgbClr val="FF0000"/>
                </a:solidFill>
                <a:effectLst/>
                <a:latin typeface="Liberation Sans" panose="020B0604020202020204" pitchFamily="34" charset="0"/>
              </a:rPr>
              <a:t>8 percent</a:t>
            </a:r>
            <a:r>
              <a:rPr lang="en-US" altLang="en-US" sz="2000" b="0" dirty="0" smtClean="0">
                <a:solidFill>
                  <a:schemeClr val="folHlink"/>
                </a:solidFill>
                <a:effectLst/>
                <a:latin typeface="Liberation Sans" panose="020B0604020202020204" pitchFamily="34" charset="0"/>
              </a:rPr>
              <a:t>. (Market rate </a:t>
            </a:r>
            <a:r>
              <a:rPr lang="ar-SA" altLang="en-US" sz="2000" b="0" dirty="0" smtClean="0">
                <a:solidFill>
                  <a:schemeClr val="folHlink"/>
                </a:solidFill>
                <a:effectLst/>
                <a:latin typeface="Liberation Sans" panose="020B0604020202020204" pitchFamily="34" charset="0"/>
              </a:rPr>
              <a:t>&lt;</a:t>
            </a:r>
            <a:r>
              <a:rPr lang="en-US" altLang="en-US" sz="2000" b="0" dirty="0" smtClean="0">
                <a:solidFill>
                  <a:schemeClr val="folHlink"/>
                </a:solidFill>
                <a:effectLst/>
                <a:latin typeface="Liberation Sans" panose="020B0604020202020204" pitchFamily="34" charset="0"/>
              </a:rPr>
              <a:t> stated rate = Dis)</a:t>
            </a:r>
            <a:endParaRPr lang="en-US" altLang="en-US" sz="2000" b="0" dirty="0">
              <a:solidFill>
                <a:schemeClr val="folHlink"/>
              </a:solidFill>
              <a:effectLst/>
              <a:latin typeface="Liberation Sans" panose="020B0604020202020204" pitchFamily="34" charset="0"/>
            </a:endParaRPr>
          </a:p>
        </p:txBody>
      </p:sp>
      <p:sp>
        <p:nvSpPr>
          <p:cNvPr id="1488903" name="Rectangle 7"/>
          <p:cNvSpPr>
            <a:spLocks noChangeArrowheads="1"/>
          </p:cNvSpPr>
          <p:nvPr/>
        </p:nvSpPr>
        <p:spPr bwMode="auto">
          <a:xfrm>
            <a:off x="914400" y="5121275"/>
            <a:ext cx="7924800" cy="984885"/>
          </a:xfrm>
          <a:prstGeom prst="rect">
            <a:avLst/>
          </a:prstGeom>
          <a:solidFill>
            <a:schemeClr val="tx2">
              <a:lumMod val="20000"/>
              <a:lumOff val="80000"/>
            </a:schemeClr>
          </a:solidFill>
          <a:ln>
            <a:noFill/>
          </a:ln>
          <a:effectLst/>
          <a:extLst/>
        </p:spPr>
        <p:txBody>
          <a:bodyPr>
            <a:spAutoFit/>
          </a:bodyPr>
          <a:lstStyle>
            <a:lvl1pPr marL="457200" indent="-457200" algn="l">
              <a:tabLst>
                <a:tab pos="6286500" algn="r"/>
                <a:tab pos="7372350" algn="r"/>
              </a:tabLst>
              <a:defRPr sz="2400">
                <a:solidFill>
                  <a:schemeClr val="tx1"/>
                </a:solidFill>
                <a:latin typeface="Times New Roman" pitchFamily="18" charset="0"/>
              </a:defRPr>
            </a:lvl1pPr>
            <a:lvl2pPr marL="571500" algn="l">
              <a:tabLst>
                <a:tab pos="6286500" algn="r"/>
                <a:tab pos="7372350" algn="r"/>
              </a:tabLst>
              <a:defRPr sz="2400">
                <a:solidFill>
                  <a:schemeClr val="tx1"/>
                </a:solidFill>
                <a:latin typeface="Times New Roman" pitchFamily="18" charset="0"/>
              </a:defRPr>
            </a:lvl2pPr>
            <a:lvl3pPr algn="l">
              <a:tabLst>
                <a:tab pos="6286500" algn="r"/>
                <a:tab pos="7372350" algn="r"/>
              </a:tabLst>
              <a:defRPr sz="2400">
                <a:solidFill>
                  <a:schemeClr val="tx1"/>
                </a:solidFill>
                <a:latin typeface="Times New Roman" pitchFamily="18" charset="0"/>
              </a:defRPr>
            </a:lvl3pPr>
            <a:lvl4pPr algn="l">
              <a:tabLst>
                <a:tab pos="6286500" algn="r"/>
                <a:tab pos="7372350" algn="r"/>
              </a:tabLst>
              <a:defRPr sz="2400">
                <a:solidFill>
                  <a:schemeClr val="tx1"/>
                </a:solidFill>
                <a:latin typeface="Times New Roman" pitchFamily="18" charset="0"/>
              </a:defRPr>
            </a:lvl4pPr>
            <a:lvl5pPr algn="l">
              <a:tabLst>
                <a:tab pos="6286500" algn="r"/>
                <a:tab pos="737235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37235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37235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37235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372350" algn="r"/>
              </a:tabLst>
              <a:defRPr sz="2400">
                <a:solidFill>
                  <a:schemeClr val="tx1"/>
                </a:solidFill>
                <a:latin typeface="Times New Roman" pitchFamily="18" charset="0"/>
              </a:defRPr>
            </a:lvl9pPr>
          </a:lstStyle>
          <a:p>
            <a:pPr>
              <a:lnSpc>
                <a:spcPct val="145000"/>
              </a:lnSpc>
            </a:pPr>
            <a:r>
              <a:rPr lang="en-US" altLang="en-US" sz="2000" b="0" dirty="0">
                <a:solidFill>
                  <a:schemeClr val="folHlink"/>
                </a:solidFill>
                <a:effectLst/>
                <a:latin typeface="Liberation Sans" panose="020B0604020202020204" pitchFamily="34" charset="0"/>
              </a:rPr>
              <a:t>Bonds Payable</a:t>
            </a:r>
            <a:r>
              <a:rPr lang="en-US" altLang="en-US" sz="1800" b="0" dirty="0">
                <a:solidFill>
                  <a:schemeClr val="folHlink"/>
                </a:solidFill>
                <a:effectLst/>
                <a:latin typeface="Liberation Sans" panose="020B0604020202020204" pitchFamily="34" charset="0"/>
              </a:rPr>
              <a:t> </a:t>
            </a:r>
            <a:r>
              <a:rPr lang="en-US" altLang="en-US" sz="1800" b="0" dirty="0" smtClean="0">
                <a:solidFill>
                  <a:schemeClr val="folHlink"/>
                </a:solidFill>
                <a:effectLst/>
                <a:latin typeface="Liberation Sans" panose="020B0604020202020204" pitchFamily="34" charset="0"/>
              </a:rPr>
              <a:t> </a:t>
            </a:r>
            <a:r>
              <a:rPr lang="en-US" sz="1800" b="0" dirty="0" smtClean="0">
                <a:solidFill>
                  <a:schemeClr val="folHlink"/>
                </a:solidFill>
                <a:effectLst/>
                <a:latin typeface="Liberation Sans" panose="020B0604020202020204" pitchFamily="34" charset="0"/>
              </a:rPr>
              <a:t>(</a:t>
            </a:r>
            <a:r>
              <a:rPr lang="en-US" sz="1800" b="0" dirty="0">
                <a:solidFill>
                  <a:schemeClr val="folHlink"/>
                </a:solidFill>
                <a:effectLst/>
                <a:latin typeface="Liberation Sans" panose="020B0604020202020204" pitchFamily="34" charset="0"/>
              </a:rPr>
              <a:t>€500,000 </a:t>
            </a:r>
            <a:r>
              <a:rPr lang="en-US" sz="1800" b="0" dirty="0" smtClean="0">
                <a:solidFill>
                  <a:schemeClr val="folHlink"/>
                </a:solidFill>
                <a:effectLst/>
                <a:latin typeface="Liberation Sans" panose="020B0604020202020204" pitchFamily="34" charset="0"/>
              </a:rPr>
              <a:t>- </a:t>
            </a:r>
            <a:r>
              <a:rPr lang="en-US" sz="1800" b="0" dirty="0">
                <a:solidFill>
                  <a:schemeClr val="folHlink"/>
                </a:solidFill>
                <a:effectLst/>
                <a:latin typeface="Liberation Sans" panose="020B0604020202020204" pitchFamily="34" charset="0"/>
              </a:rPr>
              <a:t>€480,000)</a:t>
            </a:r>
            <a:r>
              <a:rPr lang="en-US" altLang="en-US" sz="1800" b="0" dirty="0">
                <a:solidFill>
                  <a:schemeClr val="folHlink"/>
                </a:solidFill>
                <a:effectLst/>
                <a:latin typeface="Liberation Sans" panose="020B0604020202020204" pitchFamily="34" charset="0"/>
              </a:rPr>
              <a:t> </a:t>
            </a:r>
            <a:r>
              <a:rPr lang="en-US" altLang="en-US" sz="2000" b="0" dirty="0">
                <a:solidFill>
                  <a:schemeClr val="folHlink"/>
                </a:solidFill>
                <a:effectLst/>
                <a:latin typeface="Liberation Sans" panose="020B0604020202020204" pitchFamily="34" charset="0"/>
              </a:rPr>
              <a:t>	20,000</a:t>
            </a:r>
          </a:p>
          <a:p>
            <a:pPr>
              <a:lnSpc>
                <a:spcPct val="145000"/>
              </a:lnSpc>
            </a:pPr>
            <a:r>
              <a:rPr lang="en-US" altLang="en-US" sz="2000" b="0" dirty="0">
                <a:solidFill>
                  <a:schemeClr val="folHlink"/>
                </a:solidFill>
                <a:effectLst/>
                <a:latin typeface="Liberation Sans" panose="020B0604020202020204" pitchFamily="34" charset="0"/>
              </a:rPr>
              <a:t>	Unrealized Holding Gain or Loss—Income 		20,000</a:t>
            </a:r>
          </a:p>
        </p:txBody>
      </p:sp>
      <p:sp>
        <p:nvSpPr>
          <p:cNvPr id="8" name="Rectangle 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dirty="0">
                <a:solidFill>
                  <a:schemeClr val="accent6">
                    <a:lumMod val="50000"/>
                  </a:schemeClr>
                </a:solidFill>
                <a:effectLst/>
                <a:latin typeface="Liberation Sans" panose="020B0604020202020204" pitchFamily="34" charset="0"/>
              </a:rPr>
              <a:t>خيار القيمة العادلة         </a:t>
            </a:r>
            <a:r>
              <a:rPr lang="en-US" altLang="en-US" sz="2800" i="0" dirty="0">
                <a:solidFill>
                  <a:schemeClr val="accent6">
                    <a:lumMod val="50000"/>
                  </a:schemeClr>
                </a:solidFill>
                <a:effectLst/>
                <a:latin typeface="Liberation Sans" panose="020B0604020202020204" pitchFamily="34" charset="0"/>
              </a:rPr>
              <a:t>Fair Value Option</a:t>
            </a:r>
            <a:r>
              <a:rPr lang="ar-SA" altLang="en-US" sz="3200" i="0" dirty="0">
                <a:solidFill>
                  <a:schemeClr val="accent6">
                    <a:lumMod val="50000"/>
                  </a:schemeClr>
                </a:solidFill>
                <a:effectLst/>
                <a:latin typeface="Liberation Sans" panose="020B0604020202020204" pitchFamily="34" charset="0"/>
              </a:rPr>
              <a:t> </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0"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7</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8903">
                                            <p:bg/>
                                          </p:spTgt>
                                        </p:tgtEl>
                                        <p:attrNameLst>
                                          <p:attrName>style.visibility</p:attrName>
                                        </p:attrNameLst>
                                      </p:cBhvr>
                                      <p:to>
                                        <p:strVal val="visible"/>
                                      </p:to>
                                    </p:set>
                                    <p:animEffect transition="in" filter="wipe(left)">
                                      <p:cBhvr>
                                        <p:cTn id="7" dur="500"/>
                                        <p:tgtEl>
                                          <p:spTgt spid="148890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8903">
                                            <p:txEl>
                                              <p:pRg st="0" end="0"/>
                                            </p:txEl>
                                          </p:spTgt>
                                        </p:tgtEl>
                                        <p:attrNameLst>
                                          <p:attrName>style.visibility</p:attrName>
                                        </p:attrNameLst>
                                      </p:cBhvr>
                                      <p:to>
                                        <p:strVal val="visible"/>
                                      </p:to>
                                    </p:set>
                                    <p:animEffect transition="in" filter="wipe(left)">
                                      <p:cBhvr>
                                        <p:cTn id="12" dur="500"/>
                                        <p:tgtEl>
                                          <p:spTgt spid="14889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8903">
                                            <p:txEl>
                                              <p:pRg st="1" end="1"/>
                                            </p:txEl>
                                          </p:spTgt>
                                        </p:tgtEl>
                                        <p:attrNameLst>
                                          <p:attrName>style.visibility</p:attrName>
                                        </p:attrNameLst>
                                      </p:cBhvr>
                                      <p:to>
                                        <p:strVal val="visible"/>
                                      </p:to>
                                    </p:set>
                                    <p:animEffect transition="in" filter="wipe(left)">
                                      <p:cBhvr>
                                        <p:cTn id="17" dur="500"/>
                                        <p:tgtEl>
                                          <p:spTgt spid="14889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890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6370" name="Text Box 2"/>
          <p:cNvSpPr txBox="1">
            <a:spLocks noChangeArrowheads="1"/>
          </p:cNvSpPr>
          <p:nvPr/>
        </p:nvSpPr>
        <p:spPr bwMode="auto">
          <a:xfrm>
            <a:off x="609600" y="1371600"/>
            <a:ext cx="7924800" cy="956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10000"/>
              </a:spcBef>
              <a:spcAft>
                <a:spcPct val="20000"/>
              </a:spcAft>
              <a:buSzPct val="80000"/>
            </a:pPr>
            <a:r>
              <a:rPr lang="ar-SA" altLang="en-US" dirty="0" smtClean="0">
                <a:solidFill>
                  <a:schemeClr val="tx2">
                    <a:lumMod val="75000"/>
                  </a:schemeClr>
                </a:solidFill>
                <a:effectLst/>
                <a:latin typeface="Liberation Sans" panose="020B0604020202020204" pitchFamily="34" charset="0"/>
              </a:rPr>
              <a:t>التمويل خارج الميزانية : </a:t>
            </a:r>
            <a:r>
              <a:rPr lang="ar-SA" altLang="en-US" sz="2300" b="0" dirty="0" smtClean="0">
                <a:solidFill>
                  <a:schemeClr val="accent2"/>
                </a:solidFill>
                <a:effectLst/>
                <a:latin typeface="Liberation Sans" panose="020B0604020202020204" pitchFamily="34" charset="0"/>
              </a:rPr>
              <a:t>هو محاولة لاقتراض أموال بطريقة لا ينتج عنها تسجيل تعهدات (التزامات) على الشركة. </a:t>
            </a:r>
            <a:endParaRPr lang="en-US" altLang="en-US" sz="2300" b="0" dirty="0">
              <a:solidFill>
                <a:schemeClr val="accent2"/>
              </a:solidFill>
              <a:effectLst/>
              <a:latin typeface="Liberation Sans" panose="020B0604020202020204" pitchFamily="34" charset="0"/>
            </a:endParaRPr>
          </a:p>
        </p:txBody>
      </p:sp>
      <p:sp>
        <p:nvSpPr>
          <p:cNvPr id="1466371" name="Rectangle 3"/>
          <p:cNvSpPr>
            <a:spLocks noGrp="1" noChangeArrowheads="1"/>
          </p:cNvSpPr>
          <p:nvPr>
            <p:ph type="title" idx="4294967295"/>
          </p:nvPr>
        </p:nvSpPr>
        <p:spPr bwMode="auto">
          <a:xfrm>
            <a:off x="609600" y="381000"/>
            <a:ext cx="8229600" cy="990600"/>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rtl="1"/>
            <a:r>
              <a:rPr lang="ar-SA" altLang="en-US" sz="3200" i="0" kern="1200" dirty="0" smtClean="0">
                <a:solidFill>
                  <a:schemeClr val="accent6">
                    <a:lumMod val="50000"/>
                  </a:schemeClr>
                </a:solidFill>
                <a:effectLst/>
                <a:latin typeface="Liberation Sans" panose="020B0604020202020204" pitchFamily="34" charset="0"/>
                <a:ea typeface="+mn-ea"/>
                <a:cs typeface="+mn-cs"/>
              </a:rPr>
              <a:t>التمويل خارج الميزانية  </a:t>
            </a:r>
            <a:r>
              <a:rPr lang="en-US" altLang="en-US" sz="3200" i="0" kern="1200" dirty="0" smtClean="0">
                <a:solidFill>
                  <a:schemeClr val="accent6">
                    <a:lumMod val="50000"/>
                  </a:schemeClr>
                </a:solidFill>
                <a:effectLst/>
                <a:latin typeface="Liberation Sans" panose="020B0604020202020204" pitchFamily="34" charset="0"/>
                <a:ea typeface="+mn-ea"/>
                <a:cs typeface="+mn-cs"/>
              </a:rPr>
              <a:t/>
            </a:r>
            <a:br>
              <a:rPr lang="en-US" altLang="en-US" sz="3200" i="0" kern="1200" dirty="0" smtClean="0">
                <a:solidFill>
                  <a:schemeClr val="accent6">
                    <a:lumMod val="50000"/>
                  </a:schemeClr>
                </a:solidFill>
                <a:effectLst/>
                <a:latin typeface="Liberation Sans" panose="020B0604020202020204" pitchFamily="34" charset="0"/>
                <a:ea typeface="+mn-ea"/>
                <a:cs typeface="+mn-cs"/>
              </a:rPr>
            </a:br>
            <a:r>
              <a:rPr lang="ar-SA" altLang="en-US" sz="3200" i="0" kern="1200" dirty="0" smtClean="0">
                <a:solidFill>
                  <a:schemeClr val="accent6">
                    <a:lumMod val="50000"/>
                  </a:schemeClr>
                </a:solidFill>
                <a:effectLst/>
                <a:latin typeface="Liberation Sans" panose="020B0604020202020204" pitchFamily="34" charset="0"/>
                <a:ea typeface="+mn-ea"/>
                <a:cs typeface="+mn-cs"/>
              </a:rPr>
              <a:t> </a:t>
            </a:r>
            <a:r>
              <a:rPr lang="en-US" altLang="en-US" sz="2800" i="0" kern="1200" dirty="0">
                <a:solidFill>
                  <a:schemeClr val="accent6">
                    <a:lumMod val="50000"/>
                  </a:schemeClr>
                </a:solidFill>
                <a:effectLst/>
                <a:latin typeface="Liberation Sans" panose="020B0604020202020204" pitchFamily="34" charset="0"/>
              </a:rPr>
              <a:t>Off-Balance-Sheet Financing</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466373" name="Text Box 5"/>
          <p:cNvSpPr txBox="1">
            <a:spLocks noChangeArrowheads="1"/>
          </p:cNvSpPr>
          <p:nvPr/>
        </p:nvSpPr>
        <p:spPr bwMode="auto">
          <a:xfrm>
            <a:off x="609600" y="2438400"/>
            <a:ext cx="8229600" cy="217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71650" indent="-457200" algn="l">
              <a:defRPr sz="2400">
                <a:solidFill>
                  <a:schemeClr val="tx1"/>
                </a:solidFill>
                <a:latin typeface="Times New Roman" pitchFamily="18" charset="0"/>
              </a:defRPr>
            </a:lvl3pPr>
            <a:lvl4pPr marL="2343150" indent="-457200" algn="l">
              <a:defRPr sz="2400">
                <a:solidFill>
                  <a:schemeClr val="tx1"/>
                </a:solidFill>
                <a:latin typeface="Times New Roman" pitchFamily="18" charset="0"/>
              </a:defRPr>
            </a:lvl4pPr>
            <a:lvl5pPr marL="2914650" indent="-457200" algn="l">
              <a:defRPr sz="2400">
                <a:solidFill>
                  <a:schemeClr val="tx1"/>
                </a:solidFill>
                <a:latin typeface="Times New Roman" pitchFamily="18" charset="0"/>
              </a:defRPr>
            </a:lvl5pPr>
            <a:lvl6pPr marL="3371850" indent="-457200" eaLnBrk="0" fontAlgn="base" hangingPunct="0">
              <a:spcBef>
                <a:spcPct val="0"/>
              </a:spcBef>
              <a:spcAft>
                <a:spcPct val="0"/>
              </a:spcAft>
              <a:defRPr sz="2400">
                <a:solidFill>
                  <a:schemeClr val="tx1"/>
                </a:solidFill>
                <a:latin typeface="Times New Roman" pitchFamily="18" charset="0"/>
              </a:defRPr>
            </a:lvl6pPr>
            <a:lvl7pPr marL="3829050" indent="-457200" eaLnBrk="0" fontAlgn="base" hangingPunct="0">
              <a:spcBef>
                <a:spcPct val="0"/>
              </a:spcBef>
              <a:spcAft>
                <a:spcPct val="0"/>
              </a:spcAft>
              <a:defRPr sz="2400">
                <a:solidFill>
                  <a:schemeClr val="tx1"/>
                </a:solidFill>
                <a:latin typeface="Times New Roman" pitchFamily="18" charset="0"/>
              </a:defRPr>
            </a:lvl7pPr>
            <a:lvl8pPr marL="4286250" indent="-457200" eaLnBrk="0" fontAlgn="base" hangingPunct="0">
              <a:spcBef>
                <a:spcPct val="0"/>
              </a:spcBef>
              <a:spcAft>
                <a:spcPct val="0"/>
              </a:spcAft>
              <a:defRPr sz="2400">
                <a:solidFill>
                  <a:schemeClr val="tx1"/>
                </a:solidFill>
                <a:latin typeface="Times New Roman" pitchFamily="18" charset="0"/>
              </a:defRPr>
            </a:lvl8pPr>
            <a:lvl9pPr marL="4743450"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15000"/>
              </a:lnSpc>
              <a:spcBef>
                <a:spcPct val="50000"/>
              </a:spcBef>
              <a:buClr>
                <a:srgbClr val="800000"/>
              </a:buClr>
              <a:buSzPct val="80000"/>
            </a:pPr>
            <a:r>
              <a:rPr lang="ar-SA" altLang="en-US" sz="2300" dirty="0" smtClean="0">
                <a:effectLst/>
                <a:latin typeface="Liberation Sans" panose="020B0604020202020204" pitchFamily="34" charset="0"/>
              </a:rPr>
              <a:t>اشكال مختلفة للتمويل خارج الميزانية</a:t>
            </a:r>
            <a:endParaRPr lang="en-US" altLang="en-US" sz="230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شركة فرعية غير المندمجة</a:t>
            </a:r>
            <a:endParaRPr lang="en-US" altLang="en-US" sz="2200" b="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الوحدات ذات الغرض الخاص </a:t>
            </a:r>
            <a:r>
              <a:rPr lang="en-US" altLang="en-US" sz="2200" b="0" dirty="0" smtClean="0">
                <a:effectLst/>
                <a:latin typeface="Liberation Sans" panose="020B0604020202020204" pitchFamily="34" charset="0"/>
              </a:rPr>
              <a:t>(SPE</a:t>
            </a:r>
            <a:r>
              <a:rPr lang="en-US" altLang="en-US" sz="2200" b="0" dirty="0">
                <a:effectLst/>
                <a:latin typeface="Liberation Sans" panose="020B0604020202020204" pitchFamily="34" charset="0"/>
              </a:rPr>
              <a:t>)</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الايجار التشغيلي</a:t>
            </a:r>
            <a:endParaRPr lang="en-US" altLang="en-US" sz="2200" b="0"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8</a:t>
            </a:r>
            <a:endParaRPr lang="en-US" altLang="en-U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a:stretch>
            <a:fillRect/>
          </a:stretch>
        </p:blipFill>
        <p:spPr>
          <a:xfrm>
            <a:off x="304800" y="1066800"/>
            <a:ext cx="8461981" cy="59000"/>
          </a:xfrm>
          <a:prstGeom prst="rect">
            <a:avLst/>
          </a:prstGeom>
        </p:spPr>
      </p:pic>
      <p:sp>
        <p:nvSpPr>
          <p:cNvPr id="3" name="مستطيل 2"/>
          <p:cNvSpPr/>
          <p:nvPr/>
        </p:nvSpPr>
        <p:spPr>
          <a:xfrm>
            <a:off x="304801" y="389692"/>
            <a:ext cx="8461980" cy="584775"/>
          </a:xfrm>
          <a:prstGeom prst="rect">
            <a:avLst/>
          </a:prstGeom>
        </p:spPr>
        <p:txBody>
          <a:bodyPr wrap="square">
            <a:spAutoFit/>
          </a:bodyPr>
          <a:lstStyle/>
          <a:p>
            <a:pPr algn="r" rtl="1"/>
            <a:r>
              <a:rPr lang="ar-SA" altLang="en-US" sz="3200" dirty="0" smtClean="0">
                <a:solidFill>
                  <a:schemeClr val="accent6">
                    <a:lumMod val="50000"/>
                  </a:schemeClr>
                </a:solidFill>
                <a:effectLst/>
                <a:latin typeface="Liberation Sans" panose="020B0604020202020204" pitchFamily="34" charset="0"/>
              </a:rPr>
              <a:t>التمويل </a:t>
            </a:r>
            <a:r>
              <a:rPr lang="ar-SA" altLang="en-US" sz="3200" dirty="0">
                <a:solidFill>
                  <a:schemeClr val="accent6">
                    <a:lumMod val="50000"/>
                  </a:schemeClr>
                </a:solidFill>
                <a:effectLst/>
                <a:latin typeface="Liberation Sans" panose="020B0604020202020204" pitchFamily="34" charset="0"/>
              </a:rPr>
              <a:t>خارج الميزانية </a:t>
            </a:r>
            <a:r>
              <a:rPr lang="ar-SA" altLang="en-US" sz="3200" dirty="0" smtClean="0">
                <a:solidFill>
                  <a:schemeClr val="accent6">
                    <a:lumMod val="50000"/>
                  </a:schemeClr>
                </a:solidFill>
                <a:effectLst/>
                <a:latin typeface="Liberation Sans" panose="020B0604020202020204" pitchFamily="34" charset="0"/>
              </a:rPr>
              <a:t>     </a:t>
            </a:r>
            <a:r>
              <a:rPr lang="en-US" altLang="en-US" sz="2800" dirty="0">
                <a:solidFill>
                  <a:schemeClr val="accent6">
                    <a:lumMod val="50000"/>
                  </a:schemeClr>
                </a:solidFill>
                <a:effectLst/>
                <a:latin typeface="Liberation Sans" panose="020B0604020202020204" pitchFamily="34" charset="0"/>
              </a:rPr>
              <a:t>Off-Balance-Sheet Financing</a:t>
            </a:r>
            <a:endParaRPr lang="en-US" sz="2800" dirty="0"/>
          </a:p>
        </p:txBody>
      </p:sp>
      <p:sp>
        <p:nvSpPr>
          <p:cNvPr id="4" name="Text Box 2"/>
          <p:cNvSpPr txBox="1">
            <a:spLocks noChangeArrowheads="1"/>
          </p:cNvSpPr>
          <p:nvPr/>
        </p:nvSpPr>
        <p:spPr bwMode="auto">
          <a:xfrm>
            <a:off x="609600" y="1371600"/>
            <a:ext cx="7924800" cy="5823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5000"/>
              </a:lnSpc>
              <a:spcBef>
                <a:spcPct val="10000"/>
              </a:spcBef>
              <a:spcAft>
                <a:spcPct val="20000"/>
              </a:spcAft>
              <a:buSzPct val="80000"/>
            </a:pPr>
            <a:r>
              <a:rPr lang="ar-SA" altLang="en-US" sz="2800" dirty="0" smtClean="0">
                <a:solidFill>
                  <a:schemeClr val="tx2">
                    <a:lumMod val="75000"/>
                  </a:schemeClr>
                </a:solidFill>
                <a:effectLst/>
                <a:latin typeface="Liberation Sans" panose="020B0604020202020204" pitchFamily="34" charset="0"/>
              </a:rPr>
              <a:t>مبررات التمويل خارج الميزانية</a:t>
            </a:r>
            <a:endParaRPr lang="en-US" altLang="en-US" b="0" dirty="0">
              <a:solidFill>
                <a:schemeClr val="accent2"/>
              </a:solidFill>
              <a:effectLst/>
              <a:latin typeface="Liberation Sans" panose="020B0604020202020204" pitchFamily="34" charset="0"/>
            </a:endParaRPr>
          </a:p>
        </p:txBody>
      </p:sp>
      <p:sp>
        <p:nvSpPr>
          <p:cNvPr id="5" name="Text Box 5"/>
          <p:cNvSpPr txBox="1">
            <a:spLocks noChangeArrowheads="1"/>
          </p:cNvSpPr>
          <p:nvPr/>
        </p:nvSpPr>
        <p:spPr bwMode="auto">
          <a:xfrm>
            <a:off x="609600" y="2438400"/>
            <a:ext cx="8229600" cy="25468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771650" indent="-457200" algn="l">
              <a:defRPr sz="2400">
                <a:solidFill>
                  <a:schemeClr val="tx1"/>
                </a:solidFill>
                <a:latin typeface="Times New Roman" pitchFamily="18" charset="0"/>
              </a:defRPr>
            </a:lvl3pPr>
            <a:lvl4pPr marL="2343150" indent="-457200" algn="l">
              <a:defRPr sz="2400">
                <a:solidFill>
                  <a:schemeClr val="tx1"/>
                </a:solidFill>
                <a:latin typeface="Times New Roman" pitchFamily="18" charset="0"/>
              </a:defRPr>
            </a:lvl4pPr>
            <a:lvl5pPr marL="2914650" indent="-457200" algn="l">
              <a:defRPr sz="2400">
                <a:solidFill>
                  <a:schemeClr val="tx1"/>
                </a:solidFill>
                <a:latin typeface="Times New Roman" pitchFamily="18" charset="0"/>
              </a:defRPr>
            </a:lvl5pPr>
            <a:lvl6pPr marL="3371850" indent="-457200" eaLnBrk="0" fontAlgn="base" hangingPunct="0">
              <a:spcBef>
                <a:spcPct val="0"/>
              </a:spcBef>
              <a:spcAft>
                <a:spcPct val="0"/>
              </a:spcAft>
              <a:defRPr sz="2400">
                <a:solidFill>
                  <a:schemeClr val="tx1"/>
                </a:solidFill>
                <a:latin typeface="Times New Roman" pitchFamily="18" charset="0"/>
              </a:defRPr>
            </a:lvl6pPr>
            <a:lvl7pPr marL="3829050" indent="-457200" eaLnBrk="0" fontAlgn="base" hangingPunct="0">
              <a:spcBef>
                <a:spcPct val="0"/>
              </a:spcBef>
              <a:spcAft>
                <a:spcPct val="0"/>
              </a:spcAft>
              <a:defRPr sz="2400">
                <a:solidFill>
                  <a:schemeClr val="tx1"/>
                </a:solidFill>
                <a:latin typeface="Times New Roman" pitchFamily="18" charset="0"/>
              </a:defRPr>
            </a:lvl7pPr>
            <a:lvl8pPr marL="4286250" indent="-457200" eaLnBrk="0" fontAlgn="base" hangingPunct="0">
              <a:spcBef>
                <a:spcPct val="0"/>
              </a:spcBef>
              <a:spcAft>
                <a:spcPct val="0"/>
              </a:spcAft>
              <a:defRPr sz="2400">
                <a:solidFill>
                  <a:schemeClr val="tx1"/>
                </a:solidFill>
                <a:latin typeface="Times New Roman" pitchFamily="18" charset="0"/>
              </a:defRPr>
            </a:lvl8pPr>
            <a:lvl9pPr marL="4743450"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ان استبعاد الديون من الميزانية يعظم من جودتها </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السماح بالحصول على الائتمان بسهولة اكثر وبكلفة اقل</a:t>
            </a: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تقليل القيود المفروضة على الديون الجديدة</a:t>
            </a:r>
            <a:endParaRPr lang="en-US" altLang="en-US" sz="2200" b="0" dirty="0">
              <a:effectLst/>
              <a:latin typeface="Liberation Sans" panose="020B0604020202020204" pitchFamily="34" charset="0"/>
            </a:endParaRPr>
          </a:p>
          <a:p>
            <a:pPr lvl="1" algn="r" rtl="1">
              <a:lnSpc>
                <a:spcPct val="115000"/>
              </a:lnSpc>
              <a:spcBef>
                <a:spcPct val="50000"/>
              </a:spcBef>
              <a:buClr>
                <a:srgbClr val="800000"/>
              </a:buClr>
              <a:buSzPct val="80000"/>
              <a:buFont typeface="Arial" charset="0"/>
              <a:buChar char="►"/>
            </a:pPr>
            <a:r>
              <a:rPr lang="ar-SA" altLang="en-US" sz="2200" b="0" dirty="0" smtClean="0">
                <a:effectLst/>
                <a:latin typeface="Liberation Sans" panose="020B0604020202020204" pitchFamily="34" charset="0"/>
              </a:rPr>
              <a:t>جانب الأيمن في الميزانية (الأصول) مقدرا باقل من حقيقته (القيمة الدفترية اقل القيمة الجارية) &gt;&gt;&gt;  الاندثار </a:t>
            </a:r>
            <a:r>
              <a:rPr lang="en-US" altLang="en-US" sz="2200" b="0" dirty="0" err="1" smtClean="0">
                <a:effectLst/>
                <a:latin typeface="Liberation Sans" panose="020B0604020202020204" pitchFamily="34" charset="0"/>
              </a:rPr>
              <a:t>lifo</a:t>
            </a:r>
            <a:endParaRPr lang="en-US" altLang="en-US" sz="2200" b="0" dirty="0">
              <a:effectLst/>
              <a:latin typeface="Liberation Sans" panose="020B0604020202020204" pitchFamily="34" charset="0"/>
            </a:endParaRPr>
          </a:p>
        </p:txBody>
      </p:sp>
    </p:spTree>
    <p:extLst>
      <p:ext uri="{BB962C8B-B14F-4D97-AF65-F5344CB8AC3E}">
        <p14:creationId xmlns:p14="http://schemas.microsoft.com/office/powerpoint/2010/main" val="4206628939"/>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342900" indent="-342900" algn="l">
              <a:lnSpc>
                <a:spcPct val="115000"/>
              </a:lnSpc>
              <a:spcBef>
                <a:spcPct val="45000"/>
              </a:spcBef>
              <a:buClr>
                <a:srgbClr val="A50021"/>
              </a:buClr>
              <a:buSzPct val="100000"/>
              <a:buFont typeface="+mj-lt"/>
              <a:buAutoNum type="arabicPeriod" startAt="6"/>
            </a:pPr>
            <a:r>
              <a:rPr lang="en-US" sz="1600" b="0" dirty="0">
                <a:solidFill>
                  <a:schemeClr val="bg2"/>
                </a:solidFill>
                <a:effectLst/>
                <a:latin typeface="Liberation Sans" panose="020B0604020202020204" pitchFamily="34" charset="0"/>
              </a:rPr>
              <a:t>Describe the accounting for the </a:t>
            </a:r>
            <a:r>
              <a:rPr lang="en-US" sz="1600" b="0" dirty="0" smtClean="0">
                <a:solidFill>
                  <a:schemeClr val="bg2"/>
                </a:solidFill>
                <a:effectLst/>
                <a:latin typeface="Liberation Sans" panose="020B0604020202020204" pitchFamily="34" charset="0"/>
              </a:rPr>
              <a:t>extinguishment of </a:t>
            </a:r>
            <a:r>
              <a:rPr lang="en-US" sz="1600" b="0" dirty="0">
                <a:solidFill>
                  <a:schemeClr val="bg2"/>
                </a:solidFill>
                <a:effectLst/>
                <a:latin typeface="Liberation Sans" panose="020B0604020202020204" pitchFamily="34" charset="0"/>
              </a:rPr>
              <a:t>non-current liabilities.</a:t>
            </a: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Describe </a:t>
            </a:r>
            <a:r>
              <a:rPr lang="en-US" sz="1600" b="0" dirty="0">
                <a:solidFill>
                  <a:schemeClr val="bg2"/>
                </a:solidFill>
                <a:effectLst/>
                <a:latin typeface="Liberation Sans" panose="020B0604020202020204" pitchFamily="34" charset="0"/>
              </a:rPr>
              <a:t>the accounting for the fair value option.</a:t>
            </a:r>
          </a:p>
          <a:p>
            <a:pPr marL="342900" indent="-342900" algn="l">
              <a:lnSpc>
                <a:spcPct val="115000"/>
              </a:lnSpc>
              <a:spcBef>
                <a:spcPct val="45000"/>
              </a:spcBef>
              <a:buClr>
                <a:srgbClr val="A50021"/>
              </a:buClr>
              <a:buSzPct val="100000"/>
              <a:buFont typeface="+mj-lt"/>
              <a:buAutoNum type="arabicPeriod" startAt="6"/>
            </a:pPr>
            <a:r>
              <a:rPr lang="en-US" sz="1600" b="0" dirty="0" smtClean="0">
                <a:solidFill>
                  <a:schemeClr val="bg2"/>
                </a:solidFill>
                <a:effectLst/>
                <a:latin typeface="Liberation Sans" panose="020B0604020202020204" pitchFamily="34" charset="0"/>
              </a:rPr>
              <a:t>Explain </a:t>
            </a:r>
            <a:r>
              <a:rPr lang="en-US" sz="1600" b="0" dirty="0">
                <a:solidFill>
                  <a:schemeClr val="bg2"/>
                </a:solidFill>
                <a:effectLst/>
                <a:latin typeface="Liberation Sans" panose="020B0604020202020204" pitchFamily="34" charset="0"/>
              </a:rPr>
              <a:t>the reporting of off-balance-sheet </a:t>
            </a:r>
            <a:r>
              <a:rPr lang="en-US" sz="1600" b="0" dirty="0" smtClean="0">
                <a:solidFill>
                  <a:schemeClr val="bg2"/>
                </a:solidFill>
                <a:effectLst/>
                <a:latin typeface="Liberation Sans" panose="020B0604020202020204" pitchFamily="34" charset="0"/>
              </a:rPr>
              <a:t>financing arrangements</a:t>
            </a:r>
            <a:r>
              <a:rPr lang="en-US" sz="1600" b="0" dirty="0">
                <a:solidFill>
                  <a:schemeClr val="bg2"/>
                </a:solidFill>
                <a:effectLst/>
                <a:latin typeface="Liberation Sans" panose="020B0604020202020204" pitchFamily="34" charset="0"/>
              </a:rPr>
              <a:t>.</a:t>
            </a:r>
          </a:p>
          <a:p>
            <a:pPr marL="342900" indent="-342900" algn="r" rtl="1">
              <a:lnSpc>
                <a:spcPct val="115000"/>
              </a:lnSpc>
              <a:spcBef>
                <a:spcPct val="45000"/>
              </a:spcBef>
              <a:buClr>
                <a:srgbClr val="A50021"/>
              </a:buClr>
              <a:buSzPct val="100000"/>
              <a:buFont typeface="+mj-lt"/>
              <a:buAutoNum type="arabicPeriod" startAt="6"/>
            </a:pPr>
            <a:r>
              <a:rPr lang="ar-SA" dirty="0" smtClean="0">
                <a:solidFill>
                  <a:schemeClr val="bg2"/>
                </a:solidFill>
                <a:effectLst/>
                <a:latin typeface="Liberation Sans" panose="020B0604020202020204" pitchFamily="34" charset="0"/>
              </a:rPr>
              <a:t>تحديد كيف يتم عرض وتحليل الالتزامات غير المتداولة.</a:t>
            </a:r>
            <a:endParaRPr lang="en-US" dirty="0">
              <a:solidFill>
                <a:schemeClr val="bg2"/>
              </a:solidFill>
              <a:effectLst/>
              <a:latin typeface="Liberation Sans" panose="020B0604020202020204" pitchFamily="34" charset="0"/>
            </a:endParaRP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effectLst/>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4400" b="1" dirty="0" smtClean="0">
                <a:solidFill>
                  <a:schemeClr val="bg1"/>
                </a:solidFill>
                <a:effectLst>
                  <a:outerShdw blurRad="38100" dist="38100" dir="2700000" algn="tl">
                    <a:srgbClr val="000000">
                      <a:alpha val="43137"/>
                    </a:srgbClr>
                  </a:outerShdw>
                </a:effectLst>
                <a:latin typeface="Liberation Sans" panose="020B0604020202020204" pitchFamily="34" charset="0"/>
              </a:rPr>
              <a:t>Non-Current Liabilities</a:t>
            </a:r>
            <a:endParaRPr lang="en-US" altLang="en-US" sz="4400" b="1" dirty="0">
              <a:solidFill>
                <a:schemeClr val="bg1"/>
              </a:solidFill>
              <a:effectLst>
                <a:outerShdw blurRad="38100" dist="38100" dir="2700000" algn="tl">
                  <a:srgbClr val="000000">
                    <a:alpha val="43137"/>
                  </a:srgbClr>
                </a:outerShdw>
              </a:effectLst>
              <a:latin typeface="Liberation Sans" panose="020B0604020202020204" pitchFamily="34" charset="0"/>
            </a:endParaRPr>
          </a:p>
        </p:txBody>
      </p:sp>
      <p:pic>
        <p:nvPicPr>
          <p:cNvPr id="9223" name="Picture 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smtClean="0">
                <a:solidFill>
                  <a:srgbClr val="5F5F5F"/>
                </a:solidFill>
                <a:effectLst/>
                <a:latin typeface="Liberation Sans" panose="020B0604020202020204" pitchFamily="34" charset="0"/>
              </a:rPr>
              <a:t>14</a:t>
            </a:r>
            <a:endParaRPr lang="en-US" altLang="en-US" sz="10700" b="1" dirty="0">
              <a:solidFill>
                <a:srgbClr val="5F5F5F"/>
              </a:solidFill>
              <a:effectLst/>
              <a:latin typeface="Liberation Sans" panose="020B0604020202020204" pitchFamily="34" charset="0"/>
            </a:endParaRPr>
          </a:p>
        </p:txBody>
      </p:sp>
      <p:pic>
        <p:nvPicPr>
          <p:cNvPr id="9225" name="Picture 27"/>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formal procedures associated </a:t>
            </a:r>
            <a:r>
              <a:rPr lang="en-US" sz="1600" b="0" kern="1200" dirty="0" smtClean="0">
                <a:effectLst/>
                <a:latin typeface="Liberation Sans" panose="020B0604020202020204" pitchFamily="34" charset="0"/>
              </a:rPr>
              <a:t>with issuing </a:t>
            </a:r>
            <a:r>
              <a:rPr lang="en-US" sz="1600" b="0" kern="1200" dirty="0">
                <a:effectLst/>
                <a:latin typeface="Liberation Sans" panose="020B0604020202020204" pitchFamily="34" charset="0"/>
              </a:rPr>
              <a:t>long-term </a:t>
            </a:r>
            <a:r>
              <a:rPr lang="en-US" sz="1600" b="0" kern="1200" dirty="0" smtClean="0">
                <a:effectLst/>
                <a:latin typeface="Liberation Sans" panose="020B0604020202020204" pitchFamily="34" charset="0"/>
              </a:rPr>
              <a:t>debt.</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Identify </a:t>
            </a:r>
            <a:r>
              <a:rPr lang="en-US" sz="1600" b="0" kern="1200" dirty="0">
                <a:effectLst/>
                <a:latin typeface="Liberation Sans" panose="020B0604020202020204" pitchFamily="34" charset="0"/>
              </a:rPr>
              <a:t>various types of bond </a:t>
            </a:r>
            <a:r>
              <a:rPr lang="en-US" sz="1600" b="0" kern="1200" dirty="0" smtClean="0">
                <a:effectLst/>
                <a:latin typeface="Liberation Sans" panose="020B0604020202020204" pitchFamily="34" charset="0"/>
              </a:rPr>
              <a:t>issues.</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Describe </a:t>
            </a:r>
            <a:r>
              <a:rPr lang="en-US" sz="1600" b="0" kern="1200" dirty="0">
                <a:effectLst/>
                <a:latin typeface="Liberation Sans" panose="020B0604020202020204" pitchFamily="34" charset="0"/>
              </a:rPr>
              <a:t>the accounting valuation for bonds at </a:t>
            </a:r>
            <a:r>
              <a:rPr lang="en-US" sz="1600" b="0" kern="1200" dirty="0" smtClean="0">
                <a:effectLst/>
                <a:latin typeface="Liberation Sans" panose="020B0604020202020204" pitchFamily="34" charset="0"/>
              </a:rPr>
              <a:t>date of issuance.</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Apply </a:t>
            </a:r>
            <a:r>
              <a:rPr lang="en-US" sz="1600" b="0" kern="1200" dirty="0">
                <a:effectLst/>
                <a:latin typeface="Liberation Sans" panose="020B0604020202020204" pitchFamily="34" charset="0"/>
              </a:rPr>
              <a:t>the methods of bond discount and </a:t>
            </a:r>
            <a:r>
              <a:rPr lang="en-US" sz="1600" b="0" kern="1200" dirty="0" smtClean="0">
                <a:effectLst/>
                <a:latin typeface="Liberation Sans" panose="020B0604020202020204" pitchFamily="34" charset="0"/>
              </a:rPr>
              <a:t>premium amortization.</a:t>
            </a:r>
          </a:p>
          <a:p>
            <a:pPr>
              <a:lnSpc>
                <a:spcPct val="115000"/>
              </a:lnSpc>
              <a:spcBef>
                <a:spcPct val="45000"/>
              </a:spcBef>
              <a:buClr>
                <a:srgbClr val="A50021"/>
              </a:buClr>
              <a:buSzPct val="100000"/>
              <a:buFont typeface="+mj-lt"/>
              <a:buAutoNum type="arabicPeriod"/>
            </a:pPr>
            <a:r>
              <a:rPr lang="en-US" sz="1600" b="0" kern="1200" dirty="0" smtClean="0">
                <a:effectLst/>
                <a:latin typeface="Liberation Sans" panose="020B0604020202020204" pitchFamily="34" charset="0"/>
              </a:rPr>
              <a:t>Explain </a:t>
            </a:r>
            <a:r>
              <a:rPr lang="en-US" sz="1600" b="0" kern="1200" dirty="0">
                <a:effectLst/>
                <a:latin typeface="Liberation Sans" panose="020B0604020202020204" pitchFamily="34" charset="0"/>
              </a:rPr>
              <a:t>the accounting for long-term notes payable.</a:t>
            </a:r>
          </a:p>
        </p:txBody>
      </p:sp>
    </p:spTree>
    <p:extLst>
      <p:ext uri="{BB962C8B-B14F-4D97-AF65-F5344CB8AC3E}">
        <p14:creationId xmlns:p14="http://schemas.microsoft.com/office/powerpoint/2010/main" val="48799387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Text Box 2"/>
          <p:cNvSpPr txBox="1">
            <a:spLocks noChangeArrowheads="1"/>
          </p:cNvSpPr>
          <p:nvPr/>
        </p:nvSpPr>
        <p:spPr bwMode="auto">
          <a:xfrm>
            <a:off x="609600" y="1981200"/>
            <a:ext cx="7848600" cy="4561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081088" indent="-509588"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168525" indent="-457200" algn="l">
              <a:defRPr sz="2400">
                <a:solidFill>
                  <a:schemeClr val="tx1"/>
                </a:solidFill>
                <a:latin typeface="Times New Roman" pitchFamily="18" charset="0"/>
              </a:defRPr>
            </a:lvl4pPr>
            <a:lvl5pPr marL="2740025" indent="-457200" algn="l">
              <a:defRPr sz="2400">
                <a:solidFill>
                  <a:schemeClr val="tx1"/>
                </a:solidFill>
                <a:latin typeface="Times New Roman" pitchFamily="18" charset="0"/>
              </a:defRPr>
            </a:lvl5pPr>
            <a:lvl6pPr marL="3197225" indent="-457200" eaLnBrk="0" fontAlgn="base" hangingPunct="0">
              <a:spcBef>
                <a:spcPct val="0"/>
              </a:spcBef>
              <a:spcAft>
                <a:spcPct val="0"/>
              </a:spcAft>
              <a:defRPr sz="2400">
                <a:solidFill>
                  <a:schemeClr val="tx1"/>
                </a:solidFill>
                <a:latin typeface="Times New Roman" pitchFamily="18" charset="0"/>
              </a:defRPr>
            </a:lvl6pPr>
            <a:lvl7pPr marL="3654425" indent="-457200" eaLnBrk="0" fontAlgn="base" hangingPunct="0">
              <a:spcBef>
                <a:spcPct val="0"/>
              </a:spcBef>
              <a:spcAft>
                <a:spcPct val="0"/>
              </a:spcAft>
              <a:defRPr sz="2400">
                <a:solidFill>
                  <a:schemeClr val="tx1"/>
                </a:solidFill>
                <a:latin typeface="Times New Roman" pitchFamily="18" charset="0"/>
              </a:defRPr>
            </a:lvl7pPr>
            <a:lvl8pPr marL="4111625" indent="-457200" eaLnBrk="0" fontAlgn="base" hangingPunct="0">
              <a:spcBef>
                <a:spcPct val="0"/>
              </a:spcBef>
              <a:spcAft>
                <a:spcPct val="0"/>
              </a:spcAft>
              <a:defRPr sz="2400">
                <a:solidFill>
                  <a:schemeClr val="tx1"/>
                </a:solidFill>
                <a:latin typeface="Times New Roman" pitchFamily="18" charset="0"/>
              </a:defRPr>
            </a:lvl8pPr>
            <a:lvl9pPr marL="4568825"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20000"/>
              </a:lnSpc>
              <a:spcBef>
                <a:spcPct val="60000"/>
              </a:spcBef>
              <a:buSzPct val="80000"/>
            </a:pPr>
            <a:r>
              <a:rPr lang="ar-SA" altLang="en-US" sz="2200" b="0" dirty="0" smtClean="0">
                <a:effectLst/>
                <a:latin typeface="Liberation Sans" panose="020B0604020202020204" pitchFamily="34" charset="0"/>
              </a:rPr>
              <a:t>يشير الإفصاح بصورة عامة للالتزامات غير المتداولة عن طبيعة الالتزامات وتواريخ استحقاقها ومعدلات الفائدة عليها وشروط استدعائها وامتيازات تحويلها الى اسهم والقيود التي يفرضها المقرض والأصول المقدمة كضمان لها ويجب الإشارة الى أي اصل مقدم كضمان لتلك الالتزامات في الميزانية </a:t>
            </a:r>
            <a:endParaRPr lang="en-US" altLang="en-US" sz="2200" b="0" dirty="0">
              <a:effectLst/>
              <a:latin typeface="Liberation Sans" panose="020B0604020202020204" pitchFamily="34" charset="0"/>
            </a:endParaRPr>
          </a:p>
          <a:p>
            <a:pPr algn="r" rtl="1">
              <a:lnSpc>
                <a:spcPct val="120000"/>
              </a:lnSpc>
              <a:spcBef>
                <a:spcPct val="60000"/>
              </a:spcBef>
              <a:buSzPct val="80000"/>
            </a:pPr>
            <a:r>
              <a:rPr lang="ar-SA" altLang="en-US" sz="2200" b="0" dirty="0" smtClean="0">
                <a:solidFill>
                  <a:schemeClr val="tx2"/>
                </a:solidFill>
                <a:effectLst/>
                <a:latin typeface="Liberation Sans" panose="020B0604020202020204" pitchFamily="34" charset="0"/>
              </a:rPr>
              <a:t>لذلك يجب الإفصاح عن </a:t>
            </a:r>
          </a:p>
          <a:p>
            <a:pPr marL="342900" indent="-342900" algn="r" rtl="1">
              <a:lnSpc>
                <a:spcPct val="120000"/>
              </a:lnSpc>
              <a:spcBef>
                <a:spcPct val="60000"/>
              </a:spcBef>
              <a:buSzPct val="80000"/>
              <a:buFontTx/>
              <a:buChar char="-"/>
            </a:pPr>
            <a:r>
              <a:rPr lang="ar-SA" altLang="en-US" sz="2200" b="0" dirty="0" smtClean="0">
                <a:effectLst/>
                <a:latin typeface="Liberation Sans" panose="020B0604020202020204" pitchFamily="34" charset="0"/>
              </a:rPr>
              <a:t>القيمة العادلة للالتزامات </a:t>
            </a:r>
          </a:p>
          <a:p>
            <a:pPr marL="342900" indent="-342900" algn="r" rtl="1">
              <a:lnSpc>
                <a:spcPct val="120000"/>
              </a:lnSpc>
              <a:spcBef>
                <a:spcPct val="60000"/>
              </a:spcBef>
              <a:buSzPct val="80000"/>
              <a:buFontTx/>
              <a:buChar char="-"/>
            </a:pPr>
            <a:r>
              <a:rPr lang="ar-SA" altLang="en-US" sz="2200" b="0" dirty="0" smtClean="0">
                <a:effectLst/>
                <a:latin typeface="Liberation Sans" panose="020B0604020202020204" pitchFamily="34" charset="0"/>
              </a:rPr>
              <a:t>المدفوعات المستقبلية للاعتمادات المخصصة لاستهلاك الديون والمقادير مستحقة السداد من الديون غير المتداولة على المدى السنوات الخمس التالية </a:t>
            </a:r>
          </a:p>
          <a:p>
            <a:pPr algn="r" rtl="1">
              <a:lnSpc>
                <a:spcPct val="120000"/>
              </a:lnSpc>
              <a:spcBef>
                <a:spcPct val="60000"/>
              </a:spcBef>
              <a:buSzPct val="80000"/>
            </a:pPr>
            <a:r>
              <a:rPr lang="ar-SA" altLang="en-US" sz="2200" b="0" dirty="0" smtClean="0">
                <a:solidFill>
                  <a:srgbClr val="FF0000"/>
                </a:solidFill>
                <a:effectLst/>
                <a:latin typeface="Liberation Sans" panose="020B0604020202020204" pitchFamily="34" charset="0"/>
              </a:rPr>
              <a:t>(لمساعدة مستخدمي القوائم المالية في تقييم مقدار وتوقيت التدفقات النقدية المستقبلية )</a:t>
            </a:r>
            <a:endParaRPr lang="en-US" altLang="en-US" sz="2200" b="0" dirty="0">
              <a:solidFill>
                <a:srgbClr val="FF0000"/>
              </a:solidFill>
              <a:effectLst/>
              <a:latin typeface="Liberation Sans" panose="020B0604020202020204" pitchFamily="34" charset="0"/>
            </a:endParaRPr>
          </a:p>
        </p:txBody>
      </p:sp>
      <p:sp>
        <p:nvSpPr>
          <p:cNvPr id="1307655" name="Rectangle 7"/>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accent6">
                    <a:lumMod val="50000"/>
                  </a:schemeClr>
                </a:solidFill>
                <a:effectLst/>
                <a:latin typeface="Liberation Sans" panose="020B0604020202020204" pitchFamily="34" charset="0"/>
                <a:ea typeface="+mn-ea"/>
                <a:cs typeface="+mn-cs"/>
              </a:rPr>
              <a:t>عرض وتحليل          </a:t>
            </a:r>
            <a:r>
              <a:rPr lang="en-US" altLang="en-US" sz="2800" i="0" kern="1200" dirty="0">
                <a:solidFill>
                  <a:schemeClr val="accent6">
                    <a:lumMod val="50000"/>
                  </a:schemeClr>
                </a:solidFill>
                <a:effectLst/>
                <a:latin typeface="Liberation Sans" panose="020B0604020202020204" pitchFamily="34" charset="0"/>
              </a:rPr>
              <a:t>Presentation and Analysis</a:t>
            </a:r>
            <a:endParaRPr lang="en-US" altLang="en-US" sz="2800" i="0" kern="1200" dirty="0">
              <a:solidFill>
                <a:schemeClr val="accent6">
                  <a:lumMod val="50000"/>
                </a:schemeClr>
              </a:solidFill>
              <a:effectLst/>
              <a:latin typeface="Liberation Sans" panose="020B0604020202020204" pitchFamily="34" charset="0"/>
              <a:ea typeface="+mn-ea"/>
              <a:cs typeface="+mn-cs"/>
            </a:endParaRPr>
          </a:p>
        </p:txBody>
      </p:sp>
      <p:sp>
        <p:nvSpPr>
          <p:cNvPr id="1307656" name="Text Box 8"/>
          <p:cNvSpPr txBox="1">
            <a:spLocks noChangeArrowheads="1"/>
          </p:cNvSpPr>
          <p:nvPr/>
        </p:nvSpPr>
        <p:spPr bwMode="auto">
          <a:xfrm>
            <a:off x="609600" y="1371599"/>
            <a:ext cx="82296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effectLst/>
                <a:latin typeface="Liberation Sans" panose="020B0604020202020204" pitchFamily="34" charset="0"/>
              </a:rPr>
              <a:t>الإفصاح عن الالتزامات غير المتداولة </a:t>
            </a:r>
            <a:endParaRPr lang="en-US" altLang="en-US" sz="280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9699" name="Text Box 3"/>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solidFill>
                  <a:schemeClr val="tx2"/>
                </a:solidFill>
                <a:effectLst/>
                <a:latin typeface="Liberation Sans" panose="020B0604020202020204" pitchFamily="34" charset="0"/>
              </a:rPr>
              <a:t>تحليل الالتزامات غير المتداولة </a:t>
            </a:r>
            <a:endParaRPr lang="en-US" altLang="en-US" sz="2800" dirty="0">
              <a:solidFill>
                <a:schemeClr val="tx2"/>
              </a:solidFill>
              <a:effectLst/>
              <a:latin typeface="Liberation Sans" panose="020B0604020202020204" pitchFamily="34" charset="0"/>
            </a:endParaRPr>
          </a:p>
        </p:txBody>
      </p:sp>
      <p:sp>
        <p:nvSpPr>
          <p:cNvPr id="1309701" name="Rectangle 5"/>
          <p:cNvSpPr>
            <a:spLocks noChangeArrowheads="1"/>
          </p:cNvSpPr>
          <p:nvPr/>
        </p:nvSpPr>
        <p:spPr bwMode="auto">
          <a:xfrm>
            <a:off x="609600" y="2057400"/>
            <a:ext cx="762000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20000"/>
              </a:lnSpc>
              <a:spcBef>
                <a:spcPct val="25000"/>
              </a:spcBef>
            </a:pPr>
            <a:r>
              <a:rPr lang="ar-SA" altLang="en-US" sz="2200" b="0" dirty="0" smtClean="0">
                <a:solidFill>
                  <a:schemeClr val="tx1"/>
                </a:solidFill>
                <a:effectLst/>
                <a:latin typeface="Liberation Sans" panose="020B0604020202020204" pitchFamily="34" charset="0"/>
              </a:rPr>
              <a:t>ان النسبة الأولى التي</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توفر المعلومات حول قدرة الشركة على دفع الديون وكذلك بيان الملاءة المالية على المدى الطويل وهي :</a:t>
            </a:r>
            <a:endParaRPr lang="en-US" altLang="en-US" sz="2200" b="0" dirty="0">
              <a:solidFill>
                <a:schemeClr val="tx1"/>
              </a:solidFill>
              <a:effectLst/>
              <a:latin typeface="Liberation Sans" panose="020B0604020202020204" pitchFamily="34" charset="0"/>
            </a:endParaRPr>
          </a:p>
        </p:txBody>
      </p:sp>
      <p:sp>
        <p:nvSpPr>
          <p:cNvPr id="1309702" name="Text Box 6"/>
          <p:cNvSpPr txBox="1">
            <a:spLocks noChangeArrowheads="1"/>
          </p:cNvSpPr>
          <p:nvPr/>
        </p:nvSpPr>
        <p:spPr bwMode="auto">
          <a:xfrm>
            <a:off x="3352800" y="320040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اجمالي الالتزامات</a:t>
            </a:r>
            <a:endParaRPr lang="en-US" altLang="en-US" sz="2100" dirty="0">
              <a:solidFill>
                <a:schemeClr val="tx1"/>
              </a:solidFill>
              <a:effectLst/>
              <a:latin typeface="Liberation Sans" panose="020B0604020202020204" pitchFamily="34" charset="0"/>
            </a:endParaRPr>
          </a:p>
        </p:txBody>
      </p:sp>
      <p:sp>
        <p:nvSpPr>
          <p:cNvPr id="1309703" name="Text Box 7"/>
          <p:cNvSpPr txBox="1">
            <a:spLocks noChangeArrowheads="1"/>
          </p:cNvSpPr>
          <p:nvPr/>
        </p:nvSpPr>
        <p:spPr bwMode="auto">
          <a:xfrm>
            <a:off x="3352800" y="381000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اجمالي الاصول</a:t>
            </a:r>
            <a:endParaRPr lang="en-US" altLang="en-US" sz="2100" dirty="0">
              <a:solidFill>
                <a:schemeClr val="tx1"/>
              </a:solidFill>
              <a:effectLst/>
              <a:latin typeface="Liberation Sans" panose="020B0604020202020204" pitchFamily="34" charset="0"/>
            </a:endParaRPr>
          </a:p>
        </p:txBody>
      </p:sp>
      <p:sp>
        <p:nvSpPr>
          <p:cNvPr id="1309704" name="Freeform 8"/>
          <p:cNvSpPr>
            <a:spLocks/>
          </p:cNvSpPr>
          <p:nvPr/>
        </p:nvSpPr>
        <p:spPr bwMode="auto">
          <a:xfrm>
            <a:off x="3962400" y="3706813"/>
            <a:ext cx="3948113" cy="6350"/>
          </a:xfrm>
          <a:custGeom>
            <a:avLst/>
            <a:gdLst>
              <a:gd name="T0" fmla="*/ 0 w 2487"/>
              <a:gd name="T1" fmla="*/ 4 h 4"/>
              <a:gd name="T2" fmla="*/ 2487 w 2487"/>
              <a:gd name="T3" fmla="*/ 0 h 4"/>
            </a:gdLst>
            <a:ahLst/>
            <a:cxnLst>
              <a:cxn ang="0">
                <a:pos x="T0" y="T1"/>
              </a:cxn>
              <a:cxn ang="0">
                <a:pos x="T2" y="T3"/>
              </a:cxn>
            </a:cxnLst>
            <a:rect l="0" t="0" r="r" b="b"/>
            <a:pathLst>
              <a:path w="2487" h="4">
                <a:moveTo>
                  <a:pt x="0" y="4"/>
                </a:moveTo>
                <a:lnTo>
                  <a:pt x="2487" y="0"/>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Liberation Sans" panose="020B0604020202020204" pitchFamily="34" charset="0"/>
            </a:endParaRPr>
          </a:p>
        </p:txBody>
      </p:sp>
      <p:sp>
        <p:nvSpPr>
          <p:cNvPr id="1309705" name="Text Box 9"/>
          <p:cNvSpPr txBox="1">
            <a:spLocks noChangeArrowheads="1"/>
          </p:cNvSpPr>
          <p:nvPr/>
        </p:nvSpPr>
        <p:spPr bwMode="auto">
          <a:xfrm>
            <a:off x="1143000" y="3505200"/>
            <a:ext cx="2133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en-US" sz="2100" dirty="0" smtClean="0">
                <a:solidFill>
                  <a:schemeClr val="tx1"/>
                </a:solidFill>
                <a:effectLst/>
                <a:latin typeface="Liberation Sans" panose="020B0604020202020204" pitchFamily="34" charset="0"/>
              </a:rPr>
              <a:t>نسبة الديون الى الأصول </a:t>
            </a:r>
            <a:endParaRPr lang="en-US" altLang="en-US" sz="2100" dirty="0">
              <a:solidFill>
                <a:schemeClr val="tx1"/>
              </a:solidFill>
              <a:effectLst/>
              <a:latin typeface="Liberation Sans" panose="020B0604020202020204" pitchFamily="34" charset="0"/>
            </a:endParaRPr>
          </a:p>
        </p:txBody>
      </p:sp>
      <p:sp>
        <p:nvSpPr>
          <p:cNvPr id="1309706" name="Text Box 10"/>
          <p:cNvSpPr txBox="1">
            <a:spLocks noChangeArrowheads="1"/>
          </p:cNvSpPr>
          <p:nvPr/>
        </p:nvSpPr>
        <p:spPr bwMode="auto">
          <a:xfrm>
            <a:off x="3352800" y="3565525"/>
            <a:ext cx="457200" cy="32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altLang="en-US" sz="2000" dirty="0">
                <a:solidFill>
                  <a:schemeClr val="tx1"/>
                </a:solidFill>
                <a:effectLst/>
                <a:latin typeface="Liberation Sans" panose="020B0604020202020204" pitchFamily="34" charset="0"/>
              </a:rPr>
              <a:t> =</a:t>
            </a:r>
          </a:p>
        </p:txBody>
      </p:sp>
      <p:sp>
        <p:nvSpPr>
          <p:cNvPr id="1309715" name="Rectangle 19"/>
          <p:cNvSpPr>
            <a:spLocks noChangeArrowheads="1"/>
          </p:cNvSpPr>
          <p:nvPr/>
        </p:nvSpPr>
        <p:spPr bwMode="auto">
          <a:xfrm>
            <a:off x="609600" y="4572000"/>
            <a:ext cx="8001000" cy="87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lnSpc>
                <a:spcPct val="120000"/>
              </a:lnSpc>
              <a:spcBef>
                <a:spcPct val="25000"/>
              </a:spcBef>
            </a:pPr>
            <a:r>
              <a:rPr lang="ar-IQ" sz="2200" b="0" dirty="0">
                <a:solidFill>
                  <a:schemeClr val="tx1"/>
                </a:solidFill>
                <a:effectLst/>
                <a:latin typeface="Liberation Sans" panose="020B0604020202020204" pitchFamily="34" charset="0"/>
              </a:rPr>
              <a:t>من هذه المعادلة يتبين انه كلما ارتفعت النسبة المئوية لمجموع </a:t>
            </a:r>
            <a:r>
              <a:rPr lang="ar-SA" sz="2200" b="0" dirty="0" smtClean="0">
                <a:solidFill>
                  <a:schemeClr val="tx1"/>
                </a:solidFill>
                <a:effectLst/>
                <a:latin typeface="Liberation Sans" panose="020B0604020202020204" pitchFamily="34" charset="0"/>
              </a:rPr>
              <a:t>الالتزامات </a:t>
            </a:r>
            <a:r>
              <a:rPr lang="ar-IQ" sz="2200" b="0" dirty="0" smtClean="0">
                <a:solidFill>
                  <a:schemeClr val="tx1"/>
                </a:solidFill>
                <a:effectLst/>
                <a:latin typeface="Liberation Sans" panose="020B0604020202020204" pitchFamily="34" charset="0"/>
              </a:rPr>
              <a:t>الى </a:t>
            </a:r>
            <a:r>
              <a:rPr lang="ar-IQ" sz="2200" b="0" dirty="0">
                <a:solidFill>
                  <a:schemeClr val="tx1"/>
                </a:solidFill>
                <a:effectLst/>
                <a:latin typeface="Liberation Sans" panose="020B0604020202020204" pitchFamily="34" charset="0"/>
              </a:rPr>
              <a:t>اجمالي الاصول ازداد خطر عدم قدرة الشركة على الوفاء بالتزاماتها</a:t>
            </a:r>
            <a:endParaRPr lang="en-US" altLang="en-US" sz="2200" b="0" dirty="0">
              <a:solidFill>
                <a:schemeClr val="tx1"/>
              </a:solidFill>
              <a:effectLst/>
              <a:latin typeface="Liberation Sans" panose="020B0604020202020204" pitchFamily="34" charset="0"/>
            </a:endParaRPr>
          </a:p>
        </p:txBody>
      </p:sp>
      <p:sp>
        <p:nvSpPr>
          <p:cNvPr id="1309718" name="Rectangle 2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600" i="0" kern="1200" dirty="0">
                <a:solidFill>
                  <a:schemeClr val="accent6">
                    <a:lumMod val="50000"/>
                  </a:schemeClr>
                </a:solidFill>
                <a:effectLst/>
                <a:latin typeface="Liberation Sans" panose="020B0604020202020204" pitchFamily="34" charset="0"/>
              </a:rPr>
              <a:t>عرض وتحليل          </a:t>
            </a:r>
            <a:r>
              <a:rPr lang="en-US" altLang="en-US" sz="3200" i="0" kern="120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3"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4"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795" name="Rectangle 3"/>
          <p:cNvSpPr>
            <a:spLocks noChangeArrowheads="1"/>
          </p:cNvSpPr>
          <p:nvPr/>
        </p:nvSpPr>
        <p:spPr bwMode="auto">
          <a:xfrm>
            <a:off x="609600" y="2057400"/>
            <a:ext cx="762000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20000"/>
              </a:lnSpc>
              <a:spcBef>
                <a:spcPct val="25000"/>
              </a:spcBef>
            </a:pPr>
            <a:r>
              <a:rPr lang="ar-IQ" altLang="en-US" sz="2200" b="0" dirty="0">
                <a:solidFill>
                  <a:schemeClr val="tx1"/>
                </a:solidFill>
                <a:effectLst/>
                <a:latin typeface="Liberation Sans" panose="020B0604020202020204" pitchFamily="34" charset="0"/>
              </a:rPr>
              <a:t>وهنالك نسبة ثانية توفر معلومات حول </a:t>
            </a:r>
            <a:r>
              <a:rPr lang="ar-IQ" altLang="en-US" sz="2200" b="0" dirty="0" smtClean="0">
                <a:solidFill>
                  <a:schemeClr val="tx1"/>
                </a:solidFill>
                <a:effectLst/>
                <a:latin typeface="Liberation Sans" panose="020B0604020202020204" pitchFamily="34" charset="0"/>
              </a:rPr>
              <a:t>قدر</a:t>
            </a:r>
            <a:r>
              <a:rPr lang="ar-SA" altLang="en-US" sz="2200" b="0" dirty="0" smtClean="0">
                <a:solidFill>
                  <a:schemeClr val="tx1"/>
                </a:solidFill>
                <a:effectLst/>
                <a:latin typeface="Liberation Sans" panose="020B0604020202020204" pitchFamily="34" charset="0"/>
              </a:rPr>
              <a:t>ة الشركة</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على دفع </a:t>
            </a:r>
            <a:r>
              <a:rPr lang="ar-IQ" altLang="en-US" sz="2200" b="0" dirty="0" smtClean="0">
                <a:solidFill>
                  <a:schemeClr val="tx1"/>
                </a:solidFill>
                <a:effectLst/>
                <a:latin typeface="Liberation Sans" panose="020B0604020202020204" pitchFamily="34" charset="0"/>
              </a:rPr>
              <a:t>الديون</a:t>
            </a:r>
            <a:r>
              <a:rPr lang="ar-SA" altLang="en-US" sz="2200" b="0" dirty="0" smtClean="0">
                <a:solidFill>
                  <a:schemeClr val="tx1"/>
                </a:solidFill>
                <a:effectLst/>
                <a:latin typeface="Liberation Sans" panose="020B0604020202020204" pitchFamily="34" charset="0"/>
              </a:rPr>
              <a:t> وكذلك بيان</a:t>
            </a:r>
            <a:r>
              <a:rPr lang="ar-IQ" altLang="en-US" sz="2200" b="0" dirty="0" smtClean="0">
                <a:solidFill>
                  <a:schemeClr val="tx1"/>
                </a:solidFill>
                <a:effectLst/>
                <a:latin typeface="Liberation Sans" panose="020B0604020202020204" pitchFamily="34" charset="0"/>
              </a:rPr>
              <a:t> الملاءة</a:t>
            </a:r>
            <a:r>
              <a:rPr lang="ar-SA" altLang="en-US" sz="2200" b="0" dirty="0" smtClean="0">
                <a:solidFill>
                  <a:schemeClr val="tx1"/>
                </a:solidFill>
                <a:effectLst/>
                <a:latin typeface="Liberation Sans" panose="020B0604020202020204" pitchFamily="34" charset="0"/>
              </a:rPr>
              <a:t> المالية</a:t>
            </a:r>
            <a:r>
              <a:rPr lang="ar-IQ" altLang="en-US" sz="2200" b="0" dirty="0" smtClean="0">
                <a:solidFill>
                  <a:schemeClr val="tx1"/>
                </a:solidFill>
                <a:effectLst/>
                <a:latin typeface="Liberation Sans" panose="020B0604020202020204" pitchFamily="34" charset="0"/>
              </a:rPr>
              <a:t> </a:t>
            </a:r>
            <a:r>
              <a:rPr lang="ar-IQ" altLang="en-US" sz="2200" b="0" dirty="0">
                <a:solidFill>
                  <a:schemeClr val="tx1"/>
                </a:solidFill>
                <a:effectLst/>
                <a:latin typeface="Liberation Sans" panose="020B0604020202020204" pitchFamily="34" charset="0"/>
              </a:rPr>
              <a:t>على المدى الطويل وهي كالاتي: </a:t>
            </a:r>
            <a:endParaRPr lang="en-US" altLang="en-US" sz="2200" b="0" dirty="0">
              <a:solidFill>
                <a:schemeClr val="tx1"/>
              </a:solidFill>
              <a:effectLst/>
              <a:latin typeface="Liberation Sans" panose="020B0604020202020204" pitchFamily="34" charset="0"/>
            </a:endParaRPr>
          </a:p>
        </p:txBody>
      </p:sp>
      <p:sp>
        <p:nvSpPr>
          <p:cNvPr id="1313801" name="Text Box 9"/>
          <p:cNvSpPr txBox="1">
            <a:spLocks noChangeArrowheads="1"/>
          </p:cNvSpPr>
          <p:nvPr/>
        </p:nvSpPr>
        <p:spPr bwMode="auto">
          <a:xfrm>
            <a:off x="4125119" y="3073273"/>
            <a:ext cx="3657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ar-IQ" altLang="en-US" sz="2100" dirty="0">
                <a:solidFill>
                  <a:schemeClr val="tx1"/>
                </a:solidFill>
                <a:effectLst/>
                <a:latin typeface="Liberation Sans" panose="020B0604020202020204" pitchFamily="34" charset="0"/>
              </a:rPr>
              <a:t>الدخل قبل ضريبة الدخل ومصروف الفائدة</a:t>
            </a:r>
            <a:endParaRPr lang="en-US" altLang="en-US" sz="2100" dirty="0">
              <a:solidFill>
                <a:schemeClr val="tx1"/>
              </a:solidFill>
              <a:effectLst/>
              <a:latin typeface="Liberation Sans" panose="020B0604020202020204" pitchFamily="34" charset="0"/>
            </a:endParaRPr>
          </a:p>
        </p:txBody>
      </p:sp>
      <p:sp>
        <p:nvSpPr>
          <p:cNvPr id="1313802" name="Text Box 10"/>
          <p:cNvSpPr txBox="1">
            <a:spLocks noChangeArrowheads="1"/>
          </p:cNvSpPr>
          <p:nvPr/>
        </p:nvSpPr>
        <p:spPr bwMode="auto">
          <a:xfrm>
            <a:off x="3352800" y="3994150"/>
            <a:ext cx="52578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IQ" altLang="en-US" sz="2100" dirty="0">
                <a:solidFill>
                  <a:schemeClr val="tx1"/>
                </a:solidFill>
                <a:effectLst/>
                <a:latin typeface="Liberation Sans" panose="020B0604020202020204" pitchFamily="34" charset="0"/>
              </a:rPr>
              <a:t>مصروف الفائدة </a:t>
            </a:r>
            <a:endParaRPr lang="en-US" altLang="en-US" sz="2100" dirty="0">
              <a:solidFill>
                <a:schemeClr val="tx1"/>
              </a:solidFill>
              <a:effectLst/>
              <a:latin typeface="Liberation Sans" panose="020B0604020202020204" pitchFamily="34" charset="0"/>
            </a:endParaRPr>
          </a:p>
        </p:txBody>
      </p:sp>
      <p:sp>
        <p:nvSpPr>
          <p:cNvPr id="1313803" name="Freeform 11"/>
          <p:cNvSpPr>
            <a:spLocks/>
          </p:cNvSpPr>
          <p:nvPr/>
        </p:nvSpPr>
        <p:spPr bwMode="auto">
          <a:xfrm>
            <a:off x="3727450" y="3886200"/>
            <a:ext cx="4452938" cy="6350"/>
          </a:xfrm>
          <a:custGeom>
            <a:avLst/>
            <a:gdLst>
              <a:gd name="T0" fmla="*/ 0 w 2805"/>
              <a:gd name="T1" fmla="*/ 0 h 4"/>
              <a:gd name="T2" fmla="*/ 2805 w 2805"/>
              <a:gd name="T3" fmla="*/ 4 h 4"/>
            </a:gdLst>
            <a:ahLst/>
            <a:cxnLst>
              <a:cxn ang="0">
                <a:pos x="T0" y="T1"/>
              </a:cxn>
              <a:cxn ang="0">
                <a:pos x="T2" y="T3"/>
              </a:cxn>
            </a:cxnLst>
            <a:rect l="0" t="0" r="r" b="b"/>
            <a:pathLst>
              <a:path w="2805" h="4">
                <a:moveTo>
                  <a:pt x="0" y="0"/>
                </a:moveTo>
                <a:lnTo>
                  <a:pt x="2805" y="4"/>
                </a:lnTo>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latin typeface="Liberation Sans" panose="020B0604020202020204" pitchFamily="34" charset="0"/>
            </a:endParaRPr>
          </a:p>
        </p:txBody>
      </p:sp>
      <p:sp>
        <p:nvSpPr>
          <p:cNvPr id="1313804" name="Text Box 12"/>
          <p:cNvSpPr txBox="1">
            <a:spLocks noChangeArrowheads="1"/>
          </p:cNvSpPr>
          <p:nvPr/>
        </p:nvSpPr>
        <p:spPr bwMode="auto">
          <a:xfrm>
            <a:off x="952500" y="3146425"/>
            <a:ext cx="18288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IQ" altLang="en-US" sz="2100" dirty="0">
                <a:solidFill>
                  <a:schemeClr val="tx1"/>
                </a:solidFill>
                <a:effectLst/>
                <a:latin typeface="Liberation Sans" panose="020B0604020202020204" pitchFamily="34" charset="0"/>
              </a:rPr>
              <a:t>عدد مرات </a:t>
            </a:r>
            <a:r>
              <a:rPr lang="ar-SA" altLang="en-US" sz="2100" dirty="0" smtClean="0">
                <a:solidFill>
                  <a:schemeClr val="tx1"/>
                </a:solidFill>
                <a:effectLst/>
                <a:latin typeface="Liberation Sans" panose="020B0604020202020204" pitchFamily="34" charset="0"/>
              </a:rPr>
              <a:t>تحصيل </a:t>
            </a:r>
            <a:r>
              <a:rPr lang="ar-IQ" altLang="en-US" sz="2100" dirty="0" smtClean="0">
                <a:solidFill>
                  <a:schemeClr val="tx1"/>
                </a:solidFill>
                <a:effectLst/>
                <a:latin typeface="Liberation Sans" panose="020B0604020202020204" pitchFamily="34" charset="0"/>
              </a:rPr>
              <a:t>الف</a:t>
            </a:r>
            <a:r>
              <a:rPr lang="ar-SA" altLang="en-US" sz="2100" dirty="0" err="1" smtClean="0">
                <a:solidFill>
                  <a:schemeClr val="tx1"/>
                </a:solidFill>
                <a:effectLst/>
                <a:latin typeface="Liberation Sans" panose="020B0604020202020204" pitchFamily="34" charset="0"/>
              </a:rPr>
              <a:t>ائدة</a:t>
            </a:r>
            <a:r>
              <a:rPr lang="ar-IQ" altLang="en-US" sz="2100" dirty="0" smtClean="0">
                <a:solidFill>
                  <a:schemeClr val="tx1"/>
                </a:solidFill>
                <a:effectLst/>
                <a:latin typeface="Liberation Sans" panose="020B0604020202020204" pitchFamily="34" charset="0"/>
              </a:rPr>
              <a:t> </a:t>
            </a:r>
            <a:endParaRPr lang="en-US" altLang="en-US" sz="2100" dirty="0">
              <a:solidFill>
                <a:schemeClr val="tx1"/>
              </a:solidFill>
              <a:effectLst/>
              <a:latin typeface="Liberation Sans" panose="020B0604020202020204" pitchFamily="34" charset="0"/>
            </a:endParaRPr>
          </a:p>
        </p:txBody>
      </p:sp>
      <p:sp>
        <p:nvSpPr>
          <p:cNvPr id="1313805" name="Text Box 13"/>
          <p:cNvSpPr txBox="1">
            <a:spLocks noChangeArrowheads="1"/>
          </p:cNvSpPr>
          <p:nvPr/>
        </p:nvSpPr>
        <p:spPr bwMode="auto">
          <a:xfrm>
            <a:off x="2895600" y="3749675"/>
            <a:ext cx="457200" cy="32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n-US" altLang="en-US" sz="2000" dirty="0">
                <a:solidFill>
                  <a:schemeClr val="tx1"/>
                </a:solidFill>
                <a:effectLst/>
                <a:latin typeface="Liberation Sans" panose="020B0604020202020204" pitchFamily="34" charset="0"/>
              </a:rPr>
              <a:t> =</a:t>
            </a:r>
          </a:p>
        </p:txBody>
      </p:sp>
      <p:sp>
        <p:nvSpPr>
          <p:cNvPr id="1313808" name="Rectangle 16"/>
          <p:cNvSpPr>
            <a:spLocks noChangeArrowheads="1"/>
          </p:cNvSpPr>
          <p:nvPr/>
        </p:nvSpPr>
        <p:spPr bwMode="auto">
          <a:xfrm>
            <a:off x="609600" y="4724400"/>
            <a:ext cx="7620000" cy="93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120000"/>
              </a:lnSpc>
              <a:spcBef>
                <a:spcPct val="25000"/>
              </a:spcBef>
            </a:pPr>
            <a:r>
              <a:rPr lang="ar-IQ" altLang="en-US" sz="2400" b="0" dirty="0">
                <a:solidFill>
                  <a:schemeClr val="tx1"/>
                </a:solidFill>
                <a:effectLst/>
                <a:latin typeface="Liberation Sans" panose="020B0604020202020204" pitchFamily="34" charset="0"/>
              </a:rPr>
              <a:t>هذا العدد الناتج يشير الى قدرة الشركة على تسديد دفعات الفائدة عند تاريخ استحقاقها</a:t>
            </a:r>
            <a:r>
              <a:rPr lang="ar-IQ" altLang="en-US" sz="2200" b="0" dirty="0">
                <a:solidFill>
                  <a:schemeClr val="tx1"/>
                </a:solidFill>
                <a:effectLst/>
                <a:latin typeface="Liberation Sans" panose="020B0604020202020204" pitchFamily="34" charset="0"/>
              </a:rPr>
              <a:t> </a:t>
            </a:r>
            <a:endParaRPr lang="en-US" altLang="en-US" sz="2200" b="0" dirty="0">
              <a:solidFill>
                <a:schemeClr val="tx1"/>
              </a:solidFill>
              <a:effectLst/>
              <a:latin typeface="Liberation Sans" panose="020B0604020202020204" pitchFamily="34" charset="0"/>
            </a:endParaRPr>
          </a:p>
        </p:txBody>
      </p:sp>
      <p:sp>
        <p:nvSpPr>
          <p:cNvPr id="13"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14" name="Text Box 3"/>
          <p:cNvSpPr txBox="1">
            <a:spLocks noChangeArrowheads="1"/>
          </p:cNvSpPr>
          <p:nvPr/>
        </p:nvSpPr>
        <p:spPr bwMode="auto">
          <a:xfrm>
            <a:off x="609600" y="1371600"/>
            <a:ext cx="800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30000"/>
              </a:spcBef>
              <a:spcAft>
                <a:spcPct val="20000"/>
              </a:spcAft>
              <a:buSzPct val="80000"/>
            </a:pPr>
            <a:r>
              <a:rPr lang="en-US" altLang="en-US" sz="2800" dirty="0">
                <a:effectLst/>
                <a:latin typeface="Liberation Sans" panose="020B0604020202020204" pitchFamily="34" charset="0"/>
              </a:rPr>
              <a:t>Analysis of Non-Current Liabilities</a:t>
            </a:r>
          </a:p>
        </p:txBody>
      </p:sp>
      <p:sp>
        <p:nvSpPr>
          <p:cNvPr id="15" name="Rectangle 2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600" i="0" dirty="0">
                <a:solidFill>
                  <a:schemeClr val="accent6">
                    <a:lumMod val="50000"/>
                  </a:schemeClr>
                </a:solidFill>
                <a:effectLst/>
                <a:latin typeface="Liberation Sans" panose="020B0604020202020204" pitchFamily="34" charset="0"/>
              </a:rPr>
              <a:t>عرض وتحليل          </a:t>
            </a:r>
            <a:r>
              <a:rPr lang="en-US" altLang="en-US" sz="3200" i="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6"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0290"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81001" y="3733800"/>
            <a:ext cx="8382000" cy="1955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6333" name="Rectangle 13"/>
          <p:cNvSpPr>
            <a:spLocks noChangeArrowheads="1"/>
          </p:cNvSpPr>
          <p:nvPr/>
        </p:nvSpPr>
        <p:spPr bwMode="auto">
          <a:xfrm>
            <a:off x="609600" y="1371600"/>
            <a:ext cx="8001000" cy="2149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100" dirty="0">
                <a:solidFill>
                  <a:srgbClr val="800000"/>
                </a:solidFill>
                <a:effectLst/>
                <a:latin typeface="Liberation Sans" panose="020B0604020202020204" pitchFamily="34" charset="0"/>
              </a:rPr>
              <a:t>Illustration:</a:t>
            </a:r>
            <a:r>
              <a:rPr lang="en-US" altLang="en-US" sz="2100" b="0" dirty="0">
                <a:solidFill>
                  <a:schemeClr val="folHlink"/>
                </a:solidFill>
                <a:effectLst/>
                <a:latin typeface="Liberation Sans" panose="020B0604020202020204" pitchFamily="34" charset="0"/>
              </a:rPr>
              <a:t>  </a:t>
            </a:r>
            <a:r>
              <a:rPr lang="en-US" altLang="en-US" sz="2100" b="0" dirty="0" smtClean="0">
                <a:solidFill>
                  <a:schemeClr val="folHlink"/>
                </a:solidFill>
                <a:effectLst/>
                <a:latin typeface="Liberation Sans" panose="020B0604020202020204" pitchFamily="34" charset="0"/>
              </a:rPr>
              <a:t>Novartis </a:t>
            </a:r>
            <a:r>
              <a:rPr lang="en-US" sz="2100" b="0" dirty="0" smtClean="0">
                <a:solidFill>
                  <a:schemeClr val="folHlink"/>
                </a:solidFill>
                <a:effectLst/>
                <a:latin typeface="Liberation Sans" panose="020B0604020202020204" pitchFamily="34" charset="0"/>
              </a:rPr>
              <a:t>has total </a:t>
            </a:r>
            <a:r>
              <a:rPr lang="en-US" sz="2100" b="0" dirty="0">
                <a:solidFill>
                  <a:schemeClr val="folHlink"/>
                </a:solidFill>
                <a:effectLst/>
                <a:latin typeface="Liberation Sans" panose="020B0604020202020204" pitchFamily="34" charset="0"/>
              </a:rPr>
              <a:t>liabilities of $54,997 million, total assets of $124,216 million, interest expense </a:t>
            </a:r>
            <a:r>
              <a:rPr lang="en-US" sz="2100" b="0" dirty="0" smtClean="0">
                <a:solidFill>
                  <a:schemeClr val="folHlink"/>
                </a:solidFill>
                <a:effectLst/>
                <a:latin typeface="Liberation Sans" panose="020B0604020202020204" pitchFamily="34" charset="0"/>
              </a:rPr>
              <a:t>of $</a:t>
            </a:r>
            <a:r>
              <a:rPr lang="en-US" sz="2100" b="0" dirty="0">
                <a:solidFill>
                  <a:schemeClr val="folHlink"/>
                </a:solidFill>
                <a:effectLst/>
                <a:latin typeface="Liberation Sans" panose="020B0604020202020204" pitchFamily="34" charset="0"/>
              </a:rPr>
              <a:t>724 million, income taxes of $1,625 million, and net income of $9,618 million. We </a:t>
            </a:r>
            <a:r>
              <a:rPr lang="en-US" sz="2100" b="0" dirty="0" smtClean="0">
                <a:solidFill>
                  <a:schemeClr val="folHlink"/>
                </a:solidFill>
                <a:effectLst/>
                <a:latin typeface="Liberation Sans" panose="020B0604020202020204" pitchFamily="34" charset="0"/>
              </a:rPr>
              <a:t>compute Novartis’s </a:t>
            </a:r>
            <a:r>
              <a:rPr lang="en-US" sz="2100" b="0" dirty="0">
                <a:solidFill>
                  <a:schemeClr val="folHlink"/>
                </a:solidFill>
                <a:effectLst/>
                <a:latin typeface="Liberation Sans" panose="020B0604020202020204" pitchFamily="34" charset="0"/>
              </a:rPr>
              <a:t>debt to assets and times interest earned ratios as shown</a:t>
            </a:r>
            <a:endParaRPr lang="en-US" altLang="en-US" sz="2100" b="0" dirty="0">
              <a:solidFill>
                <a:schemeClr val="folHlink"/>
              </a:solidFill>
              <a:effectLst/>
              <a:latin typeface="Liberation Sans" panose="020B0604020202020204" pitchFamily="34" charset="0"/>
            </a:endParaRPr>
          </a:p>
        </p:txBody>
      </p:sp>
      <p:sp>
        <p:nvSpPr>
          <p:cNvPr id="1336346" name="Rectangle 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600" i="0" kern="1200" dirty="0">
                <a:solidFill>
                  <a:schemeClr val="accent6">
                    <a:lumMod val="50000"/>
                  </a:schemeClr>
                </a:solidFill>
                <a:effectLst/>
                <a:latin typeface="Liberation Sans" panose="020B0604020202020204" pitchFamily="34" charset="0"/>
              </a:rPr>
              <a:t>عرض وتحليل          </a:t>
            </a:r>
            <a:r>
              <a:rPr lang="en-US" altLang="en-US" sz="3200" i="0" kern="1200" dirty="0">
                <a:solidFill>
                  <a:schemeClr val="accent6">
                    <a:lumMod val="50000"/>
                  </a:schemeClr>
                </a:solidFill>
                <a:effectLst/>
                <a:latin typeface="Liberation Sans" panose="020B0604020202020204" pitchFamily="34" charset="0"/>
              </a:rPr>
              <a:t>Presentation and Analysis</a:t>
            </a:r>
            <a:endParaRPr lang="en-US" altLang="en-US" sz="3200" i="0" kern="1200" dirty="0">
              <a:solidFill>
                <a:schemeClr val="accent6">
                  <a:lumMod val="50000"/>
                </a:schemeClr>
              </a:solidFill>
              <a:effectLst/>
              <a:latin typeface="Liberation Sans" panose="020B0604020202020204" pitchFamily="34" charset="0"/>
              <a:ea typeface="+mn-ea"/>
              <a:cs typeface="+mn-cs"/>
            </a:endParaRPr>
          </a:p>
        </p:txBody>
      </p:sp>
      <p:sp>
        <p:nvSpPr>
          <p:cNvPr id="1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2" name="Rectangle 1"/>
          <p:cNvSpPr/>
          <p:nvPr/>
        </p:nvSpPr>
        <p:spPr>
          <a:xfrm>
            <a:off x="304800" y="5715000"/>
            <a:ext cx="2062518" cy="646331"/>
          </a:xfrm>
          <a:prstGeom prst="rect">
            <a:avLst/>
          </a:prstGeom>
          <a:solidFill>
            <a:schemeClr val="bg1"/>
          </a:solidFill>
        </p:spPr>
        <p:txBody>
          <a:bodyPr wrap="square">
            <a:spAutoFit/>
          </a:bodyPr>
          <a:lstStyle/>
          <a:p>
            <a:pPr algn="l"/>
            <a:r>
              <a:rPr lang="en-US" sz="1200" dirty="0">
                <a:solidFill>
                  <a:schemeClr val="accent6">
                    <a:lumMod val="50000"/>
                  </a:schemeClr>
                </a:solidFill>
                <a:effectLst/>
                <a:latin typeface="Liberation Sans" panose="020B0604020202020204" pitchFamily="34" charset="0"/>
              </a:rPr>
              <a:t>ILLUSTRATION 14-28</a:t>
            </a:r>
          </a:p>
          <a:p>
            <a:pPr algn="l"/>
            <a:r>
              <a:rPr lang="en-US" sz="1200" b="0" dirty="0">
                <a:solidFill>
                  <a:schemeClr val="tx1"/>
                </a:solidFill>
                <a:effectLst/>
                <a:latin typeface="Liberation Sans" panose="020B0604020202020204" pitchFamily="34" charset="0"/>
              </a:rPr>
              <a:t>Computation of </a:t>
            </a:r>
            <a:r>
              <a:rPr lang="en-US" sz="1200" b="0" dirty="0" smtClean="0">
                <a:solidFill>
                  <a:schemeClr val="tx1"/>
                </a:solidFill>
                <a:effectLst/>
                <a:latin typeface="Liberation Sans" panose="020B0604020202020204" pitchFamily="34" charset="0"/>
              </a:rPr>
              <a:t>Long-Term </a:t>
            </a:r>
            <a:r>
              <a:rPr lang="en-US" sz="1200" b="0" dirty="0">
                <a:solidFill>
                  <a:schemeClr val="tx1"/>
                </a:solidFill>
                <a:effectLst/>
                <a:latin typeface="Liberation Sans" panose="020B0604020202020204" pitchFamily="34" charset="0"/>
              </a:rPr>
              <a:t>Debt </a:t>
            </a:r>
            <a:r>
              <a:rPr lang="en-US" sz="1200" b="0" dirty="0" smtClean="0">
                <a:solidFill>
                  <a:schemeClr val="tx1"/>
                </a:solidFill>
                <a:effectLst/>
                <a:latin typeface="Liberation Sans" panose="020B0604020202020204" pitchFamily="34" charset="0"/>
              </a:rPr>
              <a:t>Ratios for Novartis</a:t>
            </a:r>
            <a:endParaRPr lang="en-US" sz="1200" b="0" dirty="0">
              <a:solidFill>
                <a:schemeClr val="tx1"/>
              </a:solidFill>
              <a:effectLst/>
              <a:latin typeface="Liberation Sans" panose="020B0604020202020204" pitchFamily="34" charset="0"/>
            </a:endParaRPr>
          </a:p>
        </p:txBody>
      </p:sp>
      <p:sp>
        <p:nvSpPr>
          <p:cNvPr id="1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9</a:t>
            </a:r>
            <a:endParaRPr lang="en-US" altLang="en-U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sz="2800" dirty="0" smtClean="0">
                <a:solidFill>
                  <a:schemeClr val="tx2">
                    <a:lumMod val="50000"/>
                  </a:schemeClr>
                </a:solidFill>
                <a:effectLst/>
                <a:latin typeface="Liberation Sans" panose="020B0604020202020204" pitchFamily="34" charset="0"/>
              </a:rPr>
              <a:t>الالتزامات</a:t>
            </a:r>
            <a:endParaRPr lang="en-US" altLang="en-US" sz="2800" dirty="0">
              <a:solidFill>
                <a:schemeClr val="tx2">
                  <a:lumMod val="50000"/>
                </a:schemeClr>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286232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IQ" sz="2400" b="0" dirty="0">
                <a:effectLst/>
                <a:latin typeface="Liberation Sans" panose="020B0604020202020204" pitchFamily="34" charset="0"/>
              </a:rPr>
              <a:t>تحتوي مبادئ المحاسبة الأمريكية المقبولة عموماً والمعايير الدولية لإعداد التقارير المالية </a:t>
            </a:r>
            <a:r>
              <a:rPr lang="ar-SA" sz="2400" b="0" dirty="0" smtClean="0">
                <a:effectLst/>
                <a:latin typeface="Liberation Sans" panose="020B0604020202020204" pitchFamily="34" charset="0"/>
              </a:rPr>
              <a:t>متشابهة من حيث تعريف 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بالإضافة إلى ذلك ، فإن المحاسبة عن </a:t>
            </a:r>
            <a:r>
              <a:rPr lang="ar-SA" sz="2400" b="0" dirty="0" smtClean="0">
                <a:effectLst/>
                <a:latin typeface="Liberation Sans" panose="020B0604020202020204" pitchFamily="34" charset="0"/>
              </a:rPr>
              <a:t>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المتداولة هي </a:t>
            </a:r>
            <a:r>
              <a:rPr lang="ar-SA" sz="2400" b="0" dirty="0" smtClean="0">
                <a:effectLst/>
                <a:latin typeface="Liberation Sans" panose="020B0604020202020204" pitchFamily="34" charset="0"/>
              </a:rPr>
              <a:t>نفس الأسس </a:t>
            </a:r>
            <a:r>
              <a:rPr lang="ar-IQ" sz="2400" b="0" dirty="0" smtClean="0">
                <a:effectLst/>
                <a:latin typeface="Liberation Sans" panose="020B0604020202020204" pitchFamily="34" charset="0"/>
              </a:rPr>
              <a:t>وفقًا</a:t>
            </a:r>
            <a:r>
              <a:rPr lang="en-US" sz="2400" b="0" dirty="0" smtClean="0">
                <a:effectLst/>
                <a:latin typeface="Liberation Sans" panose="020B0604020202020204" pitchFamily="34" charset="0"/>
              </a:rPr>
              <a:t> </a:t>
            </a:r>
            <a:r>
              <a:rPr lang="ar-IQ" sz="2400" b="0" dirty="0" smtClean="0">
                <a:effectLst/>
                <a:latin typeface="Liberation Sans" panose="020B0604020202020204" pitchFamily="34" charset="0"/>
              </a:rPr>
              <a:t> </a:t>
            </a:r>
            <a:r>
              <a:rPr lang="ar-SA" sz="2400" b="0" dirty="0" smtClean="0">
                <a:effectLst/>
                <a:latin typeface="Liberation Sans" panose="020B0604020202020204" pitchFamily="34" charset="0"/>
              </a:rPr>
              <a:t> </a:t>
            </a:r>
            <a:r>
              <a:rPr lang="en-US" sz="2400" b="0" dirty="0" smtClean="0">
                <a:effectLst/>
                <a:latin typeface="Liberation Sans" panose="020B0604020202020204" pitchFamily="34" charset="0"/>
              </a:rPr>
              <a:t>(IFRS &amp; U.S. GAAP)</a:t>
            </a:r>
            <a:r>
              <a:rPr lang="ar-SA" sz="2400" b="0" dirty="0" smtClean="0">
                <a:effectLst/>
                <a:latin typeface="Liberation Sans" panose="020B0604020202020204" pitchFamily="34" charset="0"/>
              </a:rPr>
              <a:t> و</a:t>
            </a:r>
            <a:r>
              <a:rPr lang="ar-IQ" sz="2400" b="0" dirty="0" smtClean="0">
                <a:effectLst/>
                <a:latin typeface="Liberation Sans" panose="020B0604020202020204" pitchFamily="34" charset="0"/>
              </a:rPr>
              <a:t>مع </a:t>
            </a:r>
            <a:r>
              <a:rPr lang="ar-IQ" sz="2400" b="0" dirty="0">
                <a:effectLst/>
                <a:latin typeface="Liberation Sans" panose="020B0604020202020204" pitchFamily="34" charset="0"/>
              </a:rPr>
              <a:t>ذلك ، توجد فروق جوهرية في المصطلحات المتعلقة </a:t>
            </a:r>
            <a:r>
              <a:rPr lang="ar-SA" sz="2400" b="0" dirty="0" smtClean="0">
                <a:effectLst/>
                <a:latin typeface="Liberation Sans" panose="020B0604020202020204" pitchFamily="34" charset="0"/>
              </a:rPr>
              <a:t>بالالتزامات</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غير </a:t>
            </a:r>
            <a:r>
              <a:rPr lang="ar-SA" sz="2400" b="0" dirty="0" smtClean="0">
                <a:effectLst/>
                <a:latin typeface="Liberation Sans" panose="020B0604020202020204" pitchFamily="34" charset="0"/>
              </a:rPr>
              <a:t>المتداولة</a:t>
            </a:r>
            <a:r>
              <a:rPr lang="ar-IQ" sz="2400" b="0" dirty="0" smtClean="0">
                <a:effectLst/>
                <a:latin typeface="Liberation Sans" panose="020B0604020202020204" pitchFamily="34" charset="0"/>
              </a:rPr>
              <a:t> </a:t>
            </a:r>
            <a:r>
              <a:rPr lang="ar-IQ" sz="2400" b="0" dirty="0">
                <a:effectLst/>
                <a:latin typeface="Liberation Sans" panose="020B0604020202020204" pitchFamily="34" charset="0"/>
              </a:rPr>
              <a:t>بالإضافة إلى بعض الاختلافات في المحاسبة </a:t>
            </a:r>
            <a:r>
              <a:rPr lang="ar-SA" sz="2400" b="0" dirty="0" smtClean="0">
                <a:effectLst/>
                <a:latin typeface="Liberation Sans" panose="020B0604020202020204" pitchFamily="34" charset="0"/>
              </a:rPr>
              <a:t>عن أنواع مختلفة من عمليات الديون طويلة الاجل.</a:t>
            </a:r>
            <a:endParaRPr lang="en-US" altLang="en-US" sz="2400"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7103973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0226" name="Text Box 2"/>
          <p:cNvSpPr txBox="1">
            <a:spLocks noChangeArrowheads="1"/>
          </p:cNvSpPr>
          <p:nvPr/>
        </p:nvSpPr>
        <p:spPr bwMode="auto">
          <a:xfrm>
            <a:off x="609600" y="2424112"/>
            <a:ext cx="8229600" cy="17512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742950" indent="-514350"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224088" indent="-457200" algn="l">
              <a:defRPr sz="2400">
                <a:solidFill>
                  <a:schemeClr val="tx1"/>
                </a:solidFill>
                <a:latin typeface="Times New Roman" pitchFamily="18" charset="0"/>
              </a:defRPr>
            </a:lvl4pPr>
            <a:lvl5pPr marL="2795588" indent="-457200" algn="l">
              <a:defRPr sz="2400">
                <a:solidFill>
                  <a:schemeClr val="tx1"/>
                </a:solidFill>
                <a:latin typeface="Times New Roman" pitchFamily="18" charset="0"/>
              </a:defRPr>
            </a:lvl5pPr>
            <a:lvl6pPr marL="3252788" indent="-457200" eaLnBrk="0" fontAlgn="base" hangingPunct="0">
              <a:spcBef>
                <a:spcPct val="0"/>
              </a:spcBef>
              <a:spcAft>
                <a:spcPct val="0"/>
              </a:spcAft>
              <a:defRPr sz="2400">
                <a:solidFill>
                  <a:schemeClr val="tx1"/>
                </a:solidFill>
                <a:latin typeface="Times New Roman" pitchFamily="18" charset="0"/>
              </a:defRPr>
            </a:lvl6pPr>
            <a:lvl7pPr marL="3709988" indent="-457200" eaLnBrk="0" fontAlgn="base" hangingPunct="0">
              <a:spcBef>
                <a:spcPct val="0"/>
              </a:spcBef>
              <a:spcAft>
                <a:spcPct val="0"/>
              </a:spcAft>
              <a:defRPr sz="2400">
                <a:solidFill>
                  <a:schemeClr val="tx1"/>
                </a:solidFill>
                <a:latin typeface="Times New Roman" pitchFamily="18" charset="0"/>
              </a:defRPr>
            </a:lvl7pPr>
            <a:lvl8pPr marL="4167188" indent="-457200" eaLnBrk="0" fontAlgn="base" hangingPunct="0">
              <a:spcBef>
                <a:spcPct val="0"/>
              </a:spcBef>
              <a:spcAft>
                <a:spcPct val="0"/>
              </a:spcAft>
              <a:defRPr sz="2400">
                <a:solidFill>
                  <a:schemeClr val="tx1"/>
                </a:solidFill>
                <a:latin typeface="Times New Roman" pitchFamily="18" charset="0"/>
              </a:defRPr>
            </a:lvl8pPr>
            <a:lvl9pPr marL="4624388" indent="-457200" eaLnBrk="0" fontAlgn="base" hangingPunct="0">
              <a:spcBef>
                <a:spcPct val="0"/>
              </a:spcBef>
              <a:spcAft>
                <a:spcPct val="0"/>
              </a:spcAft>
              <a:defRPr sz="2400">
                <a:solidFill>
                  <a:schemeClr val="tx1"/>
                </a:solidFill>
                <a:latin typeface="Times New Roman" pitchFamily="18" charset="0"/>
              </a:defRPr>
            </a:lvl9pPr>
          </a:lstStyle>
          <a:p>
            <a:pPr marL="685800" lvl="1" indent="-457200" algn="r" rtl="1">
              <a:lnSpc>
                <a:spcPct val="130000"/>
              </a:lnSpc>
              <a:spcBef>
                <a:spcPct val="50000"/>
              </a:spcBef>
              <a:buSzPct val="100000"/>
              <a:buFont typeface="+mj-lt"/>
              <a:buAutoNum type="arabicPeriod"/>
            </a:pPr>
            <a:r>
              <a:rPr lang="ar-SA" sz="2200" b="0" dirty="0" smtClean="0">
                <a:effectLst/>
                <a:latin typeface="Liberation Sans" panose="020B0604020202020204" pitchFamily="34" charset="0"/>
              </a:rPr>
              <a:t>التسوية مقابل نقد قبل تاريخ الاستحقاق</a:t>
            </a:r>
            <a:endParaRPr lang="en-US" sz="2200" b="0" dirty="0" smtClean="0">
              <a:effectLst/>
              <a:latin typeface="Liberation Sans" panose="020B0604020202020204" pitchFamily="34" charset="0"/>
            </a:endParaRPr>
          </a:p>
          <a:p>
            <a:pPr marL="685800" lvl="1" indent="-457200" algn="r" rtl="1">
              <a:lnSpc>
                <a:spcPct val="130000"/>
              </a:lnSpc>
              <a:spcBef>
                <a:spcPct val="50000"/>
              </a:spcBef>
              <a:buSzPct val="100000"/>
              <a:buFont typeface="+mj-lt"/>
              <a:buAutoNum type="arabicPeriod"/>
            </a:pPr>
            <a:r>
              <a:rPr lang="ar-SA" sz="2200" b="0" dirty="0" smtClean="0">
                <a:effectLst/>
                <a:latin typeface="Liberation Sans" panose="020B0604020202020204" pitchFamily="34" charset="0"/>
              </a:rPr>
              <a:t>التسوية من خلال تحويل أصول او أوراق مالية أخرى </a:t>
            </a:r>
            <a:endParaRPr lang="en-US" sz="2200" b="0" dirty="0" smtClean="0">
              <a:effectLst/>
              <a:latin typeface="Liberation Sans" panose="020B0604020202020204" pitchFamily="34" charset="0"/>
            </a:endParaRPr>
          </a:p>
          <a:p>
            <a:pPr marL="685800" lvl="1" indent="-457200" algn="r" rtl="1">
              <a:lnSpc>
                <a:spcPct val="130000"/>
              </a:lnSpc>
              <a:spcBef>
                <a:spcPct val="50000"/>
              </a:spcBef>
              <a:buSzPct val="100000"/>
              <a:buFont typeface="+mj-lt"/>
              <a:buAutoNum type="arabicPeriod"/>
            </a:pPr>
            <a:r>
              <a:rPr lang="ar-SA" sz="2200" b="0" dirty="0" smtClean="0">
                <a:effectLst/>
                <a:latin typeface="Liberation Sans" panose="020B0604020202020204" pitchFamily="34" charset="0"/>
              </a:rPr>
              <a:t>التسوية مع تعديل الشروط </a:t>
            </a:r>
            <a:endParaRPr lang="en-US" sz="2200" b="0" dirty="0">
              <a:effectLst/>
              <a:latin typeface="Liberation Sans" panose="020B0604020202020204" pitchFamily="34" charset="0"/>
            </a:endParaRPr>
          </a:p>
        </p:txBody>
      </p:sp>
      <p:sp>
        <p:nvSpPr>
          <p:cNvPr id="1460229" name="Text Box 5"/>
          <p:cNvSpPr txBox="1">
            <a:spLocks noChangeArrowheads="1"/>
          </p:cNvSpPr>
          <p:nvPr/>
        </p:nvSpPr>
        <p:spPr bwMode="auto">
          <a:xfrm>
            <a:off x="609600" y="1828800"/>
            <a:ext cx="82296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SA" altLang="en-US" sz="2800" dirty="0" smtClean="0">
                <a:solidFill>
                  <a:schemeClr val="accent6">
                    <a:lumMod val="50000"/>
                  </a:schemeClr>
                </a:solidFill>
                <a:effectLst/>
                <a:latin typeface="Liberation Sans" panose="020B0604020202020204" pitchFamily="34" charset="0"/>
              </a:rPr>
              <a:t>سداد او تسوية الالتزامات غير المتداولة </a:t>
            </a:r>
            <a:endParaRPr lang="en-US" altLang="en-US" sz="2800" dirty="0">
              <a:solidFill>
                <a:srgbClr val="008000"/>
              </a:solidFill>
              <a:effectLst/>
              <a:latin typeface="Liberation Sans" panose="020B0604020202020204" pitchFamily="34" charset="0"/>
            </a:endParaRPr>
          </a:p>
        </p:txBody>
      </p:sp>
      <p:sp>
        <p:nvSpPr>
          <p:cNvPr id="6"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Rectangle 4"/>
          <p:cNvSpPr txBox="1">
            <a:spLocks noChangeArrowheads="1"/>
          </p:cNvSpPr>
          <p:nvPr/>
        </p:nvSpPr>
        <p:spPr bwMode="auto">
          <a:xfrm>
            <a:off x="609600" y="381000"/>
            <a:ext cx="83820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sz="3200" i="0" dirty="0" smtClean="0">
                <a:solidFill>
                  <a:srgbClr val="0000E2"/>
                </a:solidFill>
                <a:effectLst/>
                <a:latin typeface="Liberation Sans" panose="020B0604020202020204" pitchFamily="34" charset="0"/>
                <a:ea typeface="+mn-ea"/>
                <a:cs typeface="+mn-cs"/>
              </a:rPr>
              <a:t>قضايا خاصة ذات صلة بالالتزامات غير المتداولة</a:t>
            </a:r>
            <a:endParaRPr lang="en-US" sz="3200" i="0" dirty="0">
              <a:solidFill>
                <a:srgbClr val="0000E2"/>
              </a:solidFill>
              <a:effectLst/>
              <a:latin typeface="Liberation Sans" panose="020B0604020202020204" pitchFamily="34" charset="0"/>
              <a:ea typeface="+mn-ea"/>
              <a:cs typeface="+mn-cs"/>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altLang="en-US" sz="2200" dirty="0" smtClean="0">
                <a:solidFill>
                  <a:srgbClr val="800000"/>
                </a:solidFill>
                <a:effectLst/>
                <a:latin typeface="Liberation Sans" panose="020B0604020202020204" pitchFamily="34" charset="0"/>
              </a:rPr>
              <a:t>قضايا ذات صلة</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3631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SA" sz="2400" dirty="0" smtClean="0">
                <a:effectLst/>
                <a:latin typeface="Liberation Sans" panose="020B0604020202020204" pitchFamily="34" charset="0"/>
              </a:rPr>
              <a:t>التشابه</a:t>
            </a:r>
            <a:endParaRPr lang="en-US" sz="2400" dirty="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(المفهوم والتصنيف) </a:t>
            </a:r>
            <a:r>
              <a:rPr lang="ar-SA" b="0" dirty="0" smtClean="0">
                <a:effectLst/>
                <a:latin typeface="Liberation Sans" panose="020B0604020202020204" pitchFamily="34" charset="0"/>
              </a:rPr>
              <a:t>ان كل من </a:t>
            </a:r>
            <a:r>
              <a:rPr lang="en-US" b="0" dirty="0">
                <a:effectLst/>
                <a:latin typeface="Liberation Sans" panose="020B0604020202020204" pitchFamily="34" charset="0"/>
              </a:rPr>
              <a:t>(IFRS &amp; U.S. GAAP</a:t>
            </a:r>
            <a:r>
              <a:rPr lang="en-US" b="0" dirty="0" smtClean="0">
                <a:effectLst/>
                <a:latin typeface="Liberation Sans" panose="020B0604020202020204" pitchFamily="34" charset="0"/>
              </a:rPr>
              <a:t>)</a:t>
            </a:r>
            <a:r>
              <a:rPr lang="ar-SA" b="0" dirty="0" smtClean="0">
                <a:effectLst/>
                <a:latin typeface="Liberation Sans" panose="020B0604020202020204" pitchFamily="34" charset="0"/>
              </a:rPr>
              <a:t> لديهم نفس المفهوم للالتزامات وكلاهما يصنف الالتزامات الى متداولة وغير متداولة </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(الإجراءات المحاسبية) </a:t>
            </a:r>
            <a:r>
              <a:rPr lang="ar-SA" b="0" dirty="0" smtClean="0">
                <a:effectLst/>
                <a:latin typeface="Liberation Sans" panose="020B0604020202020204" pitchFamily="34" charset="0"/>
              </a:rPr>
              <a:t>كثير من الإجراءات المحاسبية الخاصة بالسندات واوراق الدفع طويلة الاجل متشابهة بالنسبة </a:t>
            </a:r>
            <a:r>
              <a:rPr lang="en-US" b="0" dirty="0">
                <a:effectLst/>
                <a:latin typeface="Liberation Sans" panose="020B0604020202020204" pitchFamily="34" charset="0"/>
              </a:rPr>
              <a:t>(IFRS &amp; U.S. GAAP)</a:t>
            </a:r>
            <a:r>
              <a:rPr lang="ar-SA" b="0" dirty="0" smtClean="0">
                <a:effectLst/>
                <a:latin typeface="Liberation Sans" panose="020B0604020202020204" pitchFamily="34" charset="0"/>
              </a:rPr>
              <a:t> </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(تقدير الخسارة) </a:t>
            </a:r>
            <a:r>
              <a:rPr lang="ar-SA" b="0" dirty="0" smtClean="0">
                <a:effectLst/>
                <a:latin typeface="Liberation Sans" panose="020B0604020202020204" pitchFamily="34" charset="0"/>
              </a:rPr>
              <a:t>ان كلاهما يتطلب افضل تقدير للخسارة المحتملة، حيث يستخدم الاحد الأدنى لمبلغ الخسارة ضمن المدى المقدر بالنسبة </a:t>
            </a:r>
            <a:r>
              <a:rPr lang="en-US" b="0" dirty="0" smtClean="0">
                <a:effectLst/>
                <a:latin typeface="Liberation Sans" panose="020B0604020202020204" pitchFamily="34" charset="0"/>
              </a:rPr>
              <a:t>U.S GAAP</a:t>
            </a:r>
            <a:r>
              <a:rPr lang="ar-SA" b="0" dirty="0" smtClean="0">
                <a:effectLst/>
                <a:latin typeface="Liberation Sans" panose="020B0604020202020204" pitchFamily="34" charset="0"/>
              </a:rPr>
              <a:t> . اما اذا تم توقع مجموعة من التقديرات ولم يكن هناك أي مبلغ ضمن المدى المقدر يتم استخدام او اللجوء الى منتصف ذلك المدى المقدر لقياس الالتزام.</a:t>
            </a:r>
            <a:endParaRPr lang="en-US" b="0" dirty="0" smtClean="0">
              <a:effectLst/>
              <a:latin typeface="Liberation Sans" panose="020B0604020202020204" pitchFamily="34" charset="0"/>
            </a:endParaRPr>
          </a:p>
          <a:p>
            <a:pPr marL="285750" indent="-285750" algn="just" rtl="1">
              <a:lnSpc>
                <a:spcPct val="125000"/>
              </a:lnSpc>
              <a:spcAft>
                <a:spcPts val="600"/>
              </a:spcAft>
              <a:buFont typeface="Arial" panose="020B0604020202020204" pitchFamily="34" charset="0"/>
              <a:buChar char="•"/>
            </a:pPr>
            <a:r>
              <a:rPr lang="ar-SA" dirty="0" smtClean="0">
                <a:solidFill>
                  <a:schemeClr val="accent2"/>
                </a:solidFill>
                <a:effectLst/>
                <a:latin typeface="Liberation Sans" panose="020B0604020202020204" pitchFamily="34" charset="0"/>
              </a:rPr>
              <a:t>(الخسائر المستقبلية) </a:t>
            </a:r>
            <a:r>
              <a:rPr lang="ar-SA" b="0" dirty="0" smtClean="0">
                <a:effectLst/>
                <a:latin typeface="Liberation Sans" panose="020B0604020202020204" pitchFamily="34" charset="0"/>
              </a:rPr>
              <a:t>كلاهما يحظر الاعتراف بالخسائر المستقبلية للالتزامات</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24763818"/>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spcBef>
                <a:spcPct val="50000"/>
              </a:spcBef>
            </a:pPr>
            <a:r>
              <a:rPr lang="ar-SA" altLang="en-US" sz="2200" dirty="0">
                <a:solidFill>
                  <a:srgbClr val="800000"/>
                </a:solidFill>
                <a:effectLst/>
                <a:latin typeface="Liberation Sans" panose="020B0604020202020204" pitchFamily="34" charset="0"/>
              </a:rPr>
              <a:t>قضايا ذات صلة</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447814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rtl="1">
              <a:lnSpc>
                <a:spcPct val="125000"/>
              </a:lnSpc>
              <a:spcAft>
                <a:spcPts val="600"/>
              </a:spcAft>
            </a:pPr>
            <a:r>
              <a:rPr lang="ar-SA" sz="2000" dirty="0" smtClean="0">
                <a:effectLst/>
                <a:latin typeface="Liberation Sans" panose="020B0604020202020204" pitchFamily="34" charset="0"/>
              </a:rPr>
              <a:t>الاختلاف</a:t>
            </a:r>
            <a:endParaRPr lang="en-US" sz="20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must classify a </a:t>
            </a:r>
            <a:r>
              <a:rPr lang="en-US" b="0" dirty="0" smtClean="0">
                <a:effectLst/>
                <a:latin typeface="Liberation Sans" panose="020B0604020202020204" pitchFamily="34" charset="0"/>
              </a:rPr>
              <a:t>refinancing as current </a:t>
            </a:r>
            <a:r>
              <a:rPr lang="en-US" b="0" dirty="0">
                <a:effectLst/>
                <a:latin typeface="Liberation Sans" panose="020B0604020202020204" pitchFamily="34" charset="0"/>
              </a:rPr>
              <a:t>only if it is completed before the </a:t>
            </a:r>
            <a:r>
              <a:rPr lang="en-US" b="0" dirty="0" smtClean="0">
                <a:effectLst/>
                <a:latin typeface="Liberation Sans" panose="020B0604020202020204" pitchFamily="34" charset="0"/>
              </a:rPr>
              <a:t>financial statements are </a:t>
            </a:r>
            <a:r>
              <a:rPr lang="en-US" b="0" dirty="0">
                <a:effectLst/>
                <a:latin typeface="Liberation Sans" panose="020B0604020202020204" pitchFamily="34" charset="0"/>
              </a:rPr>
              <a:t>issued. IFRS requires that the current portion of </a:t>
            </a:r>
            <a:r>
              <a:rPr lang="en-US" b="0" dirty="0" smtClean="0">
                <a:effectLst/>
                <a:latin typeface="Liberation Sans" panose="020B0604020202020204" pitchFamily="34" charset="0"/>
              </a:rPr>
              <a:t>long-term debt </a:t>
            </a:r>
            <a:r>
              <a:rPr lang="en-US" b="0" dirty="0">
                <a:effectLst/>
                <a:latin typeface="Liberation Sans" panose="020B0604020202020204" pitchFamily="34" charset="0"/>
              </a:rPr>
              <a:t>be </a:t>
            </a:r>
            <a:r>
              <a:rPr lang="en-US" b="0" dirty="0" smtClean="0">
                <a:effectLst/>
                <a:latin typeface="Liberation Sans" panose="020B0604020202020204" pitchFamily="34" charset="0"/>
              </a:rPr>
              <a:t>classified </a:t>
            </a:r>
            <a:r>
              <a:rPr lang="en-US" b="0" dirty="0">
                <a:effectLst/>
                <a:latin typeface="Liberation Sans" panose="020B0604020202020204" pitchFamily="34" charset="0"/>
              </a:rPr>
              <a:t>as current unless an agreement to </a:t>
            </a:r>
            <a:r>
              <a:rPr lang="en-US" b="0" dirty="0" smtClean="0">
                <a:effectLst/>
                <a:latin typeface="Liberation Sans" panose="020B0604020202020204" pitchFamily="34" charset="0"/>
              </a:rPr>
              <a:t>refinance on </a:t>
            </a:r>
            <a:r>
              <a:rPr lang="en-US" b="0" dirty="0">
                <a:effectLst/>
                <a:latin typeface="Liberation Sans" panose="020B0604020202020204" pitchFamily="34" charset="0"/>
              </a:rPr>
              <a:t>a long-term basis is completed before the reporting date</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contingency in a different </a:t>
            </a:r>
            <a:r>
              <a:rPr lang="en-US" b="0" dirty="0" smtClean="0">
                <a:effectLst/>
                <a:latin typeface="Liberation Sans" panose="020B0604020202020204" pitchFamily="34" charset="0"/>
              </a:rPr>
              <a:t>way than </a:t>
            </a:r>
            <a:r>
              <a:rPr lang="en-US" b="0" dirty="0">
                <a:effectLst/>
                <a:latin typeface="Liberation Sans" panose="020B0604020202020204" pitchFamily="34" charset="0"/>
              </a:rPr>
              <a:t>IFRS. A contingency under U.S. GAAP may be </a:t>
            </a:r>
            <a:r>
              <a:rPr lang="en-US" b="0" dirty="0" smtClean="0">
                <a:effectLst/>
                <a:latin typeface="Liberation Sans" panose="020B0604020202020204" pitchFamily="34" charset="0"/>
              </a:rPr>
              <a:t>reported as </a:t>
            </a:r>
            <a:r>
              <a:rPr lang="en-US" b="0" dirty="0">
                <a:effectLst/>
                <a:latin typeface="Liberation Sans" panose="020B0604020202020204" pitchFamily="34" charset="0"/>
              </a:rPr>
              <a:t>a liability under certain situations. IFRS does </a:t>
            </a:r>
            <a:r>
              <a:rPr lang="en-US" b="0" dirty="0" smtClean="0">
                <a:effectLst/>
                <a:latin typeface="Liberation Sans" panose="020B0604020202020204" pitchFamily="34" charset="0"/>
              </a:rPr>
              <a:t>not permit </a:t>
            </a:r>
            <a:r>
              <a:rPr lang="en-US" b="0" dirty="0">
                <a:effectLst/>
                <a:latin typeface="Liberation Sans" panose="020B0604020202020204" pitchFamily="34" charset="0"/>
              </a:rPr>
              <a:t>a contingency to be recorded as a liability</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estimated liabilities to </a:t>
            </a:r>
            <a:r>
              <a:rPr lang="en-US" b="0" dirty="0" smtClean="0">
                <a:effectLst/>
                <a:latin typeface="Liberation Sans" panose="020B0604020202020204" pitchFamily="34" charset="0"/>
              </a:rPr>
              <a:t>discuss various </a:t>
            </a:r>
            <a:r>
              <a:rPr lang="en-US" b="0" dirty="0">
                <a:effectLst/>
                <a:latin typeface="Liberation Sans" panose="020B0604020202020204" pitchFamily="34" charset="0"/>
              </a:rPr>
              <a:t>liability items that have some uncertainty related </a:t>
            </a:r>
            <a:r>
              <a:rPr lang="en-US" b="0" dirty="0" smtClean="0">
                <a:effectLst/>
                <a:latin typeface="Liberation Sans" panose="020B0604020202020204" pitchFamily="34" charset="0"/>
              </a:rPr>
              <a:t>to timing </a:t>
            </a:r>
            <a:r>
              <a:rPr lang="en-US" b="0" dirty="0">
                <a:effectLst/>
                <a:latin typeface="Liberation Sans" panose="020B0604020202020204" pitchFamily="34" charset="0"/>
              </a:rPr>
              <a:t>or amount. IFRS generally uses the term provisions.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54263533"/>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336245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and IFRS are similar in the treatment of </a:t>
            </a:r>
            <a:r>
              <a:rPr lang="en-US" b="0" dirty="0" smtClean="0">
                <a:effectLst/>
                <a:latin typeface="Liberation Sans" panose="020B0604020202020204" pitchFamily="34" charset="0"/>
              </a:rPr>
              <a:t>environmental liabilities</a:t>
            </a:r>
            <a:r>
              <a:rPr lang="en-US" b="0" dirty="0">
                <a:effectLst/>
                <a:latin typeface="Liberation Sans" panose="020B0604020202020204" pitchFamily="34" charset="0"/>
              </a:rPr>
              <a:t>. However, the recognition </a:t>
            </a:r>
            <a:r>
              <a:rPr lang="en-US" b="0" dirty="0" smtClean="0">
                <a:effectLst/>
                <a:latin typeface="Liberation Sans" panose="020B0604020202020204" pitchFamily="34" charset="0"/>
              </a:rPr>
              <a:t>criteria for </a:t>
            </a:r>
            <a:r>
              <a:rPr lang="en-US" b="0" dirty="0">
                <a:effectLst/>
                <a:latin typeface="Liberation Sans" panose="020B0604020202020204" pitchFamily="34" charset="0"/>
              </a:rPr>
              <a:t>environmental liabilities are more stringent under U.S</a:t>
            </a:r>
            <a:r>
              <a:rPr lang="en-US" b="0" dirty="0" smtClean="0">
                <a:effectLst/>
                <a:latin typeface="Liberation Sans" panose="020B0604020202020204" pitchFamily="34" charset="0"/>
              </a:rPr>
              <a:t>. GAAP</a:t>
            </a:r>
            <a:r>
              <a:rPr lang="en-US" b="0" dirty="0">
                <a:effectLst/>
                <a:latin typeface="Liberation Sans" panose="020B0604020202020204" pitchFamily="34" charset="0"/>
              </a:rPr>
              <a:t>: Environmental liabilities are not recognized </a:t>
            </a:r>
            <a:r>
              <a:rPr lang="en-US" b="0" dirty="0" smtClean="0">
                <a:effectLst/>
                <a:latin typeface="Liberation Sans" panose="020B0604020202020204" pitchFamily="34" charset="0"/>
              </a:rPr>
              <a:t>unless there </a:t>
            </a:r>
            <a:r>
              <a:rPr lang="en-US" b="0" dirty="0">
                <a:effectLst/>
                <a:latin typeface="Liberation Sans" panose="020B0604020202020204" pitchFamily="34" charset="0"/>
              </a:rPr>
              <a:t>is a present legal obligation and the fair value of </a:t>
            </a:r>
            <a:r>
              <a:rPr lang="en-US" b="0" dirty="0" smtClean="0">
                <a:effectLst/>
                <a:latin typeface="Liberation Sans" panose="020B0604020202020204" pitchFamily="34" charset="0"/>
              </a:rPr>
              <a:t>the obligation </a:t>
            </a:r>
            <a:r>
              <a:rPr lang="en-US" b="0" dirty="0">
                <a:effectLst/>
                <a:latin typeface="Liberation Sans" panose="020B0604020202020204" pitchFamily="34" charset="0"/>
              </a:rPr>
              <a:t>can be reasonably estimated</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U.S</a:t>
            </a:r>
            <a:r>
              <a:rPr lang="en-US" b="0" dirty="0">
                <a:effectLst/>
                <a:latin typeface="Liberation Sans" panose="020B0604020202020204" pitchFamily="34" charset="0"/>
              </a:rPr>
              <a:t>. GAAP uses the term troubled debt restructurings </a:t>
            </a:r>
            <a:r>
              <a:rPr lang="en-US" b="0" dirty="0" smtClean="0">
                <a:effectLst/>
                <a:latin typeface="Liberation Sans" panose="020B0604020202020204" pitchFamily="34" charset="0"/>
              </a:rPr>
              <a:t>and develops </a:t>
            </a:r>
            <a:r>
              <a:rPr lang="en-US" b="0" dirty="0">
                <a:effectLst/>
                <a:latin typeface="Liberation Sans" panose="020B0604020202020204" pitchFamily="34" charset="0"/>
              </a:rPr>
              <a:t>recognition rules related to this category. </a:t>
            </a:r>
            <a:r>
              <a:rPr lang="en-US" b="0" dirty="0" smtClean="0">
                <a:effectLst/>
                <a:latin typeface="Liberation Sans" panose="020B0604020202020204" pitchFamily="34" charset="0"/>
              </a:rPr>
              <a:t>IFRS generally </a:t>
            </a:r>
            <a:r>
              <a:rPr lang="en-US" b="0" dirty="0">
                <a:effectLst/>
                <a:latin typeface="Liberation Sans" panose="020B0604020202020204" pitchFamily="34" charset="0"/>
              </a:rPr>
              <a:t>assumes that all restructurings should be </a:t>
            </a:r>
            <a:r>
              <a:rPr lang="en-US" b="0" dirty="0" smtClean="0">
                <a:effectLst/>
                <a:latin typeface="Liberation Sans" panose="020B0604020202020204" pitchFamily="34" charset="0"/>
              </a:rPr>
              <a:t>considered extinguishments </a:t>
            </a:r>
            <a:r>
              <a:rPr lang="en-US" b="0" dirty="0">
                <a:effectLst/>
                <a:latin typeface="Liberation Sans" panose="020B0604020202020204" pitchFamily="34" charset="0"/>
              </a:rPr>
              <a:t>of debt</a:t>
            </a:r>
            <a:r>
              <a:rPr lang="en-US" b="0" dirty="0" smtClean="0">
                <a:effectLst/>
                <a:latin typeface="Liberation Sans" panose="020B0604020202020204" pitchFamily="34" charset="0"/>
              </a:rPr>
              <a:t>. </a:t>
            </a: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00892350"/>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40626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are permitted to use </a:t>
            </a:r>
            <a:r>
              <a:rPr lang="en-US" b="0" dirty="0" smtClean="0">
                <a:effectLst/>
                <a:latin typeface="Liberation Sans" panose="020B0604020202020204" pitchFamily="34" charset="0"/>
              </a:rPr>
              <a:t>the straight-line </a:t>
            </a:r>
            <a:r>
              <a:rPr lang="en-US" b="0" dirty="0">
                <a:effectLst/>
                <a:latin typeface="Liberation Sans" panose="020B0604020202020204" pitchFamily="34" charset="0"/>
              </a:rPr>
              <a:t>method of amortization for bond discount </a:t>
            </a:r>
            <a:r>
              <a:rPr lang="en-US" b="0" dirty="0" smtClean="0">
                <a:effectLst/>
                <a:latin typeface="Liberation Sans" panose="020B0604020202020204" pitchFamily="34" charset="0"/>
              </a:rPr>
              <a:t>or premium</a:t>
            </a:r>
            <a:r>
              <a:rPr lang="en-US" b="0" dirty="0">
                <a:effectLst/>
                <a:latin typeface="Liberation Sans" panose="020B0604020202020204" pitchFamily="34" charset="0"/>
              </a:rPr>
              <a:t>, provided that the amount recorded is not </a:t>
            </a:r>
            <a:r>
              <a:rPr lang="en-US" b="0" dirty="0" smtClean="0">
                <a:effectLst/>
                <a:latin typeface="Liberation Sans" panose="020B0604020202020204" pitchFamily="34" charset="0"/>
              </a:rPr>
              <a:t>materially different </a:t>
            </a:r>
            <a:r>
              <a:rPr lang="en-US" b="0" dirty="0">
                <a:effectLst/>
                <a:latin typeface="Liberation Sans" panose="020B0604020202020204" pitchFamily="34" charset="0"/>
              </a:rPr>
              <a:t>than that resulting from </a:t>
            </a:r>
            <a:r>
              <a:rPr lang="en-US" b="0" dirty="0" smtClean="0">
                <a:effectLst/>
                <a:latin typeface="Liberation Sans" panose="020B0604020202020204" pitchFamily="34" charset="0"/>
              </a:rPr>
              <a:t>effective-interest amortization</a:t>
            </a:r>
            <a:r>
              <a:rPr lang="en-US" b="0" dirty="0">
                <a:effectLst/>
                <a:latin typeface="Liberation Sans" panose="020B0604020202020204" pitchFamily="34" charset="0"/>
              </a:rPr>
              <a:t>. However, the effective-interest method </a:t>
            </a:r>
            <a:r>
              <a:rPr lang="en-US" b="0" dirty="0" smtClean="0">
                <a:effectLst/>
                <a:latin typeface="Liberation Sans" panose="020B0604020202020204" pitchFamily="34" charset="0"/>
              </a:rPr>
              <a:t>is preferred </a:t>
            </a:r>
            <a:r>
              <a:rPr lang="en-US" b="0" dirty="0">
                <a:effectLst/>
                <a:latin typeface="Liberation Sans" panose="020B0604020202020204" pitchFamily="34" charset="0"/>
              </a:rPr>
              <a:t>and is generally used. Under IFRS, companies must use the effective-interest </a:t>
            </a:r>
            <a:r>
              <a:rPr lang="en-US" b="0" dirty="0" smtClean="0">
                <a:effectLst/>
                <a:latin typeface="Liberation Sans" panose="020B0604020202020204" pitchFamily="34" charset="0"/>
              </a:rPr>
              <a:t>method.</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companies record discounts and </a:t>
            </a:r>
            <a:r>
              <a:rPr lang="en-US" b="0" dirty="0" smtClean="0">
                <a:effectLst/>
                <a:latin typeface="Liberation Sans" panose="020B0604020202020204" pitchFamily="34" charset="0"/>
              </a:rPr>
              <a:t>premiums in </a:t>
            </a:r>
            <a:r>
              <a:rPr lang="en-US" b="0" dirty="0">
                <a:effectLst/>
                <a:latin typeface="Liberation Sans" panose="020B0604020202020204" pitchFamily="34" charset="0"/>
              </a:rPr>
              <a:t>separate accounts (see the About the </a:t>
            </a:r>
            <a:r>
              <a:rPr lang="en-US" b="0" dirty="0" smtClean="0">
                <a:effectLst/>
                <a:latin typeface="Liberation Sans" panose="020B0604020202020204" pitchFamily="34" charset="0"/>
              </a:rPr>
              <a:t>Numbers section</a:t>
            </a:r>
            <a:r>
              <a:rPr lang="en-US" b="0" dirty="0">
                <a:effectLst/>
                <a:latin typeface="Liberation Sans" panose="020B0604020202020204" pitchFamily="34" charset="0"/>
              </a:rPr>
              <a:t>). Under IFRS, companies do not use premium or </a:t>
            </a:r>
            <a:r>
              <a:rPr lang="en-US" b="0" dirty="0" smtClean="0">
                <a:effectLst/>
                <a:latin typeface="Liberation Sans" panose="020B0604020202020204" pitchFamily="34" charset="0"/>
              </a:rPr>
              <a:t>discount accounts </a:t>
            </a:r>
            <a:r>
              <a:rPr lang="en-US" b="0" dirty="0">
                <a:effectLst/>
                <a:latin typeface="Liberation Sans" panose="020B0604020202020204" pitchFamily="34" charset="0"/>
              </a:rPr>
              <a:t>but instead show the bond at its net amount.</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07764242"/>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2200" dirty="0" smtClean="0">
                <a:solidFill>
                  <a:srgbClr val="800000"/>
                </a:solidFill>
                <a:effectLst/>
                <a:latin typeface="Liberation Sans" panose="020B0604020202020204" pitchFamily="34" charset="0"/>
              </a:rPr>
              <a:t>Relevant Facts</a:t>
            </a:r>
            <a:endParaRPr lang="en-US" altLang="en-US" sz="2200" dirty="0">
              <a:solidFill>
                <a:srgbClr val="800000"/>
              </a:solidFill>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26776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sz="1800" dirty="0" smtClean="0">
                <a:effectLst/>
                <a:latin typeface="Liberation Sans" panose="020B0604020202020204" pitchFamily="34" charset="0"/>
              </a:rPr>
              <a:t>Differences</a:t>
            </a:r>
            <a:endParaRPr lang="en-US" sz="1800" dirty="0">
              <a:effectLst/>
              <a:latin typeface="Liberation Sans" panose="020B0604020202020204" pitchFamily="34" charset="0"/>
            </a:endParaRP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bond issue costs are recorded as </a:t>
            </a:r>
            <a:r>
              <a:rPr lang="en-US" b="0" dirty="0" smtClean="0">
                <a:effectLst/>
                <a:latin typeface="Liberation Sans" panose="020B0604020202020204" pitchFamily="34" charset="0"/>
              </a:rPr>
              <a:t>an asset</a:t>
            </a:r>
            <a:r>
              <a:rPr lang="en-US" b="0" dirty="0">
                <a:effectLst/>
                <a:latin typeface="Liberation Sans" panose="020B0604020202020204" pitchFamily="34" charset="0"/>
              </a:rPr>
              <a:t>. Under IFRS, bond issue costs are netted against </a:t>
            </a:r>
            <a:r>
              <a:rPr lang="en-US" b="0" dirty="0" smtClean="0">
                <a:effectLst/>
                <a:latin typeface="Liberation Sans" panose="020B0604020202020204" pitchFamily="34" charset="0"/>
              </a:rPr>
              <a:t>the carrying </a:t>
            </a:r>
            <a:r>
              <a:rPr lang="en-US" b="0" dirty="0">
                <a:effectLst/>
                <a:latin typeface="Liberation Sans" panose="020B0604020202020204" pitchFamily="34" charset="0"/>
              </a:rPr>
              <a:t>amount of the bonds</a:t>
            </a:r>
            <a:r>
              <a:rPr lang="en-US" b="0" dirty="0" smtClean="0">
                <a:effectLst/>
                <a:latin typeface="Liberation Sans" panose="020B0604020202020204" pitchFamily="34" charset="0"/>
              </a:rPr>
              <a:t>. </a:t>
            </a:r>
          </a:p>
          <a:p>
            <a:pPr marL="285750" indent="-285750" algn="just">
              <a:lnSpc>
                <a:spcPct val="125000"/>
              </a:lnSpc>
              <a:spcAft>
                <a:spcPts val="600"/>
              </a:spcAft>
              <a:buFont typeface="Arial" panose="020B0604020202020204" pitchFamily="34" charset="0"/>
              <a:buChar char="•"/>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U.S. GAAP, losses on onerous contract are </a:t>
            </a:r>
            <a:r>
              <a:rPr lang="en-US" b="0" dirty="0" smtClean="0">
                <a:effectLst/>
                <a:latin typeface="Liberation Sans" panose="020B0604020202020204" pitchFamily="34" charset="0"/>
              </a:rPr>
              <a:t>generally not </a:t>
            </a:r>
            <a:r>
              <a:rPr lang="en-US" b="0" dirty="0">
                <a:effectLst/>
                <a:latin typeface="Liberation Sans" panose="020B0604020202020204" pitchFamily="34" charset="0"/>
              </a:rPr>
              <a:t>recognized unless addressed by industry- or </a:t>
            </a:r>
            <a:r>
              <a:rPr lang="en-US" b="0" dirty="0" smtClean="0">
                <a:effectLst/>
                <a:latin typeface="Liberation Sans" panose="020B0604020202020204" pitchFamily="34" charset="0"/>
              </a:rPr>
              <a:t>transaction-specific </a:t>
            </a:r>
            <a:r>
              <a:rPr lang="en-US" b="0" dirty="0">
                <a:effectLst/>
                <a:latin typeface="Liberation Sans" panose="020B0604020202020204" pitchFamily="34" charset="0"/>
              </a:rPr>
              <a:t>requirements. IFRS requires a liability and </a:t>
            </a:r>
            <a:r>
              <a:rPr lang="en-US" b="0" dirty="0" smtClean="0">
                <a:effectLst/>
                <a:latin typeface="Liberation Sans" panose="020B0604020202020204" pitchFamily="34" charset="0"/>
              </a:rPr>
              <a:t>related expense </a:t>
            </a:r>
            <a:r>
              <a:rPr lang="en-US" b="0" dirty="0">
                <a:effectLst/>
                <a:latin typeface="Liberation Sans" panose="020B0604020202020204" pitchFamily="34" charset="0"/>
              </a:rPr>
              <a:t>or cost be recognized when a contract is onerous.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defPPr>
              <a:defRPr lang="en-US"/>
            </a:defPPr>
            <a:lvl1pPr algn="l">
              <a:defRPr sz="3400" b="1">
                <a:solidFill>
                  <a:schemeClr val="bg1"/>
                </a:solidFill>
                <a:latin typeface="+mn-lt"/>
              </a:defRPr>
            </a:lvl1pPr>
          </a:lstStyle>
          <a:p>
            <a:r>
              <a:rPr lang="en-US" dirty="0">
                <a:effectLst/>
                <a:latin typeface="Liberation Sans" panose="020B0604020202020204" pitchFamily="34" charset="0"/>
              </a:rPr>
              <a:t>GLOBAL ACCOUNTING INSIGHTS</a:t>
            </a: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5" name="Straight Connector 4"/>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57816390"/>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4267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spcBef>
                <a:spcPct val="50000"/>
              </a:spcBef>
              <a:defRPr sz="2200" b="1">
                <a:solidFill>
                  <a:srgbClr val="800000"/>
                </a:solidFill>
                <a:latin typeface="Arial"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r>
              <a:rPr lang="en-US" altLang="en-US" dirty="0">
                <a:effectLst/>
                <a:latin typeface="Liberation Sans" panose="020B0604020202020204" pitchFamily="34" charset="0"/>
              </a:rPr>
              <a:t>About The Numbers</a:t>
            </a: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p>
            <a:pPr algn="l"/>
            <a:r>
              <a:rPr lang="en-US" sz="3400" b="1" dirty="0" smtClean="0">
                <a:solidFill>
                  <a:schemeClr val="bg1"/>
                </a:solidFill>
                <a:effectLst/>
                <a:latin typeface="Liberation Sans" panose="020B0604020202020204" pitchFamily="34" charset="0"/>
              </a:rPr>
              <a:t>GLOBAL ACCOUNTING INSIGHTS</a:t>
            </a:r>
            <a:endParaRPr lang="en-US" sz="3400" b="1" dirty="0">
              <a:solidFill>
                <a:schemeClr val="bg1"/>
              </a:solidFill>
              <a:effectLst/>
              <a:latin typeface="Liberation Sans" panose="020B0604020202020204" pitchFamily="34" charset="0"/>
            </a:endParaRP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8" name="Straight Connector 7"/>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3"/>
          <p:cNvSpPr>
            <a:spLocks noChangeArrowheads="1"/>
          </p:cNvSpPr>
          <p:nvPr/>
        </p:nvSpPr>
        <p:spPr bwMode="auto">
          <a:xfrm>
            <a:off x="533400" y="1998663"/>
            <a:ext cx="8153400" cy="10970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indent="0" algn="just">
              <a:lnSpc>
                <a:spcPct val="125000"/>
              </a:lnSpc>
              <a:spcAft>
                <a:spcPts val="600"/>
              </a:spcAft>
            </a:pPr>
            <a:r>
              <a:rPr lang="en-US" b="0" dirty="0" smtClean="0">
                <a:effectLst/>
                <a:latin typeface="Liberation Sans" panose="020B0604020202020204" pitchFamily="34" charset="0"/>
              </a:rPr>
              <a:t>Under </a:t>
            </a:r>
            <a:r>
              <a:rPr lang="en-US" b="0" dirty="0">
                <a:effectLst/>
                <a:latin typeface="Liberation Sans" panose="020B0604020202020204" pitchFamily="34" charset="0"/>
              </a:rPr>
              <a:t>IFRS, premiums and discounts are netted against </a:t>
            </a:r>
            <a:r>
              <a:rPr lang="en-US" b="0" dirty="0" smtClean="0">
                <a:effectLst/>
                <a:latin typeface="Liberation Sans" panose="020B0604020202020204" pitchFamily="34" charset="0"/>
              </a:rPr>
              <a:t>the face </a:t>
            </a:r>
            <a:r>
              <a:rPr lang="en-US" b="0" dirty="0">
                <a:effectLst/>
                <a:latin typeface="Liberation Sans" panose="020B0604020202020204" pitchFamily="34" charset="0"/>
              </a:rPr>
              <a:t>value of the bonds for recording purposes. Under U.S</a:t>
            </a:r>
            <a:r>
              <a:rPr lang="en-US" b="0" dirty="0" smtClean="0">
                <a:effectLst/>
                <a:latin typeface="Liberation Sans" panose="020B0604020202020204" pitchFamily="34" charset="0"/>
              </a:rPr>
              <a:t>. GAAP</a:t>
            </a:r>
            <a:r>
              <a:rPr lang="en-US" b="0" dirty="0">
                <a:effectLst/>
                <a:latin typeface="Liberation Sans" panose="020B0604020202020204" pitchFamily="34" charset="0"/>
              </a:rPr>
              <a:t>, discounts and premiums are recorded in </a:t>
            </a:r>
            <a:r>
              <a:rPr lang="en-US" b="0" dirty="0" smtClean="0">
                <a:effectLst/>
                <a:latin typeface="Liberation Sans" panose="020B0604020202020204" pitchFamily="34" charset="0"/>
              </a:rPr>
              <a:t>separate accounts</a:t>
            </a:r>
            <a:r>
              <a:rPr lang="en-US" b="0" dirty="0">
                <a:effectLst/>
                <a:latin typeface="Liberation Sans" panose="020B0604020202020204" pitchFamily="34" charset="0"/>
              </a:rPr>
              <a:t>.</a:t>
            </a:r>
            <a:endParaRPr lang="en-US" altLang="en-US" b="0" dirty="0">
              <a:effectLst/>
              <a:latin typeface="Liberation Sans" panose="020B0604020202020204" pitchFamily="34" charset="0"/>
            </a:endParaRPr>
          </a:p>
        </p:txBody>
      </p:sp>
    </p:spTree>
    <p:extLst>
      <p:ext uri="{BB962C8B-B14F-4D97-AF65-F5344CB8AC3E}">
        <p14:creationId xmlns:p14="http://schemas.microsoft.com/office/powerpoint/2010/main" val="588671840"/>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533400" y="1512888"/>
            <a:ext cx="80162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l">
              <a:spcBef>
                <a:spcPct val="50000"/>
              </a:spcBef>
              <a:defRPr sz="2200" b="1">
                <a:solidFill>
                  <a:srgbClr val="800000"/>
                </a:solidFill>
                <a:latin typeface="Arial"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rtl="1"/>
            <a:r>
              <a:rPr lang="ar-SA" altLang="en-US" dirty="0" smtClean="0">
                <a:effectLst/>
                <a:latin typeface="Liberation Sans" panose="020B0604020202020204" pitchFamily="34" charset="0"/>
              </a:rPr>
              <a:t>في الأفق (المستقبل)</a:t>
            </a:r>
            <a:endParaRPr lang="en-US" altLang="en-US" dirty="0">
              <a:effectLst/>
              <a:latin typeface="Liberation Sans" panose="020B0604020202020204" pitchFamily="34" charset="0"/>
            </a:endParaRPr>
          </a:p>
        </p:txBody>
      </p:sp>
      <p:sp>
        <p:nvSpPr>
          <p:cNvPr id="58371" name="Rectangle 3"/>
          <p:cNvSpPr>
            <a:spLocks noChangeArrowheads="1"/>
          </p:cNvSpPr>
          <p:nvPr/>
        </p:nvSpPr>
        <p:spPr bwMode="auto">
          <a:xfrm>
            <a:off x="533400" y="1998663"/>
            <a:ext cx="8153400" cy="14433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25000"/>
              </a:lnSpc>
              <a:spcAft>
                <a:spcPts val="600"/>
              </a:spcAft>
            </a:pPr>
            <a:r>
              <a:rPr lang="en-US" b="0" dirty="0">
                <a:effectLst/>
                <a:latin typeface="Liberation Sans" panose="020B0604020202020204" pitchFamily="34" charset="0"/>
              </a:rPr>
              <a:t>As indicated in Chapter 2, the IASB and FASB are </a:t>
            </a:r>
            <a:r>
              <a:rPr lang="en-US" b="0" dirty="0" smtClean="0">
                <a:effectLst/>
                <a:latin typeface="Liberation Sans" panose="020B0604020202020204" pitchFamily="34" charset="0"/>
              </a:rPr>
              <a:t>working on </a:t>
            </a:r>
            <a:r>
              <a:rPr lang="en-US" b="0" dirty="0">
                <a:effectLst/>
                <a:latin typeface="Liberation Sans" panose="020B0604020202020204" pitchFamily="34" charset="0"/>
              </a:rPr>
              <a:t>a conceptual framework project, part of which will </a:t>
            </a:r>
            <a:r>
              <a:rPr lang="en-US" b="0" dirty="0" smtClean="0">
                <a:effectLst/>
                <a:latin typeface="Liberation Sans" panose="020B0604020202020204" pitchFamily="34" charset="0"/>
              </a:rPr>
              <a:t>examine the definition </a:t>
            </a:r>
            <a:r>
              <a:rPr lang="en-US" b="0" dirty="0">
                <a:effectLst/>
                <a:latin typeface="Liberation Sans" panose="020B0604020202020204" pitchFamily="34" charset="0"/>
              </a:rPr>
              <a:t>of a liability. In addition, the two </a:t>
            </a:r>
            <a:r>
              <a:rPr lang="en-US" b="0" dirty="0" smtClean="0">
                <a:effectLst/>
                <a:latin typeface="Liberation Sans" panose="020B0604020202020204" pitchFamily="34" charset="0"/>
              </a:rPr>
              <a:t>Boards are </a:t>
            </a:r>
            <a:r>
              <a:rPr lang="en-US" b="0" dirty="0">
                <a:effectLst/>
                <a:latin typeface="Liberation Sans" panose="020B0604020202020204" pitchFamily="34" charset="0"/>
              </a:rPr>
              <a:t>attempting to clarify the accounting related to </a:t>
            </a:r>
            <a:r>
              <a:rPr lang="en-US" b="0" dirty="0" smtClean="0">
                <a:effectLst/>
                <a:latin typeface="Liberation Sans" panose="020B0604020202020204" pitchFamily="34" charset="0"/>
              </a:rPr>
              <a:t>provisions and </a:t>
            </a:r>
            <a:r>
              <a:rPr lang="en-US" b="0" dirty="0">
                <a:effectLst/>
                <a:latin typeface="Liberation Sans" panose="020B0604020202020204" pitchFamily="34" charset="0"/>
              </a:rPr>
              <a:t>related contingencies.</a:t>
            </a:r>
            <a:endParaRPr lang="en-US" altLang="en-US" b="0" dirty="0">
              <a:effectLst/>
              <a:latin typeface="Liberation Sans" panose="020B0604020202020204" pitchFamily="34" charset="0"/>
            </a:endParaRPr>
          </a:p>
        </p:txBody>
      </p:sp>
      <p:pic>
        <p:nvPicPr>
          <p:cNvPr id="4098" name="Picture 2"/>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08240" y="1"/>
            <a:ext cx="1059542"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531374" y="304800"/>
            <a:ext cx="7384026" cy="615553"/>
          </a:xfrm>
          <a:prstGeom prst="rect">
            <a:avLst/>
          </a:prstGeom>
          <a:noFill/>
        </p:spPr>
        <p:txBody>
          <a:bodyPr wrap="square" rtlCol="0">
            <a:spAutoFit/>
          </a:bodyPr>
          <a:lstStyle/>
          <a:p>
            <a:pPr algn="l"/>
            <a:r>
              <a:rPr lang="en-US" sz="3400" b="1" dirty="0" smtClean="0">
                <a:solidFill>
                  <a:schemeClr val="bg1"/>
                </a:solidFill>
                <a:effectLst/>
                <a:latin typeface="Liberation Sans" panose="020B0604020202020204" pitchFamily="34" charset="0"/>
              </a:rPr>
              <a:t>GLOBAL ACCOUNTING INSIGHTS</a:t>
            </a:r>
            <a:endParaRPr lang="en-US" sz="3400" b="1" dirty="0">
              <a:solidFill>
                <a:schemeClr val="bg1"/>
              </a:solidFill>
              <a:effectLst/>
              <a:latin typeface="Liberation Sans" panose="020B0604020202020204" pitchFamily="34" charset="0"/>
            </a:endParaRPr>
          </a:p>
        </p:txBody>
      </p:sp>
      <p:sp>
        <p:nvSpPr>
          <p:cNvPr id="3" name="Rectangle 2"/>
          <p:cNvSpPr/>
          <p:nvPr/>
        </p:nvSpPr>
        <p:spPr bwMode="auto">
          <a:xfrm>
            <a:off x="0" y="1219200"/>
            <a:ext cx="9144000" cy="106361"/>
          </a:xfrm>
          <a:prstGeom prst="rect">
            <a:avLst/>
          </a:prstGeom>
          <a:solidFill>
            <a:srgbClr val="FFC000"/>
          </a:solidFill>
          <a:ln w="28575" cap="sq"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folHlink"/>
              </a:solidFill>
              <a:effectLst/>
              <a:latin typeface="Liberation Sans" panose="020B0604020202020204" pitchFamily="34" charset="0"/>
            </a:endParaRPr>
          </a:p>
        </p:txBody>
      </p:sp>
      <p:cxnSp>
        <p:nvCxnSpPr>
          <p:cNvPr id="8" name="Straight Connector 7"/>
          <p:cNvCxnSpPr/>
          <p:nvPr/>
        </p:nvCxnSpPr>
        <p:spPr bwMode="auto">
          <a:xfrm>
            <a:off x="640080" y="1905000"/>
            <a:ext cx="7909560" cy="0"/>
          </a:xfrm>
          <a:prstGeom prst="line">
            <a:avLst/>
          </a:prstGeom>
          <a:solidFill>
            <a:schemeClr val="bg1"/>
          </a:solidFill>
          <a:ln w="19050" cap="sq"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64079561"/>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effectLst/>
                <a:latin typeface="Liberation Sans" panose="020B0604020202020204" pitchFamily="34" charset="0"/>
              </a:rPr>
              <a:t>Copyright © </a:t>
            </a:r>
            <a:r>
              <a:rPr lang="en-US" altLang="en-US" sz="2000" b="0" dirty="0" smtClean="0">
                <a:solidFill>
                  <a:schemeClr val="tx1"/>
                </a:solidFill>
                <a:effectLst/>
                <a:latin typeface="Liberation Sans" panose="020B0604020202020204" pitchFamily="34" charset="0"/>
              </a:rPr>
              <a:t>2014 </a:t>
            </a:r>
            <a:r>
              <a:rPr lang="en-US" altLang="en-US" sz="2000" b="0" dirty="0">
                <a:solidFill>
                  <a:schemeClr val="tx1"/>
                </a:solidFill>
                <a:effectLst/>
                <a:latin typeface="Liberation Sans" panose="020B0604020202020204" pitchFamily="34" charset="0"/>
              </a:rPr>
              <a:t>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effectLst/>
                <a:latin typeface="Liberation Sans" panose="020B0604020202020204" pitchFamily="34" charset="0"/>
              </a:rPr>
              <a:t>COPYRIGHT</a:t>
            </a:r>
          </a:p>
        </p:txBody>
      </p:sp>
    </p:spTree>
    <p:extLst>
      <p:ext uri="{BB962C8B-B14F-4D97-AF65-F5344CB8AC3E}">
        <p14:creationId xmlns:p14="http://schemas.microsoft.com/office/powerpoint/2010/main" val="10254136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0226" name="Text Box 2"/>
          <p:cNvSpPr txBox="1">
            <a:spLocks noChangeArrowheads="1"/>
          </p:cNvSpPr>
          <p:nvPr/>
        </p:nvSpPr>
        <p:spPr bwMode="auto">
          <a:xfrm>
            <a:off x="609600" y="1966912"/>
            <a:ext cx="8229600" cy="21913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742950" indent="-514350"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224088" indent="-457200" algn="l">
              <a:defRPr sz="2400">
                <a:solidFill>
                  <a:schemeClr val="tx1"/>
                </a:solidFill>
                <a:latin typeface="Times New Roman" pitchFamily="18" charset="0"/>
              </a:defRPr>
            </a:lvl4pPr>
            <a:lvl5pPr marL="2795588" indent="-457200" algn="l">
              <a:defRPr sz="2400">
                <a:solidFill>
                  <a:schemeClr val="tx1"/>
                </a:solidFill>
                <a:latin typeface="Times New Roman" pitchFamily="18" charset="0"/>
              </a:defRPr>
            </a:lvl5pPr>
            <a:lvl6pPr marL="3252788" indent="-457200" eaLnBrk="0" fontAlgn="base" hangingPunct="0">
              <a:spcBef>
                <a:spcPct val="0"/>
              </a:spcBef>
              <a:spcAft>
                <a:spcPct val="0"/>
              </a:spcAft>
              <a:defRPr sz="2400">
                <a:solidFill>
                  <a:schemeClr val="tx1"/>
                </a:solidFill>
                <a:latin typeface="Times New Roman" pitchFamily="18" charset="0"/>
              </a:defRPr>
            </a:lvl6pPr>
            <a:lvl7pPr marL="3709988" indent="-457200" eaLnBrk="0" fontAlgn="base" hangingPunct="0">
              <a:spcBef>
                <a:spcPct val="0"/>
              </a:spcBef>
              <a:spcAft>
                <a:spcPct val="0"/>
              </a:spcAft>
              <a:defRPr sz="2400">
                <a:solidFill>
                  <a:schemeClr val="tx1"/>
                </a:solidFill>
                <a:latin typeface="Times New Roman" pitchFamily="18" charset="0"/>
              </a:defRPr>
            </a:lvl7pPr>
            <a:lvl8pPr marL="4167188" indent="-457200" eaLnBrk="0" fontAlgn="base" hangingPunct="0">
              <a:spcBef>
                <a:spcPct val="0"/>
              </a:spcBef>
              <a:spcAft>
                <a:spcPct val="0"/>
              </a:spcAft>
              <a:defRPr sz="2400">
                <a:solidFill>
                  <a:schemeClr val="tx1"/>
                </a:solidFill>
                <a:latin typeface="Times New Roman" pitchFamily="18" charset="0"/>
              </a:defRPr>
            </a:lvl8pPr>
            <a:lvl9pPr marL="4624388"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30000"/>
              </a:lnSpc>
              <a:spcBef>
                <a:spcPct val="50000"/>
              </a:spcBef>
              <a:buClr>
                <a:srgbClr val="800000"/>
              </a:buClr>
              <a:buSzPct val="80000"/>
              <a:buFont typeface="Wingdings" pitchFamily="2" charset="2"/>
              <a:buChar char="u"/>
            </a:pPr>
            <a:r>
              <a:rPr lang="ar-SA" altLang="en-US" sz="2200" b="0" dirty="0" smtClean="0">
                <a:effectLst/>
                <a:latin typeface="Liberation Sans" panose="020B0604020202020204" pitchFamily="34" charset="0"/>
              </a:rPr>
              <a:t>صافي القيمة المرحلة </a:t>
            </a:r>
            <a:r>
              <a:rPr lang="ar-SA" altLang="en-US" sz="2200" dirty="0" smtClean="0">
                <a:solidFill>
                  <a:srgbClr val="FF0000"/>
                </a:solidFill>
                <a:effectLst/>
                <a:latin typeface="Liberation Sans" panose="020B0604020202020204" pitchFamily="34" charset="0"/>
              </a:rPr>
              <a:t>اكبر من </a:t>
            </a:r>
            <a:r>
              <a:rPr lang="ar-SA" altLang="en-US" sz="2200" b="0" dirty="0" smtClean="0">
                <a:effectLst/>
                <a:latin typeface="Liberation Sans" panose="020B0604020202020204" pitchFamily="34" charset="0"/>
              </a:rPr>
              <a:t>سعر الاستدعاء = ربح</a:t>
            </a:r>
            <a:endParaRPr lang="en-US" altLang="en-US" sz="2200" dirty="0">
              <a:effectLst/>
              <a:latin typeface="Liberation Sans" panose="020B0604020202020204" pitchFamily="34" charset="0"/>
            </a:endParaRPr>
          </a:p>
          <a:p>
            <a:pPr lvl="1" algn="r" rtl="1">
              <a:lnSpc>
                <a:spcPct val="130000"/>
              </a:lnSpc>
              <a:spcBef>
                <a:spcPct val="50000"/>
              </a:spcBef>
              <a:buClr>
                <a:srgbClr val="800000"/>
              </a:buClr>
              <a:buSzPct val="80000"/>
              <a:buFont typeface="Wingdings" pitchFamily="2" charset="2"/>
              <a:buChar char="u"/>
            </a:pPr>
            <a:r>
              <a:rPr lang="ar-SA" altLang="en-US" sz="2200" b="0" dirty="0" smtClean="0">
                <a:effectLst/>
                <a:latin typeface="Liberation Sans" panose="020B0604020202020204" pitchFamily="34" charset="0"/>
              </a:rPr>
              <a:t>صافي القيمة المرحلة </a:t>
            </a:r>
            <a:r>
              <a:rPr lang="ar-SA" altLang="en-US" sz="2200" dirty="0" smtClean="0">
                <a:solidFill>
                  <a:srgbClr val="FF0000"/>
                </a:solidFill>
                <a:effectLst/>
                <a:latin typeface="Liberation Sans" panose="020B0604020202020204" pitchFamily="34" charset="0"/>
              </a:rPr>
              <a:t>اقل من </a:t>
            </a:r>
            <a:r>
              <a:rPr lang="ar-SA" altLang="en-US" sz="2200" b="0" dirty="0" smtClean="0">
                <a:effectLst/>
                <a:latin typeface="Liberation Sans" panose="020B0604020202020204" pitchFamily="34" charset="0"/>
              </a:rPr>
              <a:t>سعر الاستدعاء = خسارة</a:t>
            </a:r>
            <a:endParaRPr lang="en-US" altLang="en-US" sz="2200" dirty="0">
              <a:effectLst/>
              <a:latin typeface="Liberation Sans" panose="020B0604020202020204" pitchFamily="34" charset="0"/>
            </a:endParaRPr>
          </a:p>
          <a:p>
            <a:pPr lvl="1" algn="r" rtl="1">
              <a:lnSpc>
                <a:spcPct val="130000"/>
              </a:lnSpc>
              <a:spcBef>
                <a:spcPct val="50000"/>
              </a:spcBef>
              <a:buClr>
                <a:srgbClr val="800000"/>
              </a:buClr>
              <a:buSzPct val="80000"/>
              <a:buFont typeface="Wingdings" pitchFamily="2" charset="2"/>
              <a:buChar char="u"/>
            </a:pPr>
            <a:r>
              <a:rPr lang="ar-SA" altLang="en-US" sz="2200" b="0" dirty="0" smtClean="0">
                <a:effectLst/>
                <a:latin typeface="Liberation Sans" panose="020B0604020202020204" pitchFamily="34" charset="0"/>
              </a:rPr>
              <a:t>في تاريخ الاستدعاء فان أي خصم او علاوة غير مستنفذة يجب استنفاذها وحتى تاريخ الاستدعاء</a:t>
            </a:r>
            <a:endParaRPr lang="en-US" altLang="en-US" sz="2200" b="0" dirty="0">
              <a:effectLst/>
              <a:latin typeface="Liberation Sans" panose="020B0604020202020204" pitchFamily="34" charset="0"/>
            </a:endParaRPr>
          </a:p>
        </p:txBody>
      </p:sp>
      <p:sp>
        <p:nvSpPr>
          <p:cNvPr id="1460227" name="Rectangle 3"/>
          <p:cNvSpPr>
            <a:spLocks noGrp="1" noChangeArrowheads="1"/>
          </p:cNvSpPr>
          <p:nvPr>
            <p:ph type="title" idx="4294967295"/>
          </p:nvPr>
        </p:nvSpPr>
        <p:spPr bwMode="auto">
          <a:xfrm>
            <a:off x="4572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IQ" altLang="en-US" sz="3200" i="0" kern="1200" dirty="0" smtClean="0">
                <a:solidFill>
                  <a:schemeClr val="accent6">
                    <a:lumMod val="50000"/>
                  </a:schemeClr>
                </a:solidFill>
                <a:effectLst/>
                <a:latin typeface="Liberation Sans" panose="020B0604020202020204" pitchFamily="34" charset="0"/>
                <a:ea typeface="+mn-ea"/>
                <a:cs typeface="+mn-cs"/>
              </a:rPr>
              <a:t>تسوية </a:t>
            </a:r>
            <a:r>
              <a:rPr lang="ar-IQ" altLang="en-US" sz="3200" i="0" kern="1200" dirty="0">
                <a:solidFill>
                  <a:schemeClr val="accent6">
                    <a:lumMod val="50000"/>
                  </a:schemeClr>
                </a:solidFill>
                <a:effectLst/>
                <a:latin typeface="Liberation Sans" panose="020B0604020202020204" pitchFamily="34" charset="0"/>
                <a:ea typeface="+mn-ea"/>
                <a:cs typeface="+mn-cs"/>
              </a:rPr>
              <a:t>الالتزامات غير المتداولة </a:t>
            </a:r>
          </a:p>
        </p:txBody>
      </p:sp>
      <p:sp>
        <p:nvSpPr>
          <p:cNvPr id="1460229" name="Text Box 5"/>
          <p:cNvSpPr txBox="1">
            <a:spLocks noChangeArrowheads="1"/>
          </p:cNvSpPr>
          <p:nvPr/>
        </p:nvSpPr>
        <p:spPr bwMode="auto">
          <a:xfrm>
            <a:off x="609600" y="1371600"/>
            <a:ext cx="8229600"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rtl="1">
              <a:spcBef>
                <a:spcPct val="30000"/>
              </a:spcBef>
              <a:spcAft>
                <a:spcPct val="20000"/>
              </a:spcAft>
              <a:buSzPct val="80000"/>
            </a:pPr>
            <a:r>
              <a:rPr lang="ar-IQ" altLang="en-US" sz="2800" dirty="0">
                <a:solidFill>
                  <a:schemeClr val="tx2"/>
                </a:solidFill>
                <a:effectLst/>
                <a:latin typeface="Liberation Sans" panose="020B0604020202020204" pitchFamily="34" charset="0"/>
              </a:rPr>
              <a:t>التسوية </a:t>
            </a:r>
            <a:r>
              <a:rPr lang="ar-SA" altLang="en-US" sz="2800" dirty="0" smtClean="0">
                <a:solidFill>
                  <a:schemeClr val="tx2"/>
                </a:solidFill>
                <a:effectLst/>
                <a:latin typeface="Liberation Sans" panose="020B0604020202020204" pitchFamily="34" charset="0"/>
              </a:rPr>
              <a:t>مقابل </a:t>
            </a:r>
            <a:r>
              <a:rPr lang="ar-IQ" altLang="en-US" sz="2800" dirty="0" smtClean="0">
                <a:solidFill>
                  <a:schemeClr val="tx2"/>
                </a:solidFill>
                <a:effectLst/>
                <a:latin typeface="Liberation Sans" panose="020B0604020202020204" pitchFamily="34" charset="0"/>
              </a:rPr>
              <a:t>نقد </a:t>
            </a:r>
            <a:r>
              <a:rPr lang="ar-IQ" altLang="en-US" sz="2800" dirty="0">
                <a:solidFill>
                  <a:schemeClr val="tx2"/>
                </a:solidFill>
                <a:effectLst/>
                <a:latin typeface="Liberation Sans" panose="020B0604020202020204" pitchFamily="34" charset="0"/>
              </a:rPr>
              <a:t>قبل تاريخ الاستحقاق</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extLst>
      <p:ext uri="{BB962C8B-B14F-4D97-AF65-F5344CB8AC3E}">
        <p14:creationId xmlns:p14="http://schemas.microsoft.com/office/powerpoint/2010/main" val="45820849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2514" name="Text Box 2"/>
          <p:cNvSpPr txBox="1">
            <a:spLocks noChangeArrowheads="1"/>
          </p:cNvSpPr>
          <p:nvPr/>
        </p:nvSpPr>
        <p:spPr bwMode="auto">
          <a:xfrm>
            <a:off x="609600" y="2397125"/>
            <a:ext cx="7848600" cy="1999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742950" indent="-514350" algn="l">
              <a:defRPr sz="2400">
                <a:solidFill>
                  <a:schemeClr val="tx1"/>
                </a:solidFill>
                <a:latin typeface="Times New Roman" pitchFamily="18" charset="0"/>
              </a:defRPr>
            </a:lvl2pPr>
            <a:lvl3pPr marL="1652588" indent="-457200" algn="l">
              <a:defRPr sz="2400">
                <a:solidFill>
                  <a:schemeClr val="tx1"/>
                </a:solidFill>
                <a:latin typeface="Times New Roman" pitchFamily="18" charset="0"/>
              </a:defRPr>
            </a:lvl3pPr>
            <a:lvl4pPr marL="2224088" indent="-457200" algn="l">
              <a:defRPr sz="2400">
                <a:solidFill>
                  <a:schemeClr val="tx1"/>
                </a:solidFill>
                <a:latin typeface="Times New Roman" pitchFamily="18" charset="0"/>
              </a:defRPr>
            </a:lvl4pPr>
            <a:lvl5pPr marL="2795588" indent="-457200" algn="l">
              <a:defRPr sz="2400">
                <a:solidFill>
                  <a:schemeClr val="tx1"/>
                </a:solidFill>
                <a:latin typeface="Times New Roman" pitchFamily="18" charset="0"/>
              </a:defRPr>
            </a:lvl5pPr>
            <a:lvl6pPr marL="3252788" indent="-457200" eaLnBrk="0" fontAlgn="base" hangingPunct="0">
              <a:spcBef>
                <a:spcPct val="0"/>
              </a:spcBef>
              <a:spcAft>
                <a:spcPct val="0"/>
              </a:spcAft>
              <a:defRPr sz="2400">
                <a:solidFill>
                  <a:schemeClr val="tx1"/>
                </a:solidFill>
                <a:latin typeface="Times New Roman" pitchFamily="18" charset="0"/>
              </a:defRPr>
            </a:lvl6pPr>
            <a:lvl7pPr marL="3709988" indent="-457200" eaLnBrk="0" fontAlgn="base" hangingPunct="0">
              <a:spcBef>
                <a:spcPct val="0"/>
              </a:spcBef>
              <a:spcAft>
                <a:spcPct val="0"/>
              </a:spcAft>
              <a:defRPr sz="2400">
                <a:solidFill>
                  <a:schemeClr val="tx1"/>
                </a:solidFill>
                <a:latin typeface="Times New Roman" pitchFamily="18" charset="0"/>
              </a:defRPr>
            </a:lvl7pPr>
            <a:lvl8pPr marL="4167188" indent="-457200" eaLnBrk="0" fontAlgn="base" hangingPunct="0">
              <a:spcBef>
                <a:spcPct val="0"/>
              </a:spcBef>
              <a:spcAft>
                <a:spcPct val="0"/>
              </a:spcAft>
              <a:defRPr sz="2400">
                <a:solidFill>
                  <a:schemeClr val="tx1"/>
                </a:solidFill>
                <a:latin typeface="Times New Roman" pitchFamily="18" charset="0"/>
              </a:defRPr>
            </a:lvl8pPr>
            <a:lvl9pPr marL="4624388" indent="-457200" eaLnBrk="0" fontAlgn="base" hangingPunct="0">
              <a:spcBef>
                <a:spcPct val="0"/>
              </a:spcBef>
              <a:spcAft>
                <a:spcPct val="0"/>
              </a:spcAft>
              <a:defRPr sz="2400">
                <a:solidFill>
                  <a:schemeClr val="tx1"/>
                </a:solidFill>
                <a:latin typeface="Times New Roman" pitchFamily="18" charset="0"/>
              </a:defRPr>
            </a:lvl9pPr>
          </a:lstStyle>
          <a:p>
            <a:pPr lvl="1" algn="r" rtl="1">
              <a:lnSpc>
                <a:spcPct val="130000"/>
              </a:lnSpc>
              <a:spcBef>
                <a:spcPct val="50000"/>
              </a:spcBef>
              <a:spcAft>
                <a:spcPct val="20000"/>
              </a:spcAft>
              <a:buClr>
                <a:srgbClr val="800000"/>
              </a:buClr>
              <a:buSzPct val="80000"/>
              <a:buFont typeface="Wingdings" pitchFamily="2" charset="2"/>
              <a:buChar char="u"/>
            </a:pPr>
            <a:r>
              <a:rPr lang="ar-SA" altLang="en-US" sz="2100" dirty="0" smtClean="0">
                <a:effectLst/>
                <a:latin typeface="Liberation Sans" panose="020B0604020202020204" pitchFamily="34" charset="0"/>
              </a:rPr>
              <a:t>الدائن (البنك) يجب ان يقيم الأصول غير النقدية او فوائد حقوق الملكية بقيمتها العادلة</a:t>
            </a:r>
            <a:endParaRPr lang="en-US" altLang="en-US" sz="2100" b="0" dirty="0">
              <a:effectLst/>
              <a:latin typeface="Liberation Sans" panose="020B0604020202020204" pitchFamily="34" charset="0"/>
            </a:endParaRPr>
          </a:p>
          <a:p>
            <a:pPr lvl="1" algn="r" rtl="1">
              <a:lnSpc>
                <a:spcPct val="130000"/>
              </a:lnSpc>
              <a:spcBef>
                <a:spcPct val="50000"/>
              </a:spcBef>
              <a:spcAft>
                <a:spcPct val="20000"/>
              </a:spcAft>
              <a:buClr>
                <a:srgbClr val="800000"/>
              </a:buClr>
              <a:buSzPct val="80000"/>
              <a:buFont typeface="Wingdings" pitchFamily="2" charset="2"/>
              <a:buChar char="u"/>
            </a:pPr>
            <a:r>
              <a:rPr lang="ar-SA" altLang="en-US" sz="2100" dirty="0" smtClean="0">
                <a:effectLst/>
                <a:latin typeface="Liberation Sans" panose="020B0604020202020204" pitchFamily="34" charset="0"/>
              </a:rPr>
              <a:t>المدين يعترف بأرباح مساوية لزيادة القيمة المرحلة للالتزامات على القيمة العادلة للموجودات او فوائد حقوق الملكية </a:t>
            </a:r>
            <a:endParaRPr lang="en-US" altLang="en-US" sz="2100" b="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Rectangle 3"/>
          <p:cNvSpPr txBox="1">
            <a:spLocks noChangeArrowheads="1"/>
          </p:cNvSpPr>
          <p:nvPr/>
        </p:nvSpPr>
        <p:spPr bwMode="auto">
          <a:xfrm>
            <a:off x="4572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IQ" altLang="en-US" sz="3600" i="0" dirty="0">
                <a:solidFill>
                  <a:schemeClr val="accent6">
                    <a:lumMod val="50000"/>
                  </a:schemeClr>
                </a:solidFill>
                <a:effectLst/>
                <a:latin typeface="Liberation Sans" panose="020B0604020202020204" pitchFamily="34" charset="0"/>
              </a:rPr>
              <a:t>تسوية الالتزامات غير المتداولة </a:t>
            </a:r>
            <a:endParaRPr lang="en-US" altLang="en-US" sz="3600" i="0" kern="1200" dirty="0">
              <a:solidFill>
                <a:schemeClr val="accent6">
                  <a:lumMod val="50000"/>
                </a:schemeClr>
              </a:solidFill>
              <a:effectLst/>
              <a:latin typeface="Liberation Sans" panose="020B0604020202020204" pitchFamily="34" charset="0"/>
              <a:ea typeface="+mn-ea"/>
              <a:cs typeface="+mn-cs"/>
            </a:endParaRPr>
          </a:p>
        </p:txBody>
      </p:sp>
      <p:sp>
        <p:nvSpPr>
          <p:cNvPr id="8" name="Text Box 5"/>
          <p:cNvSpPr txBox="1">
            <a:spLocks noChangeArrowheads="1"/>
          </p:cNvSpPr>
          <p:nvPr/>
        </p:nvSpPr>
        <p:spPr bwMode="auto">
          <a:xfrm>
            <a:off x="609600" y="1371600"/>
            <a:ext cx="8229600" cy="598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228600" lvl="1" algn="r" rtl="1">
              <a:lnSpc>
                <a:spcPct val="130000"/>
              </a:lnSpc>
              <a:spcBef>
                <a:spcPct val="50000"/>
              </a:spcBef>
              <a:buSzPct val="100000"/>
            </a:pPr>
            <a:r>
              <a:rPr lang="ar-SA" sz="2800" dirty="0">
                <a:solidFill>
                  <a:schemeClr val="tx2"/>
                </a:solidFill>
                <a:effectLst/>
                <a:latin typeface="Liberation Sans" panose="020B0604020202020204" pitchFamily="34" charset="0"/>
              </a:rPr>
              <a:t>التسوية من خلال تحويل أصول او أوراق مالية أخرى </a:t>
            </a:r>
            <a:endParaRPr lang="en-US" sz="2800" dirty="0">
              <a:solidFill>
                <a:schemeClr val="tx2"/>
              </a:solidFill>
              <a:effectLst/>
              <a:latin typeface="Liberation Sans" panose="020B0604020202020204" pitchFamily="34" charset="0"/>
            </a:endParaRPr>
          </a:p>
        </p:txBody>
      </p:sp>
      <p:sp>
        <p:nvSpPr>
          <p:cNvPr id="9"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62" name="Text Box 2"/>
          <p:cNvSpPr txBox="1">
            <a:spLocks noChangeArrowheads="1"/>
          </p:cNvSpPr>
          <p:nvPr/>
        </p:nvSpPr>
        <p:spPr bwMode="auto">
          <a:xfrm>
            <a:off x="609600" y="1295400"/>
            <a:ext cx="7848600" cy="313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143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763" lvl="1">
              <a:lnSpc>
                <a:spcPct val="130000"/>
              </a:lnSpc>
              <a:spcBef>
                <a:spcPct val="35000"/>
              </a:spcBef>
              <a:buSzPct val="80000"/>
            </a:pPr>
            <a:r>
              <a:rPr lang="en-US" altLang="en-US" sz="1900" dirty="0">
                <a:solidFill>
                  <a:srgbClr val="800000"/>
                </a:solidFill>
                <a:effectLst/>
                <a:latin typeface="Liberation Sans" panose="020B0604020202020204" pitchFamily="34" charset="0"/>
              </a:rPr>
              <a:t>Illustration:</a:t>
            </a:r>
            <a:r>
              <a:rPr lang="en-US" altLang="en-US" sz="1900" b="0" dirty="0">
                <a:solidFill>
                  <a:schemeClr val="folHlink"/>
                </a:solidFill>
                <a:effectLst/>
                <a:latin typeface="Liberation Sans" panose="020B0604020202020204" pitchFamily="34" charset="0"/>
              </a:rPr>
              <a:t>  Hamburg Bank loaned €20,000,000 to Bonn Mortgage Company. Bonn, in turn, invested these monies in residential apartment buildings. However, because of low occupancy rates, it cannot meet its loan obligations. Hamburg Bank agrees to accept from Bonn Mortgage real estate with a fair value of €16,000,000 in full settlement of the €20,000,000 loan obligation. The real estate has a carrying value of €21,000,000 on the books of Bonn Mortgage. Bonn (debtor) records this transaction as follows.</a:t>
            </a:r>
          </a:p>
        </p:txBody>
      </p:sp>
      <p:sp>
        <p:nvSpPr>
          <p:cNvPr id="1474566" name="Rectangle 6"/>
          <p:cNvSpPr>
            <a:spLocks noChangeArrowheads="1"/>
          </p:cNvSpPr>
          <p:nvPr/>
        </p:nvSpPr>
        <p:spPr bwMode="auto">
          <a:xfrm>
            <a:off x="609600" y="4460875"/>
            <a:ext cx="7924800" cy="17297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tabLst>
                <a:tab pos="6286500" algn="r"/>
                <a:tab pos="7543800" algn="r"/>
              </a:tabLst>
              <a:defRPr sz="2400">
                <a:solidFill>
                  <a:schemeClr val="tx1"/>
                </a:solidFill>
                <a:latin typeface="Times New Roman" pitchFamily="18" charset="0"/>
              </a:defRPr>
            </a:lvl1pPr>
            <a:lvl2pPr marL="571500" algn="l">
              <a:tabLst>
                <a:tab pos="6286500" algn="r"/>
                <a:tab pos="7543800" algn="r"/>
              </a:tabLst>
              <a:defRPr sz="2400">
                <a:solidFill>
                  <a:schemeClr val="tx1"/>
                </a:solidFill>
                <a:latin typeface="Times New Roman" pitchFamily="18" charset="0"/>
              </a:defRPr>
            </a:lvl2pPr>
            <a:lvl3pPr algn="l">
              <a:tabLst>
                <a:tab pos="6286500" algn="r"/>
                <a:tab pos="7543800" algn="r"/>
              </a:tabLst>
              <a:defRPr sz="2400">
                <a:solidFill>
                  <a:schemeClr val="tx1"/>
                </a:solidFill>
                <a:latin typeface="Times New Roman" pitchFamily="18" charset="0"/>
              </a:defRPr>
            </a:lvl3pPr>
            <a:lvl4pPr algn="l">
              <a:tabLst>
                <a:tab pos="6286500" algn="r"/>
                <a:tab pos="7543800" algn="r"/>
              </a:tabLst>
              <a:defRPr sz="2400">
                <a:solidFill>
                  <a:schemeClr val="tx1"/>
                </a:solidFill>
                <a:latin typeface="Times New Roman" pitchFamily="18" charset="0"/>
              </a:defRPr>
            </a:lvl4pPr>
            <a:lvl5pPr algn="l">
              <a:tabLst>
                <a:tab pos="6286500" algn="r"/>
                <a:tab pos="754380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54380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54380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54380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543800" algn="r"/>
              </a:tabLst>
              <a:defRPr sz="2400">
                <a:solidFill>
                  <a:schemeClr val="tx1"/>
                </a:solidFill>
                <a:latin typeface="Times New Roman" pitchFamily="18" charset="0"/>
              </a:defRPr>
            </a:lvl9pPr>
          </a:lstStyle>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Note Payable </a:t>
            </a:r>
            <a:r>
              <a:rPr lang="en-US" altLang="en-US" sz="1900" b="0" dirty="0" smtClean="0">
                <a:solidFill>
                  <a:schemeClr val="folHlink"/>
                </a:solidFill>
                <a:effectLst/>
                <a:latin typeface="Liberation Sans" panose="020B0604020202020204" pitchFamily="34" charset="0"/>
              </a:rPr>
              <a:t>(to </a:t>
            </a:r>
            <a:r>
              <a:rPr lang="en-US" altLang="en-US" sz="1900" b="0" dirty="0">
                <a:solidFill>
                  <a:schemeClr val="folHlink"/>
                </a:solidFill>
                <a:effectLst/>
                <a:latin typeface="Liberation Sans" panose="020B0604020202020204" pitchFamily="34" charset="0"/>
              </a:rPr>
              <a:t>Hamburg </a:t>
            </a:r>
            <a:r>
              <a:rPr lang="en-US" altLang="en-US" sz="1900" b="0" dirty="0" smtClean="0">
                <a:solidFill>
                  <a:schemeClr val="folHlink"/>
                </a:solidFill>
                <a:effectLst/>
                <a:latin typeface="Liberation Sans" panose="020B0604020202020204" pitchFamily="34" charset="0"/>
              </a:rPr>
              <a:t>Bank) </a:t>
            </a:r>
            <a:r>
              <a:rPr lang="en-US" altLang="en-US" sz="1900" b="0" dirty="0">
                <a:solidFill>
                  <a:schemeClr val="folHlink"/>
                </a:solidFill>
                <a:effectLst/>
                <a:latin typeface="Liberation Sans" panose="020B0604020202020204" pitchFamily="34" charset="0"/>
              </a:rPr>
              <a:t>	20,000,000</a:t>
            </a:r>
          </a:p>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Loss on </a:t>
            </a:r>
            <a:r>
              <a:rPr lang="en-US" altLang="en-US" sz="1900" b="0" dirty="0" smtClean="0">
                <a:solidFill>
                  <a:schemeClr val="folHlink"/>
                </a:solidFill>
                <a:effectLst/>
                <a:latin typeface="Liberation Sans" panose="020B0604020202020204" pitchFamily="34" charset="0"/>
              </a:rPr>
              <a:t>Disposal </a:t>
            </a:r>
            <a:r>
              <a:rPr lang="en-US" altLang="en-US" sz="1900" b="0" dirty="0">
                <a:solidFill>
                  <a:schemeClr val="folHlink"/>
                </a:solidFill>
                <a:effectLst/>
                <a:latin typeface="Liberation Sans" panose="020B0604020202020204" pitchFamily="34" charset="0"/>
              </a:rPr>
              <a:t>of Real Estate 	5,000,000</a:t>
            </a:r>
          </a:p>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	Real Estate 		21,000,000</a:t>
            </a:r>
          </a:p>
          <a:p>
            <a:pPr>
              <a:lnSpc>
                <a:spcPct val="140000"/>
              </a:lnSpc>
              <a:tabLst>
                <a:tab pos="6113463" algn="r"/>
                <a:tab pos="7543800" algn="r"/>
              </a:tabLst>
            </a:pPr>
            <a:r>
              <a:rPr lang="en-US" altLang="en-US" sz="1900" b="0" dirty="0">
                <a:solidFill>
                  <a:schemeClr val="folHlink"/>
                </a:solidFill>
                <a:effectLst/>
                <a:latin typeface="Liberation Sans" panose="020B0604020202020204" pitchFamily="34" charset="0"/>
              </a:rPr>
              <a:t>	Gain on Extinguishment of Debt 		4,000,000</a:t>
            </a:r>
          </a:p>
        </p:txBody>
      </p:sp>
      <p:sp>
        <p:nvSpPr>
          <p:cNvPr id="1474569" name="Rectangle 9"/>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altLang="en-US" sz="3200" i="0" kern="1200" dirty="0">
                <a:solidFill>
                  <a:schemeClr val="tx1"/>
                </a:solidFill>
                <a:effectLst/>
                <a:latin typeface="Liberation Sans" panose="020B0604020202020204" pitchFamily="34" charset="0"/>
                <a:ea typeface="+mn-ea"/>
                <a:cs typeface="+mn-cs"/>
              </a:rPr>
              <a:t>Exchanging </a:t>
            </a:r>
            <a:r>
              <a:rPr lang="en-US" altLang="en-US" sz="3200" i="0" kern="1200" dirty="0" smtClean="0">
                <a:solidFill>
                  <a:schemeClr val="tx1"/>
                </a:solidFill>
                <a:effectLst/>
                <a:latin typeface="Liberation Sans" panose="020B0604020202020204" pitchFamily="34" charset="0"/>
                <a:ea typeface="+mn-ea"/>
                <a:cs typeface="+mn-cs"/>
              </a:rPr>
              <a:t>Assets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566">
                                            <p:txEl>
                                              <p:pRg st="0" end="0"/>
                                            </p:txEl>
                                          </p:spTgt>
                                        </p:tgtEl>
                                        <p:attrNameLst>
                                          <p:attrName>style.visibility</p:attrName>
                                        </p:attrNameLst>
                                      </p:cBhvr>
                                      <p:to>
                                        <p:strVal val="visible"/>
                                      </p:to>
                                    </p:set>
                                    <p:animEffect transition="in" filter="wipe(left)">
                                      <p:cBhvr>
                                        <p:cTn id="7" dur="500"/>
                                        <p:tgtEl>
                                          <p:spTgt spid="14745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566">
                                            <p:txEl>
                                              <p:pRg st="1" end="1"/>
                                            </p:txEl>
                                          </p:spTgt>
                                        </p:tgtEl>
                                        <p:attrNameLst>
                                          <p:attrName>style.visibility</p:attrName>
                                        </p:attrNameLst>
                                      </p:cBhvr>
                                      <p:to>
                                        <p:strVal val="visible"/>
                                      </p:to>
                                    </p:set>
                                    <p:animEffect transition="in" filter="wipe(left)">
                                      <p:cBhvr>
                                        <p:cTn id="12" dur="500"/>
                                        <p:tgtEl>
                                          <p:spTgt spid="14745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566">
                                            <p:txEl>
                                              <p:pRg st="2" end="2"/>
                                            </p:txEl>
                                          </p:spTgt>
                                        </p:tgtEl>
                                        <p:attrNameLst>
                                          <p:attrName>style.visibility</p:attrName>
                                        </p:attrNameLst>
                                      </p:cBhvr>
                                      <p:to>
                                        <p:strVal val="visible"/>
                                      </p:to>
                                    </p:set>
                                    <p:animEffect transition="in" filter="wipe(left)">
                                      <p:cBhvr>
                                        <p:cTn id="17" dur="500"/>
                                        <p:tgtEl>
                                          <p:spTgt spid="14745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566">
                                            <p:txEl>
                                              <p:pRg st="3" end="3"/>
                                            </p:txEl>
                                          </p:spTgt>
                                        </p:tgtEl>
                                        <p:attrNameLst>
                                          <p:attrName>style.visibility</p:attrName>
                                        </p:attrNameLst>
                                      </p:cBhvr>
                                      <p:to>
                                        <p:strVal val="visible"/>
                                      </p:to>
                                    </p:set>
                                    <p:animEffect transition="in" filter="wipe(left)">
                                      <p:cBhvr>
                                        <p:cTn id="22" dur="500"/>
                                        <p:tgtEl>
                                          <p:spTgt spid="14745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6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62" name="Text Box 2"/>
          <p:cNvSpPr txBox="1">
            <a:spLocks noChangeArrowheads="1"/>
          </p:cNvSpPr>
          <p:nvPr/>
        </p:nvSpPr>
        <p:spPr bwMode="auto">
          <a:xfrm>
            <a:off x="609600" y="1295400"/>
            <a:ext cx="7848600" cy="15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1143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763" lvl="1">
              <a:lnSpc>
                <a:spcPct val="130000"/>
              </a:lnSpc>
              <a:spcBef>
                <a:spcPct val="35000"/>
              </a:spcBef>
              <a:buSzPct val="80000"/>
            </a:pPr>
            <a:r>
              <a:rPr lang="en-US" altLang="en-US" sz="1900" dirty="0">
                <a:solidFill>
                  <a:srgbClr val="800000"/>
                </a:solidFill>
                <a:effectLst/>
                <a:latin typeface="Liberation Sans" panose="020B0604020202020204" pitchFamily="34" charset="0"/>
              </a:rPr>
              <a:t>Illustration:</a:t>
            </a:r>
            <a:r>
              <a:rPr lang="en-US" altLang="en-US" sz="1900" b="0" dirty="0">
                <a:solidFill>
                  <a:schemeClr val="folHlink"/>
                </a:solidFill>
                <a:effectLst/>
                <a:latin typeface="Liberation Sans" panose="020B0604020202020204" pitchFamily="34" charset="0"/>
              </a:rPr>
              <a:t>  </a:t>
            </a:r>
            <a:r>
              <a:rPr lang="en-US" sz="1900" b="0" dirty="0" smtClean="0">
                <a:solidFill>
                  <a:schemeClr val="folHlink"/>
                </a:solidFill>
                <a:effectLst/>
                <a:latin typeface="Liberation Sans" panose="020B0604020202020204" pitchFamily="34" charset="0"/>
              </a:rPr>
              <a:t>Now </a:t>
            </a:r>
            <a:r>
              <a:rPr lang="en-US" sz="1900" b="0" dirty="0">
                <a:solidFill>
                  <a:schemeClr val="folHlink"/>
                </a:solidFill>
                <a:effectLst/>
                <a:latin typeface="Liberation Sans" panose="020B0604020202020204" pitchFamily="34" charset="0"/>
              </a:rPr>
              <a:t>assume that Hamburg Bank agrees to accept </a:t>
            </a:r>
            <a:r>
              <a:rPr lang="en-US" sz="1900" b="0" dirty="0" smtClean="0">
                <a:solidFill>
                  <a:schemeClr val="folHlink"/>
                </a:solidFill>
                <a:effectLst/>
                <a:latin typeface="Liberation Sans" panose="020B0604020202020204" pitchFamily="34" charset="0"/>
              </a:rPr>
              <a:t>from Bonn </a:t>
            </a:r>
            <a:r>
              <a:rPr lang="en-US" sz="1900" b="0" dirty="0">
                <a:solidFill>
                  <a:schemeClr val="folHlink"/>
                </a:solidFill>
                <a:effectLst/>
                <a:latin typeface="Liberation Sans" panose="020B0604020202020204" pitchFamily="34" charset="0"/>
              </a:rPr>
              <a:t>Mortgage 320,000 ordinary shares (€10 par) that have a fair </a:t>
            </a:r>
            <a:r>
              <a:rPr lang="en-US" sz="1900" b="0" dirty="0" smtClean="0">
                <a:solidFill>
                  <a:schemeClr val="folHlink"/>
                </a:solidFill>
                <a:effectLst/>
                <a:latin typeface="Liberation Sans" panose="020B0604020202020204" pitchFamily="34" charset="0"/>
              </a:rPr>
              <a:t>value </a:t>
            </a:r>
            <a:r>
              <a:rPr lang="en-US" sz="1900" b="0" dirty="0">
                <a:solidFill>
                  <a:schemeClr val="folHlink"/>
                </a:solidFill>
                <a:effectLst/>
                <a:latin typeface="Liberation Sans" panose="020B0604020202020204" pitchFamily="34" charset="0"/>
              </a:rPr>
              <a:t>of €16,000,000</a:t>
            </a:r>
            <a:r>
              <a:rPr lang="en-US" sz="1900" b="0" dirty="0" smtClean="0">
                <a:solidFill>
                  <a:schemeClr val="folHlink"/>
                </a:solidFill>
                <a:effectLst/>
                <a:latin typeface="Liberation Sans" panose="020B0604020202020204" pitchFamily="34" charset="0"/>
              </a:rPr>
              <a:t>, in </a:t>
            </a:r>
            <a:r>
              <a:rPr lang="en-US" sz="1900" b="0" dirty="0">
                <a:solidFill>
                  <a:schemeClr val="folHlink"/>
                </a:solidFill>
                <a:effectLst/>
                <a:latin typeface="Liberation Sans" panose="020B0604020202020204" pitchFamily="34" charset="0"/>
              </a:rPr>
              <a:t>full settlement of the €20,000,000 loan obligation. Bonn Mortgage (debtor) </a:t>
            </a:r>
            <a:r>
              <a:rPr lang="en-US" sz="1900" b="0" dirty="0" smtClean="0">
                <a:solidFill>
                  <a:schemeClr val="folHlink"/>
                </a:solidFill>
                <a:effectLst/>
                <a:latin typeface="Liberation Sans" panose="020B0604020202020204" pitchFamily="34" charset="0"/>
              </a:rPr>
              <a:t>records this </a:t>
            </a:r>
            <a:r>
              <a:rPr lang="en-US" sz="1900" b="0" dirty="0">
                <a:solidFill>
                  <a:schemeClr val="folHlink"/>
                </a:solidFill>
                <a:effectLst/>
                <a:latin typeface="Liberation Sans" panose="020B0604020202020204" pitchFamily="34" charset="0"/>
              </a:rPr>
              <a:t>transaction as follows.</a:t>
            </a:r>
            <a:endParaRPr lang="en-US" altLang="en-US" sz="1900" b="0" dirty="0">
              <a:solidFill>
                <a:schemeClr val="folHlink"/>
              </a:solidFill>
              <a:effectLst/>
              <a:latin typeface="Liberation Sans" panose="020B0604020202020204" pitchFamily="34" charset="0"/>
            </a:endParaRPr>
          </a:p>
        </p:txBody>
      </p:sp>
      <p:sp>
        <p:nvSpPr>
          <p:cNvPr id="1474566" name="Rectangle 6"/>
          <p:cNvSpPr>
            <a:spLocks noChangeArrowheads="1"/>
          </p:cNvSpPr>
          <p:nvPr/>
        </p:nvSpPr>
        <p:spPr bwMode="auto">
          <a:xfrm>
            <a:off x="609600" y="3048000"/>
            <a:ext cx="7924800" cy="17297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l">
              <a:lnSpc>
                <a:spcPct val="140000"/>
              </a:lnSpc>
              <a:tabLst>
                <a:tab pos="6113463" algn="r"/>
                <a:tab pos="7543800" algn="r"/>
              </a:tabLst>
            </a:pPr>
            <a:r>
              <a:rPr lang="en-US" sz="1900" b="0" dirty="0">
                <a:effectLst/>
                <a:latin typeface="Liberation Sans" panose="020B0604020202020204" pitchFamily="34" charset="0"/>
              </a:rPr>
              <a:t>Notes Payable (to Hamburg Bank) </a:t>
            </a:r>
            <a:r>
              <a:rPr lang="en-US" sz="1900" b="0" dirty="0" smtClean="0">
                <a:effectLst/>
                <a:latin typeface="Liberation Sans" panose="020B0604020202020204" pitchFamily="34" charset="0"/>
              </a:rPr>
              <a:t>	20,000,000</a:t>
            </a:r>
            <a:endParaRPr lang="en-US" sz="1900" b="0" dirty="0">
              <a:effectLst/>
              <a:latin typeface="Liberation Sans" panose="020B0604020202020204" pitchFamily="34" charset="0"/>
            </a:endParaRPr>
          </a:p>
          <a:p>
            <a:pPr marL="457200" indent="-457200" algn="l">
              <a:lnSpc>
                <a:spcPct val="140000"/>
              </a:lnSpc>
              <a:tabLst>
                <a:tab pos="6113463" algn="r"/>
                <a:tab pos="7543800" algn="r"/>
              </a:tabLst>
            </a:pPr>
            <a:r>
              <a:rPr lang="en-US" sz="1900" b="0" dirty="0" smtClean="0">
                <a:effectLst/>
                <a:latin typeface="Liberation Sans" panose="020B0604020202020204" pitchFamily="34" charset="0"/>
              </a:rPr>
              <a:t>	Share </a:t>
            </a:r>
            <a:r>
              <a:rPr lang="en-US" sz="1900" b="0" dirty="0">
                <a:effectLst/>
                <a:latin typeface="Liberation Sans" panose="020B0604020202020204" pitchFamily="34" charset="0"/>
              </a:rPr>
              <a:t>Capital—Ordinary </a:t>
            </a:r>
            <a:r>
              <a:rPr lang="en-US" sz="1900" b="0" dirty="0" smtClean="0">
                <a:effectLst/>
                <a:latin typeface="Liberation Sans" panose="020B0604020202020204" pitchFamily="34" charset="0"/>
              </a:rPr>
              <a:t>		3,200,000</a:t>
            </a:r>
            <a:endParaRPr lang="en-US" sz="1900" b="0" dirty="0">
              <a:effectLst/>
              <a:latin typeface="Liberation Sans" panose="020B0604020202020204" pitchFamily="34" charset="0"/>
            </a:endParaRPr>
          </a:p>
          <a:p>
            <a:pPr marL="457200" indent="-457200" algn="l">
              <a:lnSpc>
                <a:spcPct val="140000"/>
              </a:lnSpc>
              <a:tabLst>
                <a:tab pos="6113463" algn="r"/>
                <a:tab pos="7543800" algn="r"/>
              </a:tabLst>
            </a:pPr>
            <a:r>
              <a:rPr lang="en-US" sz="1900" b="0" dirty="0" smtClean="0">
                <a:effectLst/>
                <a:latin typeface="Liberation Sans" panose="020B0604020202020204" pitchFamily="34" charset="0"/>
              </a:rPr>
              <a:t>	Share </a:t>
            </a:r>
            <a:r>
              <a:rPr lang="en-US" sz="1900" b="0" dirty="0">
                <a:effectLst/>
                <a:latin typeface="Liberation Sans" panose="020B0604020202020204" pitchFamily="34" charset="0"/>
              </a:rPr>
              <a:t>Premium—Ordinary </a:t>
            </a:r>
            <a:r>
              <a:rPr lang="en-US" sz="1900" b="0" dirty="0" smtClean="0">
                <a:effectLst/>
                <a:latin typeface="Liberation Sans" panose="020B0604020202020204" pitchFamily="34" charset="0"/>
              </a:rPr>
              <a:t>		12,800,000</a:t>
            </a:r>
            <a:endParaRPr lang="en-US" sz="1900" b="0" dirty="0">
              <a:effectLst/>
              <a:latin typeface="Liberation Sans" panose="020B0604020202020204" pitchFamily="34" charset="0"/>
            </a:endParaRPr>
          </a:p>
          <a:p>
            <a:pPr marL="457200" indent="-457200" algn="l">
              <a:lnSpc>
                <a:spcPct val="140000"/>
              </a:lnSpc>
              <a:tabLst>
                <a:tab pos="6113463" algn="r"/>
                <a:tab pos="7543800" algn="r"/>
              </a:tabLst>
            </a:pPr>
            <a:r>
              <a:rPr lang="en-US" sz="1900" b="0" dirty="0" smtClean="0">
                <a:effectLst/>
                <a:latin typeface="Liberation Sans" panose="020B0604020202020204" pitchFamily="34" charset="0"/>
              </a:rPr>
              <a:t>	Gain </a:t>
            </a:r>
            <a:r>
              <a:rPr lang="en-US" sz="1900" b="0" dirty="0">
                <a:effectLst/>
                <a:latin typeface="Liberation Sans" panose="020B0604020202020204" pitchFamily="34" charset="0"/>
              </a:rPr>
              <a:t>on Extinguishment of Debt </a:t>
            </a:r>
            <a:r>
              <a:rPr lang="en-US" sz="1900" b="0" dirty="0" smtClean="0">
                <a:effectLst/>
                <a:latin typeface="Liberation Sans" panose="020B0604020202020204" pitchFamily="34" charset="0"/>
              </a:rPr>
              <a:t>		4,000,000</a:t>
            </a:r>
            <a:endParaRPr lang="en-US" altLang="en-US" sz="1900" b="0" dirty="0">
              <a:effectLst/>
              <a:latin typeface="Liberation Sans" panose="020B0604020202020204" pitchFamily="34" charset="0"/>
            </a:endParaRPr>
          </a:p>
        </p:txBody>
      </p:sp>
      <p:sp>
        <p:nvSpPr>
          <p:cNvPr id="1474569" name="Rectangle 9"/>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altLang="en-US" sz="3200" i="0" kern="1200" dirty="0">
                <a:solidFill>
                  <a:schemeClr val="tx1"/>
                </a:solidFill>
                <a:effectLst/>
                <a:latin typeface="Liberation Sans" panose="020B0604020202020204" pitchFamily="34" charset="0"/>
                <a:ea typeface="+mn-ea"/>
                <a:cs typeface="+mn-cs"/>
              </a:rPr>
              <a:t>Exchanging </a:t>
            </a:r>
            <a:r>
              <a:rPr lang="en-US" altLang="en-US" sz="3200" i="0" kern="1200" dirty="0" smtClean="0">
                <a:solidFill>
                  <a:schemeClr val="tx1"/>
                </a:solidFill>
                <a:effectLst/>
                <a:latin typeface="Liberation Sans" panose="020B0604020202020204" pitchFamily="34" charset="0"/>
                <a:ea typeface="+mn-ea"/>
                <a:cs typeface="+mn-cs"/>
              </a:rPr>
              <a:t>Securities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extLst>
      <p:ext uri="{BB962C8B-B14F-4D97-AF65-F5344CB8AC3E}">
        <p14:creationId xmlns:p14="http://schemas.microsoft.com/office/powerpoint/2010/main" val="31923756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566">
                                            <p:txEl>
                                              <p:pRg st="0" end="0"/>
                                            </p:txEl>
                                          </p:spTgt>
                                        </p:tgtEl>
                                        <p:attrNameLst>
                                          <p:attrName>style.visibility</p:attrName>
                                        </p:attrNameLst>
                                      </p:cBhvr>
                                      <p:to>
                                        <p:strVal val="visible"/>
                                      </p:to>
                                    </p:set>
                                    <p:animEffect transition="in" filter="wipe(left)">
                                      <p:cBhvr>
                                        <p:cTn id="7" dur="500"/>
                                        <p:tgtEl>
                                          <p:spTgt spid="14745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566">
                                            <p:txEl>
                                              <p:pRg st="1" end="1"/>
                                            </p:txEl>
                                          </p:spTgt>
                                        </p:tgtEl>
                                        <p:attrNameLst>
                                          <p:attrName>style.visibility</p:attrName>
                                        </p:attrNameLst>
                                      </p:cBhvr>
                                      <p:to>
                                        <p:strVal val="visible"/>
                                      </p:to>
                                    </p:set>
                                    <p:animEffect transition="in" filter="wipe(left)">
                                      <p:cBhvr>
                                        <p:cTn id="12" dur="500"/>
                                        <p:tgtEl>
                                          <p:spTgt spid="14745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566">
                                            <p:txEl>
                                              <p:pRg st="2" end="2"/>
                                            </p:txEl>
                                          </p:spTgt>
                                        </p:tgtEl>
                                        <p:attrNameLst>
                                          <p:attrName>style.visibility</p:attrName>
                                        </p:attrNameLst>
                                      </p:cBhvr>
                                      <p:to>
                                        <p:strVal val="visible"/>
                                      </p:to>
                                    </p:set>
                                    <p:animEffect transition="in" filter="wipe(left)">
                                      <p:cBhvr>
                                        <p:cTn id="17" dur="500"/>
                                        <p:tgtEl>
                                          <p:spTgt spid="14745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566">
                                            <p:txEl>
                                              <p:pRg st="3" end="3"/>
                                            </p:txEl>
                                          </p:spTgt>
                                        </p:tgtEl>
                                        <p:attrNameLst>
                                          <p:attrName>style.visibility</p:attrName>
                                        </p:attrNameLst>
                                      </p:cBhvr>
                                      <p:to>
                                        <p:strVal val="visible"/>
                                      </p:to>
                                    </p:set>
                                    <p:animEffect transition="in" filter="wipe(left)">
                                      <p:cBhvr>
                                        <p:cTn id="22" dur="500"/>
                                        <p:tgtEl>
                                          <p:spTgt spid="14745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6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6611" name="Rectangle 3"/>
          <p:cNvSpPr>
            <a:spLocks noGrp="1" noChangeArrowheads="1"/>
          </p:cNvSpPr>
          <p:nvPr>
            <p:ph type="title" idx="4294967295"/>
          </p:nvPr>
        </p:nvSpPr>
        <p:spPr bwMode="auto">
          <a:xfrm>
            <a:off x="304800" y="381000"/>
            <a:ext cx="85344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r" rtl="1"/>
            <a:r>
              <a:rPr lang="ar-SA" altLang="en-US" sz="3200" i="0" kern="1200" dirty="0" smtClean="0">
                <a:solidFill>
                  <a:schemeClr val="tx1"/>
                </a:solidFill>
                <a:effectLst/>
                <a:latin typeface="Liberation Sans" panose="020B0604020202020204" pitchFamily="34" charset="0"/>
                <a:ea typeface="+mn-ea"/>
                <a:cs typeface="+mn-cs"/>
              </a:rPr>
              <a:t>التسوية مع تعديل الشروط  </a:t>
            </a:r>
            <a:r>
              <a:rPr lang="en-US" altLang="en-US" sz="1800" i="0" kern="1200" dirty="0">
                <a:solidFill>
                  <a:schemeClr val="tx1"/>
                </a:solidFill>
                <a:effectLst/>
                <a:latin typeface="Liberation Sans" panose="020B0604020202020204" pitchFamily="34" charset="0"/>
              </a:rPr>
              <a:t>Extinguishment with Modification of Terms</a:t>
            </a:r>
            <a:endParaRPr lang="en-US" altLang="en-US" sz="3200" i="0" kern="1200" dirty="0">
              <a:solidFill>
                <a:schemeClr val="tx1"/>
              </a:solidFill>
              <a:effectLst/>
              <a:latin typeface="Liberation Sans" panose="020B0604020202020204" pitchFamily="34" charset="0"/>
              <a:ea typeface="+mn-ea"/>
              <a:cs typeface="+mn-cs"/>
            </a:endParaRPr>
          </a:p>
        </p:txBody>
      </p:sp>
      <p:sp>
        <p:nvSpPr>
          <p:cNvPr id="1476614" name="Rectangle 6"/>
          <p:cNvSpPr>
            <a:spLocks noChangeArrowheads="1"/>
          </p:cNvSpPr>
          <p:nvPr/>
        </p:nvSpPr>
        <p:spPr bwMode="auto">
          <a:xfrm>
            <a:off x="609600" y="1371600"/>
            <a:ext cx="7848600" cy="2786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pPr algn="r" rtl="1">
              <a:lnSpc>
                <a:spcPct val="130000"/>
              </a:lnSpc>
              <a:spcBef>
                <a:spcPct val="35000"/>
              </a:spcBef>
              <a:buSzPct val="80000"/>
            </a:pPr>
            <a:r>
              <a:rPr lang="ar-SA" altLang="en-US" sz="2300" dirty="0" smtClean="0">
                <a:effectLst/>
                <a:latin typeface="Liberation Sans" panose="020B0604020202020204" pitchFamily="34" charset="0"/>
              </a:rPr>
              <a:t>الدائن يقترح تعديل شرط او مجموعة من الشروط ووفقا لما يلي</a:t>
            </a:r>
            <a:endParaRPr lang="en-US" altLang="en-US" sz="23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تخفيض معدل الفائدة الاسمي</a:t>
            </a:r>
            <a:endParaRPr lang="en-US" altLang="en-US" sz="22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تمديد تاريخ استحقاق القيمة الاسمية لأصل الدين</a:t>
            </a:r>
            <a:endParaRPr lang="en-US" altLang="en-US" sz="22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تخفيض القيمة الاسمية لأصل الدين</a:t>
            </a:r>
            <a:r>
              <a:rPr lang="en-US" altLang="en-US" sz="2200" b="0" dirty="0" smtClean="0">
                <a:effectLst/>
                <a:latin typeface="Liberation Sans" panose="020B0604020202020204" pitchFamily="34" charset="0"/>
              </a:rPr>
              <a:t>.</a:t>
            </a:r>
            <a:endParaRPr lang="en-US" altLang="en-US" sz="2200" b="0" dirty="0">
              <a:effectLst/>
              <a:latin typeface="Liberation Sans" panose="020B0604020202020204" pitchFamily="34" charset="0"/>
            </a:endParaRPr>
          </a:p>
          <a:p>
            <a:pPr lvl="1" algn="r" rtl="1">
              <a:lnSpc>
                <a:spcPct val="130000"/>
              </a:lnSpc>
              <a:spcBef>
                <a:spcPct val="35000"/>
              </a:spcBef>
              <a:buFontTx/>
              <a:buAutoNum type="arabicPeriod"/>
            </a:pPr>
            <a:r>
              <a:rPr lang="ar-SA" altLang="en-US" sz="2200" b="0" dirty="0" smtClean="0">
                <a:effectLst/>
                <a:latin typeface="Liberation Sans" panose="020B0604020202020204" pitchFamily="34" charset="0"/>
              </a:rPr>
              <a:t>تخفيض او تأجيل أي فائدة مستحقة</a:t>
            </a:r>
            <a:endParaRPr lang="en-US" altLang="en-US" sz="2200" b="0" dirty="0">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60" name="Text Box 4"/>
          <p:cNvSpPr txBox="1">
            <a:spLocks noChangeArrowheads="1"/>
          </p:cNvSpPr>
          <p:nvPr/>
        </p:nvSpPr>
        <p:spPr bwMode="auto">
          <a:xfrm>
            <a:off x="609600" y="1371600"/>
            <a:ext cx="8001000" cy="48167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30000"/>
              </a:lnSpc>
              <a:spcBef>
                <a:spcPct val="35000"/>
              </a:spcBef>
              <a:buSzPct val="80000"/>
            </a:pPr>
            <a:r>
              <a:rPr lang="en-US" altLang="en-US" sz="2000" dirty="0">
                <a:solidFill>
                  <a:srgbClr val="800000"/>
                </a:solidFill>
                <a:effectLst/>
                <a:latin typeface="Liberation Sans" panose="020B0604020202020204" pitchFamily="34" charset="0"/>
              </a:rPr>
              <a:t>Illustration: </a:t>
            </a:r>
            <a:r>
              <a:rPr lang="en-US" altLang="en-US" sz="2000" dirty="0" smtClean="0">
                <a:solidFill>
                  <a:srgbClr val="800000"/>
                </a:solidFill>
                <a:effectLst/>
                <a:latin typeface="Liberation Sans" panose="020B0604020202020204" pitchFamily="34" charset="0"/>
              </a:rPr>
              <a:t> </a:t>
            </a:r>
            <a:r>
              <a:rPr lang="en-US" altLang="en-US" sz="2000" b="0" dirty="0" smtClean="0">
                <a:solidFill>
                  <a:schemeClr val="folHlink"/>
                </a:solidFill>
                <a:effectLst/>
                <a:latin typeface="Liberation Sans" panose="020B0604020202020204" pitchFamily="34" charset="0"/>
              </a:rPr>
              <a:t>On </a:t>
            </a:r>
            <a:r>
              <a:rPr lang="en-US" altLang="en-US" sz="2000" b="0" dirty="0">
                <a:solidFill>
                  <a:schemeClr val="folHlink"/>
                </a:solidFill>
                <a:effectLst/>
                <a:latin typeface="Liberation Sans" panose="020B0604020202020204" pitchFamily="34" charset="0"/>
              </a:rPr>
              <a:t>December 31, </a:t>
            </a:r>
            <a:r>
              <a:rPr lang="en-US" altLang="en-US" sz="2000" b="0" dirty="0" smtClean="0">
                <a:solidFill>
                  <a:schemeClr val="folHlink"/>
                </a:solidFill>
                <a:effectLst/>
                <a:latin typeface="Liberation Sans" panose="020B0604020202020204" pitchFamily="34" charset="0"/>
              </a:rPr>
              <a:t>2015, </a:t>
            </a:r>
            <a:r>
              <a:rPr lang="en-US" altLang="en-US" sz="2000" b="0" dirty="0">
                <a:solidFill>
                  <a:schemeClr val="folHlink"/>
                </a:solidFill>
                <a:effectLst/>
                <a:latin typeface="Liberation Sans" panose="020B0604020202020204" pitchFamily="34" charset="0"/>
              </a:rPr>
              <a:t>Morgan National Bank enters into a debt modification agreement with Resorts Development Company. The bank </a:t>
            </a:r>
            <a:r>
              <a:rPr lang="en-US" sz="2000" b="0" dirty="0">
                <a:solidFill>
                  <a:schemeClr val="folHlink"/>
                </a:solidFill>
                <a:effectLst/>
                <a:latin typeface="Liberation Sans" panose="020B0604020202020204" pitchFamily="34" charset="0"/>
              </a:rPr>
              <a:t>restructures a ¥10,500,000 </a:t>
            </a:r>
            <a:r>
              <a:rPr lang="en-US" sz="2000" b="0" dirty="0" smtClean="0">
                <a:solidFill>
                  <a:schemeClr val="folHlink"/>
                </a:solidFill>
                <a:effectLst/>
                <a:latin typeface="Liberation Sans" panose="020B0604020202020204" pitchFamily="34" charset="0"/>
              </a:rPr>
              <a:t>loan </a:t>
            </a:r>
            <a:r>
              <a:rPr lang="en-US" altLang="en-US" sz="2000" b="0" dirty="0" smtClean="0">
                <a:solidFill>
                  <a:schemeClr val="folHlink"/>
                </a:solidFill>
                <a:effectLst/>
                <a:latin typeface="Liberation Sans" panose="020B0604020202020204" pitchFamily="34" charset="0"/>
              </a:rPr>
              <a:t>receivable </a:t>
            </a:r>
            <a:r>
              <a:rPr lang="en-US" altLang="en-US" sz="2000" b="0" dirty="0">
                <a:solidFill>
                  <a:schemeClr val="folHlink"/>
                </a:solidFill>
                <a:effectLst/>
                <a:latin typeface="Liberation Sans" panose="020B0604020202020204" pitchFamily="34" charset="0"/>
              </a:rPr>
              <a:t>issued at par (interest paid to date) by:</a:t>
            </a:r>
          </a:p>
          <a:p>
            <a:pPr lvl="1">
              <a:lnSpc>
                <a:spcPct val="130000"/>
              </a:lnSpc>
              <a:spcBef>
                <a:spcPct val="35000"/>
              </a:spcBef>
              <a:buClr>
                <a:srgbClr val="800000"/>
              </a:buClr>
              <a:buSzPct val="80000"/>
              <a:buFont typeface="Arial" charset="0"/>
              <a:buChar char="►"/>
            </a:pPr>
            <a:r>
              <a:rPr lang="en-US" sz="2000" b="0" dirty="0" smtClean="0">
                <a:solidFill>
                  <a:schemeClr val="folHlink"/>
                </a:solidFill>
                <a:effectLst/>
                <a:latin typeface="Liberation Sans" panose="020B0604020202020204" pitchFamily="34" charset="0"/>
              </a:rPr>
              <a:t>Reducing </a:t>
            </a:r>
            <a:r>
              <a:rPr lang="en-US" sz="2000" b="0" dirty="0">
                <a:solidFill>
                  <a:schemeClr val="folHlink"/>
                </a:solidFill>
                <a:effectLst/>
                <a:latin typeface="Liberation Sans" panose="020B0604020202020204" pitchFamily="34" charset="0"/>
              </a:rPr>
              <a:t>the principal obligation from ¥10,500,000 to ¥9,000,000</a:t>
            </a:r>
            <a:r>
              <a:rPr lang="en-US" sz="2000" b="0" dirty="0" smtClean="0">
                <a:solidFill>
                  <a:schemeClr val="folHlink"/>
                </a:solidFill>
                <a:effectLst/>
                <a:latin typeface="Liberation Sans" panose="020B0604020202020204" pitchFamily="34" charset="0"/>
              </a:rPr>
              <a:t>;</a:t>
            </a:r>
          </a:p>
          <a:p>
            <a:pPr lvl="1">
              <a:lnSpc>
                <a:spcPct val="130000"/>
              </a:lnSpc>
              <a:spcBef>
                <a:spcPct val="35000"/>
              </a:spcBef>
              <a:buClr>
                <a:srgbClr val="800000"/>
              </a:buClr>
              <a:buSzPct val="80000"/>
              <a:buFont typeface="Arial" charset="0"/>
              <a:buChar char="►"/>
            </a:pPr>
            <a:r>
              <a:rPr lang="en-US" sz="2000" b="0" dirty="0" smtClean="0">
                <a:solidFill>
                  <a:schemeClr val="folHlink"/>
                </a:solidFill>
                <a:effectLst/>
                <a:latin typeface="Liberation Sans" panose="020B0604020202020204" pitchFamily="34" charset="0"/>
              </a:rPr>
              <a:t>Extending</a:t>
            </a:r>
            <a:r>
              <a:rPr lang="en-US" sz="2000" b="0" dirty="0">
                <a:solidFill>
                  <a:schemeClr val="folHlink"/>
                </a:solidFill>
                <a:effectLst/>
                <a:latin typeface="Liberation Sans" panose="020B0604020202020204" pitchFamily="34" charset="0"/>
              </a:rPr>
              <a:t> </a:t>
            </a:r>
            <a:r>
              <a:rPr lang="ar-SA" sz="2000" b="0" dirty="0" smtClean="0">
                <a:solidFill>
                  <a:schemeClr val="folHlink"/>
                </a:solidFill>
                <a:effectLst/>
                <a:latin typeface="Liberation Sans" panose="020B0604020202020204" pitchFamily="34" charset="0"/>
              </a:rPr>
              <a:t>(تمديد)</a:t>
            </a:r>
            <a:r>
              <a:rPr lang="en-US" sz="2000" b="0" dirty="0" smtClean="0">
                <a:solidFill>
                  <a:schemeClr val="folHlink"/>
                </a:solidFill>
                <a:effectLst/>
                <a:latin typeface="Liberation Sans" panose="020B0604020202020204" pitchFamily="34" charset="0"/>
              </a:rPr>
              <a:t> </a:t>
            </a:r>
            <a:r>
              <a:rPr lang="en-US" sz="2000" b="0" dirty="0">
                <a:solidFill>
                  <a:schemeClr val="folHlink"/>
                </a:solidFill>
                <a:effectLst/>
                <a:latin typeface="Liberation Sans" panose="020B0604020202020204" pitchFamily="34" charset="0"/>
              </a:rPr>
              <a:t>the maturity date from December 31, 2015, to December 31, 2019; </a:t>
            </a:r>
            <a:r>
              <a:rPr lang="en-US" sz="2000" b="0" dirty="0" smtClean="0">
                <a:solidFill>
                  <a:schemeClr val="folHlink"/>
                </a:solidFill>
                <a:effectLst/>
                <a:latin typeface="Liberation Sans" panose="020B0604020202020204" pitchFamily="34" charset="0"/>
              </a:rPr>
              <a:t>and</a:t>
            </a:r>
          </a:p>
          <a:p>
            <a:pPr lvl="1">
              <a:lnSpc>
                <a:spcPct val="130000"/>
              </a:lnSpc>
              <a:spcBef>
                <a:spcPct val="35000"/>
              </a:spcBef>
              <a:buClr>
                <a:srgbClr val="800000"/>
              </a:buClr>
              <a:buSzPct val="80000"/>
              <a:buFont typeface="Arial" charset="0"/>
              <a:buChar char="►"/>
            </a:pPr>
            <a:r>
              <a:rPr lang="en-US" sz="2000" b="0" dirty="0" smtClean="0">
                <a:solidFill>
                  <a:schemeClr val="folHlink"/>
                </a:solidFill>
                <a:effectLst/>
                <a:latin typeface="Liberation Sans" panose="020B0604020202020204" pitchFamily="34" charset="0"/>
              </a:rPr>
              <a:t>Reducing </a:t>
            </a:r>
            <a:r>
              <a:rPr lang="en-US" sz="2000" b="0" dirty="0">
                <a:solidFill>
                  <a:schemeClr val="folHlink"/>
                </a:solidFill>
                <a:effectLst/>
                <a:latin typeface="Liberation Sans" panose="020B0604020202020204" pitchFamily="34" charset="0"/>
              </a:rPr>
              <a:t>the interest rate from the historical effective rate of 12 percent to 8 percent</a:t>
            </a:r>
            <a:r>
              <a:rPr lang="en-US" sz="2000" b="0" dirty="0" smtClean="0">
                <a:solidFill>
                  <a:schemeClr val="folHlink"/>
                </a:solidFill>
                <a:effectLst/>
                <a:latin typeface="Liberation Sans" panose="020B0604020202020204" pitchFamily="34" charset="0"/>
              </a:rPr>
              <a:t>. Given </a:t>
            </a:r>
            <a:r>
              <a:rPr lang="en-US" sz="2000" b="0" dirty="0">
                <a:solidFill>
                  <a:schemeClr val="folHlink"/>
                </a:solidFill>
                <a:effectLst/>
                <a:latin typeface="Liberation Sans" panose="020B0604020202020204" pitchFamily="34" charset="0"/>
              </a:rPr>
              <a:t>Resorts Development’s financial distress, its market-based borrowing rate </a:t>
            </a:r>
            <a:r>
              <a:rPr lang="en-US" sz="2000" b="0" dirty="0" smtClean="0">
                <a:solidFill>
                  <a:schemeClr val="folHlink"/>
                </a:solidFill>
                <a:effectLst/>
                <a:latin typeface="Liberation Sans" panose="020B0604020202020204" pitchFamily="34" charset="0"/>
              </a:rPr>
              <a:t>is 15 </a:t>
            </a:r>
            <a:r>
              <a:rPr lang="en-US" sz="2000" b="0" dirty="0">
                <a:solidFill>
                  <a:schemeClr val="folHlink"/>
                </a:solidFill>
                <a:effectLst/>
                <a:latin typeface="Liberation Sans" panose="020B0604020202020204" pitchFamily="34" charset="0"/>
              </a:rPr>
              <a:t>percent.</a:t>
            </a:r>
            <a:endParaRPr lang="en-US" altLang="en-US" sz="2000" b="0" dirty="0">
              <a:solidFill>
                <a:schemeClr val="folHlink"/>
              </a:solidFill>
              <a:effectLst/>
              <a:latin typeface="Liberation Sans" panose="020B0604020202020204" pitchFamily="34" charset="0"/>
            </a:endParaRPr>
          </a:p>
        </p:txBody>
      </p:sp>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6" name="Rectangle 9"/>
          <p:cNvSpPr txBox="1">
            <a:spLocks noChangeArrowheads="1"/>
          </p:cNvSpPr>
          <p:nvPr/>
        </p:nvSpPr>
        <p:spPr bwMode="auto">
          <a:xfrm>
            <a:off x="539858" y="41349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kern="1200" dirty="0" smtClean="0">
                <a:solidFill>
                  <a:schemeClr val="tx1"/>
                </a:solidFill>
                <a:effectLst/>
                <a:latin typeface="Liberation Sans" panose="020B0604020202020204" pitchFamily="34" charset="0"/>
                <a:ea typeface="+mn-ea"/>
                <a:cs typeface="+mn-cs"/>
              </a:rPr>
              <a:t>تعديل الشروط       </a:t>
            </a:r>
            <a:r>
              <a:rPr lang="en-US" altLang="en-US" sz="3200" i="0" dirty="0">
                <a:solidFill>
                  <a:schemeClr val="tx1"/>
                </a:solidFill>
                <a:effectLst/>
                <a:latin typeface="Liberation Sans" panose="020B0604020202020204" pitchFamily="34" charset="0"/>
              </a:rPr>
              <a:t>Modification of Terms</a:t>
            </a:r>
          </a:p>
          <a:p>
            <a:pPr marL="0" algn="r" rtl="1"/>
            <a:endParaRPr lang="en-US" altLang="en-US" sz="3200" i="0" kern="1200" dirty="0">
              <a:solidFill>
                <a:schemeClr val="tx1"/>
              </a:solidFill>
              <a:effectLst/>
              <a:latin typeface="Liberation Sans" panose="020B0604020202020204" pitchFamily="34" charset="0"/>
              <a:ea typeface="+mn-ea"/>
              <a:cs typeface="+mn-cs"/>
            </a:endParaRPr>
          </a:p>
        </p:txBody>
      </p:sp>
      <p:sp>
        <p:nvSpPr>
          <p:cNvPr id="7"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2756" name="Text Box 4"/>
          <p:cNvSpPr txBox="1">
            <a:spLocks noChangeArrowheads="1"/>
          </p:cNvSpPr>
          <p:nvPr/>
        </p:nvSpPr>
        <p:spPr bwMode="auto">
          <a:xfrm>
            <a:off x="381000" y="1371600"/>
            <a:ext cx="8610600" cy="2292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just">
              <a:lnSpc>
                <a:spcPct val="130000"/>
              </a:lnSpc>
              <a:spcBef>
                <a:spcPct val="35000"/>
              </a:spcBef>
              <a:buSzPct val="80000"/>
            </a:pPr>
            <a:r>
              <a:rPr lang="en-US" altLang="en-US" sz="2200" dirty="0">
                <a:solidFill>
                  <a:schemeClr val="folHlink"/>
                </a:solidFill>
                <a:effectLst/>
                <a:latin typeface="Liberation Sans" panose="020B0604020202020204" pitchFamily="34" charset="0"/>
              </a:rPr>
              <a:t>The </a:t>
            </a:r>
            <a:r>
              <a:rPr lang="en-US" altLang="en-US" sz="2200" dirty="0" smtClean="0">
                <a:solidFill>
                  <a:schemeClr val="folHlink"/>
                </a:solidFill>
                <a:effectLst/>
                <a:latin typeface="Liberation Sans" panose="020B0604020202020204" pitchFamily="34" charset="0"/>
              </a:rPr>
              <a:t>gain </a:t>
            </a:r>
            <a:r>
              <a:rPr lang="en-US" sz="2200" b="0" dirty="0" smtClean="0">
                <a:solidFill>
                  <a:schemeClr val="folHlink"/>
                </a:solidFill>
                <a:effectLst/>
                <a:latin typeface="Liberation Sans" panose="020B0604020202020204" pitchFamily="34" charset="0"/>
              </a:rPr>
              <a:t>on </a:t>
            </a:r>
            <a:r>
              <a:rPr lang="en-US" sz="2200" b="0" dirty="0">
                <a:solidFill>
                  <a:schemeClr val="folHlink"/>
                </a:solidFill>
                <a:effectLst/>
                <a:latin typeface="Liberation Sans" panose="020B0604020202020204" pitchFamily="34" charset="0"/>
              </a:rPr>
              <a:t>the modification is ¥3,298,664, which is the difference between the </a:t>
            </a:r>
            <a:r>
              <a:rPr lang="en-US" sz="2200" b="0" dirty="0" smtClean="0">
                <a:solidFill>
                  <a:schemeClr val="folHlink"/>
                </a:solidFill>
                <a:effectLst/>
                <a:latin typeface="Liberation Sans" panose="020B0604020202020204" pitchFamily="34" charset="0"/>
              </a:rPr>
              <a:t>prior carrying value </a:t>
            </a:r>
            <a:r>
              <a:rPr lang="ar-SA" sz="2200" b="0" dirty="0" smtClean="0">
                <a:solidFill>
                  <a:schemeClr val="folHlink"/>
                </a:solidFill>
                <a:effectLst/>
                <a:latin typeface="Liberation Sans" panose="020B0604020202020204" pitchFamily="34" charset="0"/>
              </a:rPr>
              <a:t>(القيمة المرحلة السابقة)</a:t>
            </a:r>
            <a:r>
              <a:rPr lang="en-US" sz="2200" b="0" dirty="0" smtClean="0">
                <a:solidFill>
                  <a:schemeClr val="folHlink"/>
                </a:solidFill>
                <a:effectLst/>
                <a:latin typeface="Liberation Sans" panose="020B0604020202020204" pitchFamily="34" charset="0"/>
              </a:rPr>
              <a:t> </a:t>
            </a:r>
            <a:r>
              <a:rPr lang="en-US" sz="2200" b="0" dirty="0">
                <a:solidFill>
                  <a:schemeClr val="folHlink"/>
                </a:solidFill>
                <a:effectLst/>
                <a:latin typeface="Liberation Sans" panose="020B0604020202020204" pitchFamily="34" charset="0"/>
              </a:rPr>
              <a:t>(¥10,500,000) and the fair value of the restructured </a:t>
            </a:r>
            <a:r>
              <a:rPr lang="en-US" sz="2200" b="0" dirty="0" smtClean="0">
                <a:solidFill>
                  <a:schemeClr val="folHlink"/>
                </a:solidFill>
                <a:effectLst/>
                <a:latin typeface="Liberation Sans" panose="020B0604020202020204" pitchFamily="34" charset="0"/>
              </a:rPr>
              <a:t>note </a:t>
            </a:r>
            <a:r>
              <a:rPr lang="ar-SA" sz="2200" b="0" dirty="0" smtClean="0">
                <a:solidFill>
                  <a:schemeClr val="folHlink"/>
                </a:solidFill>
                <a:effectLst/>
                <a:latin typeface="Liberation Sans" panose="020B0604020202020204" pitchFamily="34" charset="0"/>
              </a:rPr>
              <a:t>(إعادة هيكلة)</a:t>
            </a:r>
            <a:r>
              <a:rPr lang="en-US" sz="2200" b="0" dirty="0" smtClean="0">
                <a:solidFill>
                  <a:schemeClr val="folHlink"/>
                </a:solidFill>
                <a:effectLst/>
                <a:latin typeface="Liberation Sans" panose="020B0604020202020204" pitchFamily="34" charset="0"/>
              </a:rPr>
              <a:t>, </a:t>
            </a:r>
            <a:r>
              <a:rPr lang="en-US" sz="2200" b="0" dirty="0">
                <a:solidFill>
                  <a:schemeClr val="folHlink"/>
                </a:solidFill>
                <a:effectLst/>
                <a:latin typeface="Liberation Sans" panose="020B0604020202020204" pitchFamily="34" charset="0"/>
              </a:rPr>
              <a:t>as computed </a:t>
            </a:r>
            <a:r>
              <a:rPr lang="en-US" sz="2200" b="0" dirty="0" smtClean="0">
                <a:solidFill>
                  <a:schemeClr val="folHlink"/>
                </a:solidFill>
                <a:effectLst/>
                <a:latin typeface="Liberation Sans" panose="020B0604020202020204" pitchFamily="34" charset="0"/>
              </a:rPr>
              <a:t>in Illustration </a:t>
            </a:r>
            <a:r>
              <a:rPr lang="en-US" sz="2200" b="0" dirty="0">
                <a:solidFill>
                  <a:schemeClr val="folHlink"/>
                </a:solidFill>
                <a:effectLst/>
                <a:latin typeface="Liberation Sans" panose="020B0604020202020204" pitchFamily="34" charset="0"/>
              </a:rPr>
              <a:t>14-23 (¥7,201,336). Given this information, Resorts Development makes </a:t>
            </a:r>
            <a:r>
              <a:rPr lang="en-US" sz="2200" b="0" dirty="0" smtClean="0">
                <a:solidFill>
                  <a:schemeClr val="folHlink"/>
                </a:solidFill>
                <a:effectLst/>
                <a:latin typeface="Liberation Sans" panose="020B0604020202020204" pitchFamily="34" charset="0"/>
              </a:rPr>
              <a:t>the following </a:t>
            </a:r>
            <a:r>
              <a:rPr lang="en-US" sz="2200" b="0" dirty="0">
                <a:solidFill>
                  <a:schemeClr val="folHlink"/>
                </a:solidFill>
                <a:effectLst/>
                <a:latin typeface="Liberation Sans" panose="020B0604020202020204" pitchFamily="34" charset="0"/>
              </a:rPr>
              <a:t>entry to record the modification.</a:t>
            </a:r>
            <a:endParaRPr lang="en-US" altLang="en-US" sz="2200" b="0" dirty="0">
              <a:solidFill>
                <a:schemeClr val="folHlink"/>
              </a:solidFill>
              <a:effectLst/>
              <a:latin typeface="Liberation Sans" panose="020B0604020202020204" pitchFamily="34" charset="0"/>
            </a:endParaRPr>
          </a:p>
        </p:txBody>
      </p:sp>
      <p:sp>
        <p:nvSpPr>
          <p:cNvPr id="1482759" name="Rectangle 7"/>
          <p:cNvSpPr>
            <a:spLocks noChangeArrowheads="1"/>
          </p:cNvSpPr>
          <p:nvPr/>
        </p:nvSpPr>
        <p:spPr bwMode="auto">
          <a:xfrm>
            <a:off x="838200" y="4162425"/>
            <a:ext cx="7924800" cy="1877437"/>
          </a:xfrm>
          <a:prstGeom prst="rect">
            <a:avLst/>
          </a:prstGeom>
          <a:solidFill>
            <a:schemeClr val="tx2">
              <a:lumMod val="20000"/>
              <a:lumOff val="80000"/>
            </a:schemeClr>
          </a:solidFill>
          <a:ln>
            <a:noFill/>
          </a:ln>
          <a:effectLst/>
          <a:extLst/>
        </p:spPr>
        <p:txBody>
          <a:bodyPr>
            <a:spAutoFit/>
          </a:bodyPr>
          <a:lstStyle>
            <a:lvl1pPr marL="457200" indent="-457200" algn="l">
              <a:tabLst>
                <a:tab pos="6286500" algn="r"/>
                <a:tab pos="7372350" algn="r"/>
              </a:tabLst>
              <a:defRPr sz="2400">
                <a:solidFill>
                  <a:schemeClr val="tx1"/>
                </a:solidFill>
                <a:latin typeface="Times New Roman" pitchFamily="18" charset="0"/>
              </a:defRPr>
            </a:lvl1pPr>
            <a:lvl2pPr marL="571500" algn="l">
              <a:tabLst>
                <a:tab pos="6286500" algn="r"/>
                <a:tab pos="7372350" algn="r"/>
              </a:tabLst>
              <a:defRPr sz="2400">
                <a:solidFill>
                  <a:schemeClr val="tx1"/>
                </a:solidFill>
                <a:latin typeface="Times New Roman" pitchFamily="18" charset="0"/>
              </a:defRPr>
            </a:lvl2pPr>
            <a:lvl3pPr algn="l">
              <a:tabLst>
                <a:tab pos="6286500" algn="r"/>
                <a:tab pos="7372350" algn="r"/>
              </a:tabLst>
              <a:defRPr sz="2400">
                <a:solidFill>
                  <a:schemeClr val="tx1"/>
                </a:solidFill>
                <a:latin typeface="Times New Roman" pitchFamily="18" charset="0"/>
              </a:defRPr>
            </a:lvl3pPr>
            <a:lvl4pPr algn="l">
              <a:tabLst>
                <a:tab pos="6286500" algn="r"/>
                <a:tab pos="7372350" algn="r"/>
              </a:tabLst>
              <a:defRPr sz="2400">
                <a:solidFill>
                  <a:schemeClr val="tx1"/>
                </a:solidFill>
                <a:latin typeface="Times New Roman" pitchFamily="18" charset="0"/>
              </a:defRPr>
            </a:lvl4pPr>
            <a:lvl5pPr algn="l">
              <a:tabLst>
                <a:tab pos="6286500" algn="r"/>
                <a:tab pos="7372350" algn="r"/>
              </a:tabLst>
              <a:defRPr sz="2400">
                <a:solidFill>
                  <a:schemeClr val="tx1"/>
                </a:solidFill>
                <a:latin typeface="Times New Roman" pitchFamily="18" charset="0"/>
              </a:defRPr>
            </a:lvl5pPr>
            <a:lvl6pPr eaLnBrk="0" fontAlgn="base" hangingPunct="0">
              <a:spcBef>
                <a:spcPct val="0"/>
              </a:spcBef>
              <a:spcAft>
                <a:spcPct val="0"/>
              </a:spcAft>
              <a:tabLst>
                <a:tab pos="6286500" algn="r"/>
                <a:tab pos="7372350" algn="r"/>
              </a:tabLst>
              <a:defRPr sz="2400">
                <a:solidFill>
                  <a:schemeClr val="tx1"/>
                </a:solidFill>
                <a:latin typeface="Times New Roman" pitchFamily="18" charset="0"/>
              </a:defRPr>
            </a:lvl6pPr>
            <a:lvl7pPr eaLnBrk="0" fontAlgn="base" hangingPunct="0">
              <a:spcBef>
                <a:spcPct val="0"/>
              </a:spcBef>
              <a:spcAft>
                <a:spcPct val="0"/>
              </a:spcAft>
              <a:tabLst>
                <a:tab pos="6286500" algn="r"/>
                <a:tab pos="7372350" algn="r"/>
              </a:tabLst>
              <a:defRPr sz="2400">
                <a:solidFill>
                  <a:schemeClr val="tx1"/>
                </a:solidFill>
                <a:latin typeface="Times New Roman" pitchFamily="18" charset="0"/>
              </a:defRPr>
            </a:lvl7pPr>
            <a:lvl8pPr eaLnBrk="0" fontAlgn="base" hangingPunct="0">
              <a:spcBef>
                <a:spcPct val="0"/>
              </a:spcBef>
              <a:spcAft>
                <a:spcPct val="0"/>
              </a:spcAft>
              <a:tabLst>
                <a:tab pos="6286500" algn="r"/>
                <a:tab pos="7372350" algn="r"/>
              </a:tabLst>
              <a:defRPr sz="2400">
                <a:solidFill>
                  <a:schemeClr val="tx1"/>
                </a:solidFill>
                <a:latin typeface="Times New Roman" pitchFamily="18" charset="0"/>
              </a:defRPr>
            </a:lvl8pPr>
            <a:lvl9pPr eaLnBrk="0" fontAlgn="base" hangingPunct="0">
              <a:spcBef>
                <a:spcPct val="0"/>
              </a:spcBef>
              <a:spcAft>
                <a:spcPct val="0"/>
              </a:spcAft>
              <a:tabLst>
                <a:tab pos="6286500" algn="r"/>
                <a:tab pos="7372350" algn="r"/>
              </a:tabLst>
              <a:defRPr sz="2400">
                <a:solidFill>
                  <a:schemeClr val="tx1"/>
                </a:solidFill>
                <a:latin typeface="Times New Roman" pitchFamily="18" charset="0"/>
              </a:defRPr>
            </a:lvl9pPr>
          </a:lstStyle>
          <a:p>
            <a:pPr>
              <a:lnSpc>
                <a:spcPct val="145000"/>
              </a:lnSpc>
            </a:pPr>
            <a:r>
              <a:rPr lang="en-US" altLang="en-US" sz="2000" b="0" dirty="0">
                <a:solidFill>
                  <a:srgbClr val="FF0000"/>
                </a:solidFill>
                <a:effectLst/>
                <a:latin typeface="Liberation Sans" panose="020B0604020202020204" pitchFamily="34" charset="0"/>
              </a:rPr>
              <a:t>Note Payable </a:t>
            </a:r>
            <a:r>
              <a:rPr lang="en-US" altLang="en-US" sz="2000" b="0" dirty="0" smtClean="0">
                <a:solidFill>
                  <a:srgbClr val="FF0000"/>
                </a:solidFill>
                <a:effectLst/>
                <a:latin typeface="Liberation Sans" panose="020B0604020202020204" pitchFamily="34" charset="0"/>
              </a:rPr>
              <a:t>(old</a:t>
            </a:r>
            <a:r>
              <a:rPr lang="en-US" altLang="en-US" sz="2000" b="0" dirty="0">
                <a:solidFill>
                  <a:srgbClr val="FF0000"/>
                </a:solidFill>
                <a:effectLst/>
                <a:latin typeface="Liberation Sans" panose="020B0604020202020204" pitchFamily="34" charset="0"/>
              </a:rPr>
              <a:t>) </a:t>
            </a:r>
            <a:r>
              <a:rPr lang="en-US" altLang="en-US" sz="2000" b="0" dirty="0">
                <a:solidFill>
                  <a:schemeClr val="folHlink"/>
                </a:solidFill>
                <a:effectLst/>
                <a:latin typeface="Liberation Sans" panose="020B0604020202020204" pitchFamily="34" charset="0"/>
              </a:rPr>
              <a:t>	</a:t>
            </a:r>
            <a:r>
              <a:rPr lang="en-US" altLang="en-US" sz="2000" b="0" dirty="0">
                <a:solidFill>
                  <a:srgbClr val="FF0000"/>
                </a:solidFill>
                <a:effectLst/>
                <a:latin typeface="Liberation Sans" panose="020B0604020202020204" pitchFamily="34" charset="0"/>
              </a:rPr>
              <a:t>10,500,000</a:t>
            </a:r>
          </a:p>
          <a:p>
            <a:pPr>
              <a:lnSpc>
                <a:spcPct val="145000"/>
              </a:lnSpc>
            </a:pPr>
            <a:r>
              <a:rPr lang="en-US" altLang="en-US" sz="2000" b="0" dirty="0">
                <a:solidFill>
                  <a:schemeClr val="folHlink"/>
                </a:solidFill>
                <a:effectLst/>
                <a:latin typeface="Liberation Sans" panose="020B0604020202020204" pitchFamily="34" charset="0"/>
              </a:rPr>
              <a:t>	Gain on Extinguishment of Debt 		3,298,664</a:t>
            </a:r>
          </a:p>
          <a:p>
            <a:pPr>
              <a:lnSpc>
                <a:spcPct val="145000"/>
              </a:lnSpc>
            </a:pPr>
            <a:r>
              <a:rPr lang="en-US" altLang="en-US" sz="2000" b="0" dirty="0">
                <a:solidFill>
                  <a:schemeClr val="folHlink"/>
                </a:solidFill>
                <a:effectLst/>
                <a:latin typeface="Liberation Sans" panose="020B0604020202020204" pitchFamily="34" charset="0"/>
              </a:rPr>
              <a:t>	</a:t>
            </a:r>
            <a:r>
              <a:rPr lang="en-US" altLang="en-US" sz="2000" b="0" dirty="0">
                <a:solidFill>
                  <a:srgbClr val="FF0000"/>
                </a:solidFill>
                <a:effectLst/>
                <a:latin typeface="Liberation Sans" panose="020B0604020202020204" pitchFamily="34" charset="0"/>
              </a:rPr>
              <a:t>Note Payable </a:t>
            </a:r>
            <a:r>
              <a:rPr lang="en-US" altLang="en-US" sz="2000" b="0" dirty="0" smtClean="0">
                <a:solidFill>
                  <a:srgbClr val="FF0000"/>
                </a:solidFill>
                <a:effectLst/>
                <a:latin typeface="Liberation Sans" panose="020B0604020202020204" pitchFamily="34" charset="0"/>
              </a:rPr>
              <a:t>(new</a:t>
            </a:r>
            <a:r>
              <a:rPr lang="en-US" altLang="en-US" sz="2000" b="0" dirty="0">
                <a:solidFill>
                  <a:srgbClr val="FF0000"/>
                </a:solidFill>
                <a:effectLst/>
                <a:latin typeface="Liberation Sans" panose="020B0604020202020204" pitchFamily="34" charset="0"/>
              </a:rPr>
              <a:t>) 		7,201,336</a:t>
            </a:r>
          </a:p>
          <a:p>
            <a:pPr>
              <a:lnSpc>
                <a:spcPct val="145000"/>
              </a:lnSpc>
            </a:pPr>
            <a:endParaRPr lang="en-US" altLang="en-US" sz="2000" b="0" dirty="0">
              <a:solidFill>
                <a:schemeClr val="folHlink"/>
              </a:solidFill>
              <a:effectLst/>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latin typeface="Liberation Sans" panose="020B0604020202020204" pitchFamily="34" charset="0"/>
            </a:endParaRPr>
          </a:p>
        </p:txBody>
      </p:sp>
      <p:sp>
        <p:nvSpPr>
          <p:cNvPr id="7" name="Rectangle 9"/>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r" rtl="1"/>
            <a:r>
              <a:rPr lang="ar-SA" altLang="en-US" sz="3200" i="0" dirty="0">
                <a:solidFill>
                  <a:schemeClr val="tx1"/>
                </a:solidFill>
                <a:effectLst/>
                <a:latin typeface="Liberation Sans" panose="020B0604020202020204" pitchFamily="34" charset="0"/>
              </a:rPr>
              <a:t>تعديل الشروط       </a:t>
            </a:r>
            <a:r>
              <a:rPr lang="en-US" altLang="en-US" sz="3200" i="0" dirty="0">
                <a:solidFill>
                  <a:schemeClr val="tx1"/>
                </a:solidFill>
                <a:effectLst/>
                <a:latin typeface="Liberation Sans" panose="020B0604020202020204" pitchFamily="34" charset="0"/>
              </a:rPr>
              <a:t>Modification of Terms</a:t>
            </a:r>
          </a:p>
        </p:txBody>
      </p:sp>
      <p:sp>
        <p:nvSpPr>
          <p:cNvPr id="8" name="Text Box 5"/>
          <p:cNvSpPr txBox="1">
            <a:spLocks noChangeArrowheads="1"/>
          </p:cNvSpPr>
          <p:nvPr/>
        </p:nvSpPr>
        <p:spPr bwMode="auto">
          <a:xfrm>
            <a:off x="8077200" y="6369050"/>
            <a:ext cx="914400"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457200" indent="-457200" algn="r">
              <a:spcBef>
                <a:spcPct val="50000"/>
              </a:spcBef>
              <a:defRPr sz="1600" i="1">
                <a:solidFill>
                  <a:schemeClr val="bg2"/>
                </a:solidFill>
                <a:effectLst/>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LO </a:t>
            </a:r>
            <a:r>
              <a:rPr lang="en-US" altLang="en-US" dirty="0" smtClean="0"/>
              <a:t>6</a:t>
            </a:r>
            <a:endParaRPr lang="en-US" alt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82759">
                                            <p:bg/>
                                          </p:spTgt>
                                        </p:tgtEl>
                                        <p:attrNameLst>
                                          <p:attrName>style.visibility</p:attrName>
                                        </p:attrNameLst>
                                      </p:cBhvr>
                                      <p:to>
                                        <p:strVal val="visible"/>
                                      </p:to>
                                    </p:set>
                                    <p:animEffect transition="in" filter="wipe(left)">
                                      <p:cBhvr>
                                        <p:cTn id="7" dur="500"/>
                                        <p:tgtEl>
                                          <p:spTgt spid="148275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82759">
                                            <p:txEl>
                                              <p:pRg st="0" end="0"/>
                                            </p:txEl>
                                          </p:spTgt>
                                        </p:tgtEl>
                                        <p:attrNameLst>
                                          <p:attrName>style.visibility</p:attrName>
                                        </p:attrNameLst>
                                      </p:cBhvr>
                                      <p:to>
                                        <p:strVal val="visible"/>
                                      </p:to>
                                    </p:set>
                                    <p:animEffect transition="in" filter="wipe(left)">
                                      <p:cBhvr>
                                        <p:cTn id="12" dur="500"/>
                                        <p:tgtEl>
                                          <p:spTgt spid="14827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82759">
                                            <p:txEl>
                                              <p:pRg st="1" end="1"/>
                                            </p:txEl>
                                          </p:spTgt>
                                        </p:tgtEl>
                                        <p:attrNameLst>
                                          <p:attrName>style.visibility</p:attrName>
                                        </p:attrNameLst>
                                      </p:cBhvr>
                                      <p:to>
                                        <p:strVal val="visible"/>
                                      </p:to>
                                    </p:set>
                                    <p:animEffect transition="in" filter="wipe(left)">
                                      <p:cBhvr>
                                        <p:cTn id="17" dur="500"/>
                                        <p:tgtEl>
                                          <p:spTgt spid="14827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82759">
                                            <p:txEl>
                                              <p:pRg st="2" end="2"/>
                                            </p:txEl>
                                          </p:spTgt>
                                        </p:tgtEl>
                                        <p:attrNameLst>
                                          <p:attrName>style.visibility</p:attrName>
                                        </p:attrNameLst>
                                      </p:cBhvr>
                                      <p:to>
                                        <p:strVal val="visible"/>
                                      </p:to>
                                    </p:set>
                                    <p:animEffect transition="in" filter="wipe(left)">
                                      <p:cBhvr>
                                        <p:cTn id="22" dur="500"/>
                                        <p:tgtEl>
                                          <p:spTgt spid="14827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2759" grpId="0" build="p" animBg="1"/>
    </p:bldLst>
  </p:timing>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1973</Words>
  <Application>Microsoft Office PowerPoint</Application>
  <PresentationFormat>On-screen Show (4:3)</PresentationFormat>
  <Paragraphs>160</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movnglnc</vt:lpstr>
      <vt:lpstr>PowerPoint Presentation</vt:lpstr>
      <vt:lpstr>PowerPoint Presentation</vt:lpstr>
      <vt:lpstr>تسوية الالتزامات غير المتداولة </vt:lpstr>
      <vt:lpstr>PowerPoint Presentation</vt:lpstr>
      <vt:lpstr>Exchanging Assets</vt:lpstr>
      <vt:lpstr>Exchanging Securities</vt:lpstr>
      <vt:lpstr>التسوية مع تعديل الشروط  Extinguishment with Modification of Terms</vt:lpstr>
      <vt:lpstr>PowerPoint Presentation</vt:lpstr>
      <vt:lpstr>PowerPoint Presentation</vt:lpstr>
      <vt:lpstr>خيار القيمة العادلة         Fair Value Option </vt:lpstr>
      <vt:lpstr>PowerPoint Presentation</vt:lpstr>
      <vt:lpstr>التمويل خارج الميزانية    Off-Balance-Sheet Financing</vt:lpstr>
      <vt:lpstr>PowerPoint Presentation</vt:lpstr>
      <vt:lpstr>PowerPoint Presentation</vt:lpstr>
      <vt:lpstr>عرض وتحليل          Presentation and Analysis</vt:lpstr>
      <vt:lpstr>عرض وتحليل          Presentation and Analysis</vt:lpstr>
      <vt:lpstr>PowerPoint Presentation</vt:lpstr>
      <vt:lpstr>عرض وتحليل          Presentation and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3</cp:revision>
  <dcterms:modified xsi:type="dcterms:W3CDTF">2019-04-02T19:42:31Z</dcterms:modified>
</cp:coreProperties>
</file>