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913" r:id="rId2"/>
    <p:sldId id="861" r:id="rId3"/>
    <p:sldId id="910" r:id="rId4"/>
    <p:sldId id="793" r:id="rId5"/>
    <p:sldId id="794" r:id="rId6"/>
    <p:sldId id="796" r:id="rId7"/>
    <p:sldId id="889" r:id="rId8"/>
    <p:sldId id="890" r:id="rId9"/>
    <p:sldId id="892" r:id="rId10"/>
    <p:sldId id="907" r:id="rId11"/>
    <p:sldId id="908" r:id="rId12"/>
    <p:sldId id="909" r:id="rId13"/>
    <p:sldId id="893" r:id="rId14"/>
    <p:sldId id="894" r:id="rId15"/>
  </p:sldIdLst>
  <p:sldSz cx="9144000" cy="6858000" type="screen4x3"/>
  <p:notesSz cx="6858000" cy="9190038"/>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1pPr>
    <a:lvl2pPr marL="4572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2pPr>
    <a:lvl3pPr marL="9144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3pPr>
    <a:lvl4pPr marL="13716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4pPr>
    <a:lvl5pPr marL="18288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5pPr>
    <a:lvl6pPr marL="22860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6pPr>
    <a:lvl7pPr marL="27432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7pPr>
    <a:lvl8pPr marL="32004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8pPr>
    <a:lvl9pPr marL="36576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9pPr>
  </p:defaultTextStyle>
  <p:extLst>
    <p:ext uri="{521415D9-36F7-43E2-AB2F-B90AF26B5E84}">
      <p14:sectionLst xmlns:p14="http://schemas.microsoft.com/office/powerpoint/2010/main">
        <p14:section name="Default Section" id="{491CEA94-00F4-4F90-9A5E-3D5EA540CFF7}">
          <p14:sldIdLst>
            <p14:sldId id="913"/>
          </p14:sldIdLst>
        </p14:section>
        <p14:section name="Untitled Section" id="{2FEC4A0C-A027-4F4E-993B-C48A0DF76637}">
          <p14:sldIdLst>
            <p14:sldId id="861"/>
            <p14:sldId id="910"/>
            <p14:sldId id="793"/>
            <p14:sldId id="794"/>
            <p14:sldId id="796"/>
            <p14:sldId id="889"/>
            <p14:sldId id="890"/>
            <p14:sldId id="892"/>
            <p14:sldId id="907"/>
            <p14:sldId id="908"/>
            <p14:sldId id="909"/>
            <p14:sldId id="893"/>
            <p14:sldId id="89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9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620E16-66BE-45FC-8277-DE704E50CE96}" type="datetimeFigureOut">
              <a:rPr lang="en-US" smtClean="0"/>
              <a:t>4/2/2019</a:t>
            </a:fld>
            <a:endParaRPr lang="en-US"/>
          </a:p>
        </p:txBody>
      </p:sp>
      <p:sp>
        <p:nvSpPr>
          <p:cNvPr id="4" name="Footer Placeholder 3"/>
          <p:cNvSpPr>
            <a:spLocks noGrp="1"/>
          </p:cNvSpPr>
          <p:nvPr>
            <p:ph type="ftr" sz="quarter" idx="2"/>
          </p:nvPr>
        </p:nvSpPr>
        <p:spPr>
          <a:xfrm>
            <a:off x="0" y="872966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29663"/>
            <a:ext cx="2971800" cy="458787"/>
          </a:xfrm>
          <a:prstGeom prst="rect">
            <a:avLst/>
          </a:prstGeom>
        </p:spPr>
        <p:txBody>
          <a:bodyPr vert="horz" lIns="91440" tIns="45720" rIns="91440" bIns="45720" rtlCol="0" anchor="b"/>
          <a:lstStyle>
            <a:lvl1pPr algn="r">
              <a:defRPr sz="1200"/>
            </a:lvl1pPr>
          </a:lstStyle>
          <a:p>
            <a:fld id="{36404A4A-9310-45C4-B464-9B9BF41E3D90}" type="slidenum">
              <a:rPr lang="en-US" smtClean="0"/>
              <a:t>‹#›</a:t>
            </a:fld>
            <a:endParaRPr lang="en-US"/>
          </a:p>
        </p:txBody>
      </p:sp>
    </p:spTree>
    <p:extLst>
      <p:ext uri="{BB962C8B-B14F-4D97-AF65-F5344CB8AC3E}">
        <p14:creationId xmlns:p14="http://schemas.microsoft.com/office/powerpoint/2010/main" val="976200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381000" y="4365625"/>
            <a:ext cx="6172200" cy="413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notes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Grp="1" noRot="1" noChangeAspect="1" noChangeArrowheads="1" noTextEdit="1"/>
          </p:cNvSpPr>
          <p:nvPr>
            <p:ph type="sldImg" idx="2"/>
          </p:nvPr>
        </p:nvSpPr>
        <p:spPr bwMode="auto">
          <a:xfrm>
            <a:off x="1139825" y="695325"/>
            <a:ext cx="4578350" cy="3433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685841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7394" name="Rectangle 2"/>
          <p:cNvSpPr>
            <a:spLocks noGrp="1" noRot="1" noChangeAspect="1" noChangeArrowheads="1" noTextEdit="1"/>
          </p:cNvSpPr>
          <p:nvPr>
            <p:ph type="sldImg"/>
          </p:nvPr>
        </p:nvSpPr>
        <p:spPr>
          <a:ln/>
        </p:spPr>
      </p:sp>
      <p:sp>
        <p:nvSpPr>
          <p:cNvPr id="146739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139097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1669627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516308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1177871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8674" name="Rectangle 2"/>
          <p:cNvSpPr>
            <a:spLocks noGrp="1" noRot="1" noChangeAspect="1" noChangeArrowheads="1" noTextEdit="1"/>
          </p:cNvSpPr>
          <p:nvPr>
            <p:ph type="sldImg"/>
          </p:nvPr>
        </p:nvSpPr>
        <p:spPr>
          <a:ln/>
        </p:spPr>
      </p:sp>
      <p:sp>
        <p:nvSpPr>
          <p:cNvPr id="130867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39199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22" name="Rectangle 2"/>
          <p:cNvSpPr>
            <a:spLocks noGrp="1" noRot="1" noChangeAspect="1" noChangeArrowheads="1" noTextEdit="1"/>
          </p:cNvSpPr>
          <p:nvPr>
            <p:ph type="sldImg"/>
          </p:nvPr>
        </p:nvSpPr>
        <p:spPr>
          <a:ln/>
        </p:spPr>
      </p:sp>
      <p:sp>
        <p:nvSpPr>
          <p:cNvPr id="131072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65941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818" name="Rectangle 2"/>
          <p:cNvSpPr>
            <a:spLocks noGrp="1" noRot="1" noChangeAspect="1" noChangeArrowheads="1" noTextEdit="1"/>
          </p:cNvSpPr>
          <p:nvPr>
            <p:ph type="sldImg"/>
          </p:nvPr>
        </p:nvSpPr>
        <p:spPr>
          <a:ln/>
        </p:spPr>
      </p:sp>
      <p:sp>
        <p:nvSpPr>
          <p:cNvPr id="131481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23709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580429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506579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2795721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2891151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3833866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9314993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819012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2095500" cy="56689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74638"/>
            <a:ext cx="6134100" cy="5668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449972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70473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024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80864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324039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3336258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112498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7025807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146258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Grp="1" noChangeArrowheads="1"/>
          </p:cNvSpPr>
          <p:nvPr>
            <p:ph type="body" idx="1"/>
          </p:nvPr>
        </p:nvSpPr>
        <p:spPr bwMode="auto">
          <a:xfrm>
            <a:off x="381000" y="1143000"/>
            <a:ext cx="8382000" cy="480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182562" tIns="46038" rIns="1825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0" name="Text Box 16"/>
          <p:cNvSpPr txBox="1">
            <a:spLocks noChangeArrowheads="1"/>
          </p:cNvSpPr>
          <p:nvPr/>
        </p:nvSpPr>
        <p:spPr bwMode="auto">
          <a:xfrm>
            <a:off x="76200" y="6400800"/>
            <a:ext cx="83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dirty="0">
                <a:solidFill>
                  <a:schemeClr val="tx1"/>
                </a:solidFill>
                <a:effectLst/>
                <a:latin typeface="Arial" charset="0"/>
              </a:rPr>
              <a:t>14-</a:t>
            </a:r>
            <a:fld id="{8ED3E772-BDD7-483F-B109-83AD86530EDB}" type="slidenum">
              <a:rPr lang="en-US" altLang="en-US" sz="1200">
                <a:solidFill>
                  <a:schemeClr val="tx1"/>
                </a:solidFill>
                <a:effectLst/>
                <a:latin typeface="Arial" charset="0"/>
              </a:rPr>
              <a:pPr>
                <a:spcBef>
                  <a:spcPct val="50000"/>
                </a:spcBef>
              </a:pPr>
              <a:t>‹#›</a:t>
            </a:fld>
            <a:endParaRPr lang="en-US" altLang="en-US" sz="1200" dirty="0">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l"/>
        <a:defRPr sz="2800" b="1">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l"/>
        <a:defRPr sz="2400" b="1">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Graphics\Powerpoint\JW_USA\Kieso-cover page\Final\Kieso_.jpg"/>
          <p:cNvPicPr>
            <a:picLocks noChangeAspect="1" noChangeArrowheads="1"/>
          </p:cNvPicPr>
          <p:nvPr/>
        </p:nvPicPr>
        <p:blipFill>
          <a:blip r:embed="rId2" cstate="print"/>
          <a:srcRect/>
          <a:stretch>
            <a:fillRect/>
          </a:stretch>
        </p:blipFill>
        <p:spPr bwMode="auto">
          <a:xfrm>
            <a:off x="0" y="-12700"/>
            <a:ext cx="9144000" cy="3289300"/>
          </a:xfrm>
          <a:prstGeom prst="rect">
            <a:avLst/>
          </a:prstGeom>
          <a:noFill/>
        </p:spPr>
      </p:pic>
      <p:sp>
        <p:nvSpPr>
          <p:cNvPr id="2" name="شكل بيضاوي 1"/>
          <p:cNvSpPr/>
          <p:nvPr/>
        </p:nvSpPr>
        <p:spPr bwMode="auto">
          <a:xfrm>
            <a:off x="627701" y="3356992"/>
            <a:ext cx="7560840" cy="2662808"/>
          </a:xfrm>
          <a:prstGeom prst="ellipse">
            <a:avLst/>
          </a:prstGeom>
          <a:solidFill>
            <a:schemeClr val="accent2">
              <a:lumMod val="20000"/>
              <a:lumOff val="80000"/>
            </a:schemeClr>
          </a:solidFill>
          <a:ln w="28575" cap="sq" cmpd="sng" algn="ctr">
            <a:solidFill>
              <a:srgbClr val="8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ar-IQ" sz="2400" dirty="0" smtClean="0">
                <a:solidFill>
                  <a:schemeClr val="tx1"/>
                </a:solidFill>
              </a:rPr>
              <a:t>محاضرة عن موضوع </a:t>
            </a:r>
            <a:r>
              <a:rPr lang="ar-IQ" sz="2400" dirty="0" smtClean="0">
                <a:solidFill>
                  <a:schemeClr val="tx1"/>
                </a:solidFill>
              </a:rPr>
              <a:t>التمويل من خارج الميزانية </a:t>
            </a:r>
          </a:p>
          <a:p>
            <a:pPr marL="0" marR="0" indent="0" algn="ctr" defTabSz="914400" rtl="0" eaLnBrk="0" fontAlgn="base" latinLnBrk="0" hangingPunct="0">
              <a:lnSpc>
                <a:spcPct val="100000"/>
              </a:lnSpc>
              <a:spcBef>
                <a:spcPct val="0"/>
              </a:spcBef>
              <a:spcAft>
                <a:spcPct val="0"/>
              </a:spcAft>
              <a:buClrTx/>
              <a:buSzTx/>
              <a:buFontTx/>
              <a:buNone/>
              <a:tabLst/>
            </a:pPr>
            <a:r>
              <a:rPr lang="ar-IQ" sz="2400" dirty="0" smtClean="0">
                <a:solidFill>
                  <a:schemeClr val="tx1"/>
                </a:solidFill>
              </a:rPr>
              <a:t>وأهمية الإفصاح عن الإلتزامات طويلة الأجل  </a:t>
            </a:r>
          </a:p>
          <a:p>
            <a:pPr marL="0" marR="0" indent="0" algn="ctr" defTabSz="914400" rtl="0" eaLnBrk="0" fontAlgn="base" latinLnBrk="0" hangingPunct="0">
              <a:lnSpc>
                <a:spcPct val="100000"/>
              </a:lnSpc>
              <a:spcBef>
                <a:spcPct val="0"/>
              </a:spcBef>
              <a:spcAft>
                <a:spcPct val="0"/>
              </a:spcAft>
              <a:buClrTx/>
              <a:buSzTx/>
              <a:buFontTx/>
              <a:buNone/>
              <a:tabLst/>
            </a:pPr>
            <a:r>
              <a:rPr lang="ar-IQ" sz="2400" dirty="0" smtClean="0">
                <a:solidFill>
                  <a:schemeClr val="tx1"/>
                </a:solidFill>
              </a:rPr>
              <a:t>أ.د</a:t>
            </a:r>
            <a:r>
              <a:rPr lang="ar-IQ" sz="2400" dirty="0" smtClean="0">
                <a:solidFill>
                  <a:schemeClr val="tx1"/>
                </a:solidFill>
              </a:rPr>
              <a:t>. بشرى المشهداني </a:t>
            </a:r>
          </a:p>
          <a:p>
            <a:pPr marL="0" marR="0" indent="0" algn="ctr" defTabSz="914400" rtl="0" eaLnBrk="0" fontAlgn="base" latinLnBrk="0" hangingPunct="0">
              <a:lnSpc>
                <a:spcPct val="100000"/>
              </a:lnSpc>
              <a:spcBef>
                <a:spcPct val="0"/>
              </a:spcBef>
              <a:spcAft>
                <a:spcPct val="0"/>
              </a:spcAft>
              <a:buClrTx/>
              <a:buSzTx/>
              <a:buFontTx/>
              <a:buNone/>
              <a:tabLst/>
            </a:pPr>
            <a:r>
              <a:rPr lang="ar-IQ" sz="2400" dirty="0" smtClean="0">
                <a:solidFill>
                  <a:schemeClr val="tx1"/>
                </a:solidFill>
              </a:rPr>
              <a:t>جامعة بغداد – قسم المحاسبة </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1259585"/>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2200" dirty="0" smtClean="0">
                <a:solidFill>
                  <a:srgbClr val="800000"/>
                </a:solidFill>
                <a:effectLst/>
                <a:latin typeface="Liberation Sans" panose="020B0604020202020204" pitchFamily="34" charset="0"/>
              </a:rPr>
              <a:t>Relevant Facts</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33624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sz="1800" dirty="0" smtClean="0">
                <a:effectLst/>
                <a:latin typeface="Liberation Sans" panose="020B0604020202020204" pitchFamily="34" charset="0"/>
              </a:rPr>
              <a:t>Differences</a:t>
            </a:r>
            <a:endParaRPr lang="en-US" sz="18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and IFRS are similar in the treatment of </a:t>
            </a:r>
            <a:r>
              <a:rPr lang="en-US" b="0" dirty="0" smtClean="0">
                <a:effectLst/>
                <a:latin typeface="Liberation Sans" panose="020B0604020202020204" pitchFamily="34" charset="0"/>
              </a:rPr>
              <a:t>environmental liabilities</a:t>
            </a:r>
            <a:r>
              <a:rPr lang="en-US" b="0" dirty="0">
                <a:effectLst/>
                <a:latin typeface="Liberation Sans" panose="020B0604020202020204" pitchFamily="34" charset="0"/>
              </a:rPr>
              <a:t>. However, the recognition </a:t>
            </a:r>
            <a:r>
              <a:rPr lang="en-US" b="0" dirty="0" smtClean="0">
                <a:effectLst/>
                <a:latin typeface="Liberation Sans" panose="020B0604020202020204" pitchFamily="34" charset="0"/>
              </a:rPr>
              <a:t>criteria for </a:t>
            </a:r>
            <a:r>
              <a:rPr lang="en-US" b="0" dirty="0">
                <a:effectLst/>
                <a:latin typeface="Liberation Sans" panose="020B0604020202020204" pitchFamily="34" charset="0"/>
              </a:rPr>
              <a:t>environmental liabilities are more stringent under U.S</a:t>
            </a:r>
            <a:r>
              <a:rPr lang="en-US" b="0" dirty="0" smtClean="0">
                <a:effectLst/>
                <a:latin typeface="Liberation Sans" panose="020B0604020202020204" pitchFamily="34" charset="0"/>
              </a:rPr>
              <a:t>. GAAP</a:t>
            </a:r>
            <a:r>
              <a:rPr lang="en-US" b="0" dirty="0">
                <a:effectLst/>
                <a:latin typeface="Liberation Sans" panose="020B0604020202020204" pitchFamily="34" charset="0"/>
              </a:rPr>
              <a:t>: Environmental liabilities are not recognized </a:t>
            </a:r>
            <a:r>
              <a:rPr lang="en-US" b="0" dirty="0" smtClean="0">
                <a:effectLst/>
                <a:latin typeface="Liberation Sans" panose="020B0604020202020204" pitchFamily="34" charset="0"/>
              </a:rPr>
              <a:t>unless there </a:t>
            </a:r>
            <a:r>
              <a:rPr lang="en-US" b="0" dirty="0">
                <a:effectLst/>
                <a:latin typeface="Liberation Sans" panose="020B0604020202020204" pitchFamily="34" charset="0"/>
              </a:rPr>
              <a:t>is a present legal obligation and the fair value of </a:t>
            </a:r>
            <a:r>
              <a:rPr lang="en-US" b="0" dirty="0" smtClean="0">
                <a:effectLst/>
                <a:latin typeface="Liberation Sans" panose="020B0604020202020204" pitchFamily="34" charset="0"/>
              </a:rPr>
              <a:t>the obligation </a:t>
            </a:r>
            <a:r>
              <a:rPr lang="en-US" b="0" dirty="0">
                <a:effectLst/>
                <a:latin typeface="Liberation Sans" panose="020B0604020202020204" pitchFamily="34" charset="0"/>
              </a:rPr>
              <a:t>can be reasonably estimated</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uses the term troubled debt restructurings </a:t>
            </a:r>
            <a:r>
              <a:rPr lang="en-US" b="0" dirty="0" smtClean="0">
                <a:effectLst/>
                <a:latin typeface="Liberation Sans" panose="020B0604020202020204" pitchFamily="34" charset="0"/>
              </a:rPr>
              <a:t>and develops </a:t>
            </a:r>
            <a:r>
              <a:rPr lang="en-US" b="0" dirty="0">
                <a:effectLst/>
                <a:latin typeface="Liberation Sans" panose="020B0604020202020204" pitchFamily="34" charset="0"/>
              </a:rPr>
              <a:t>recognition rules related to this category. </a:t>
            </a:r>
            <a:r>
              <a:rPr lang="en-US" b="0" dirty="0" smtClean="0">
                <a:effectLst/>
                <a:latin typeface="Liberation Sans" panose="020B0604020202020204" pitchFamily="34" charset="0"/>
              </a:rPr>
              <a:t>IFRS generally </a:t>
            </a:r>
            <a:r>
              <a:rPr lang="en-US" b="0" dirty="0">
                <a:effectLst/>
                <a:latin typeface="Liberation Sans" panose="020B0604020202020204" pitchFamily="34" charset="0"/>
              </a:rPr>
              <a:t>assumes that all restructurings should be </a:t>
            </a:r>
            <a:r>
              <a:rPr lang="en-US" b="0" dirty="0" smtClean="0">
                <a:effectLst/>
                <a:latin typeface="Liberation Sans" panose="020B0604020202020204" pitchFamily="34" charset="0"/>
              </a:rPr>
              <a:t>considered extinguishments </a:t>
            </a:r>
            <a:r>
              <a:rPr lang="en-US" b="0" dirty="0">
                <a:effectLst/>
                <a:latin typeface="Liberation Sans" panose="020B0604020202020204" pitchFamily="34" charset="0"/>
              </a:rPr>
              <a:t>of debt</a:t>
            </a:r>
            <a:r>
              <a:rPr lang="en-US" b="0" dirty="0" smtClean="0">
                <a:effectLst/>
                <a:latin typeface="Liberation Sans" panose="020B0604020202020204" pitchFamily="34" charset="0"/>
              </a:rPr>
              <a:t>. </a:t>
            </a: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0089235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2200" dirty="0" smtClean="0">
                <a:solidFill>
                  <a:srgbClr val="800000"/>
                </a:solidFill>
                <a:effectLst/>
                <a:latin typeface="Liberation Sans" panose="020B0604020202020204" pitchFamily="34" charset="0"/>
              </a:rPr>
              <a:t>Relevant Facts</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40626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sz="1800" dirty="0" smtClean="0">
                <a:effectLst/>
                <a:latin typeface="Liberation Sans" panose="020B0604020202020204" pitchFamily="34" charset="0"/>
              </a:rPr>
              <a:t>Differences</a:t>
            </a:r>
            <a:endParaRPr lang="en-US" sz="18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companies are permitted to use </a:t>
            </a:r>
            <a:r>
              <a:rPr lang="en-US" b="0" dirty="0" smtClean="0">
                <a:effectLst/>
                <a:latin typeface="Liberation Sans" panose="020B0604020202020204" pitchFamily="34" charset="0"/>
              </a:rPr>
              <a:t>the straight-line </a:t>
            </a:r>
            <a:r>
              <a:rPr lang="en-US" b="0" dirty="0">
                <a:effectLst/>
                <a:latin typeface="Liberation Sans" panose="020B0604020202020204" pitchFamily="34" charset="0"/>
              </a:rPr>
              <a:t>method of amortization for bond discount </a:t>
            </a:r>
            <a:r>
              <a:rPr lang="en-US" b="0" dirty="0" smtClean="0">
                <a:effectLst/>
                <a:latin typeface="Liberation Sans" panose="020B0604020202020204" pitchFamily="34" charset="0"/>
              </a:rPr>
              <a:t>or premium</a:t>
            </a:r>
            <a:r>
              <a:rPr lang="en-US" b="0" dirty="0">
                <a:effectLst/>
                <a:latin typeface="Liberation Sans" panose="020B0604020202020204" pitchFamily="34" charset="0"/>
              </a:rPr>
              <a:t>, provided that the amount recorded is not </a:t>
            </a:r>
            <a:r>
              <a:rPr lang="en-US" b="0" dirty="0" smtClean="0">
                <a:effectLst/>
                <a:latin typeface="Liberation Sans" panose="020B0604020202020204" pitchFamily="34" charset="0"/>
              </a:rPr>
              <a:t>materially different </a:t>
            </a:r>
            <a:r>
              <a:rPr lang="en-US" b="0" dirty="0">
                <a:effectLst/>
                <a:latin typeface="Liberation Sans" panose="020B0604020202020204" pitchFamily="34" charset="0"/>
              </a:rPr>
              <a:t>than that resulting from </a:t>
            </a:r>
            <a:r>
              <a:rPr lang="en-US" b="0" dirty="0" smtClean="0">
                <a:effectLst/>
                <a:latin typeface="Liberation Sans" panose="020B0604020202020204" pitchFamily="34" charset="0"/>
              </a:rPr>
              <a:t>effective-interest amortization</a:t>
            </a:r>
            <a:r>
              <a:rPr lang="en-US" b="0" dirty="0">
                <a:effectLst/>
                <a:latin typeface="Liberation Sans" panose="020B0604020202020204" pitchFamily="34" charset="0"/>
              </a:rPr>
              <a:t>. However, the effective-interest method </a:t>
            </a:r>
            <a:r>
              <a:rPr lang="en-US" b="0" dirty="0" smtClean="0">
                <a:effectLst/>
                <a:latin typeface="Liberation Sans" panose="020B0604020202020204" pitchFamily="34" charset="0"/>
              </a:rPr>
              <a:t>is preferred </a:t>
            </a:r>
            <a:r>
              <a:rPr lang="en-US" b="0" dirty="0">
                <a:effectLst/>
                <a:latin typeface="Liberation Sans" panose="020B0604020202020204" pitchFamily="34" charset="0"/>
              </a:rPr>
              <a:t>and is generally used. Under IFRS, companies must use the effective-interest </a:t>
            </a:r>
            <a:r>
              <a:rPr lang="en-US" b="0" dirty="0" smtClean="0">
                <a:effectLst/>
                <a:latin typeface="Liberation Sans" panose="020B0604020202020204" pitchFamily="34" charset="0"/>
              </a:rPr>
              <a:t>method.</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companies record discounts and </a:t>
            </a:r>
            <a:r>
              <a:rPr lang="en-US" b="0" dirty="0" smtClean="0">
                <a:effectLst/>
                <a:latin typeface="Liberation Sans" panose="020B0604020202020204" pitchFamily="34" charset="0"/>
              </a:rPr>
              <a:t>premiums in </a:t>
            </a:r>
            <a:r>
              <a:rPr lang="en-US" b="0" dirty="0">
                <a:effectLst/>
                <a:latin typeface="Liberation Sans" panose="020B0604020202020204" pitchFamily="34" charset="0"/>
              </a:rPr>
              <a:t>separate accounts (see the About the </a:t>
            </a:r>
            <a:r>
              <a:rPr lang="en-US" b="0" dirty="0" smtClean="0">
                <a:effectLst/>
                <a:latin typeface="Liberation Sans" panose="020B0604020202020204" pitchFamily="34" charset="0"/>
              </a:rPr>
              <a:t>Numbers section</a:t>
            </a:r>
            <a:r>
              <a:rPr lang="en-US" b="0" dirty="0">
                <a:effectLst/>
                <a:latin typeface="Liberation Sans" panose="020B0604020202020204" pitchFamily="34" charset="0"/>
              </a:rPr>
              <a:t>). Under IFRS, companies do not use premium or </a:t>
            </a:r>
            <a:r>
              <a:rPr lang="en-US" b="0" dirty="0" smtClean="0">
                <a:effectLst/>
                <a:latin typeface="Liberation Sans" panose="020B0604020202020204" pitchFamily="34" charset="0"/>
              </a:rPr>
              <a:t>discount accounts </a:t>
            </a:r>
            <a:r>
              <a:rPr lang="en-US" b="0" dirty="0">
                <a:effectLst/>
                <a:latin typeface="Liberation Sans" panose="020B0604020202020204" pitchFamily="34" charset="0"/>
              </a:rPr>
              <a:t>but instead show the bond at its net amount.</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07764242"/>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2200" dirty="0" smtClean="0">
                <a:solidFill>
                  <a:srgbClr val="800000"/>
                </a:solidFill>
                <a:effectLst/>
                <a:latin typeface="Liberation Sans" panose="020B0604020202020204" pitchFamily="34" charset="0"/>
              </a:rPr>
              <a:t>Relevant Facts</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26776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sz="1800" dirty="0" smtClean="0">
                <a:effectLst/>
                <a:latin typeface="Liberation Sans" panose="020B0604020202020204" pitchFamily="34" charset="0"/>
              </a:rPr>
              <a:t>Differences</a:t>
            </a:r>
            <a:endParaRPr lang="en-US" sz="18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bond issue costs are recorded as </a:t>
            </a:r>
            <a:r>
              <a:rPr lang="en-US" b="0" dirty="0" smtClean="0">
                <a:effectLst/>
                <a:latin typeface="Liberation Sans" panose="020B0604020202020204" pitchFamily="34" charset="0"/>
              </a:rPr>
              <a:t>an asset</a:t>
            </a:r>
            <a:r>
              <a:rPr lang="en-US" b="0" dirty="0">
                <a:effectLst/>
                <a:latin typeface="Liberation Sans" panose="020B0604020202020204" pitchFamily="34" charset="0"/>
              </a:rPr>
              <a:t>. Under IFRS, bond issue costs are netted against </a:t>
            </a:r>
            <a:r>
              <a:rPr lang="en-US" b="0" dirty="0" smtClean="0">
                <a:effectLst/>
                <a:latin typeface="Liberation Sans" panose="020B0604020202020204" pitchFamily="34" charset="0"/>
              </a:rPr>
              <a:t>the carrying </a:t>
            </a:r>
            <a:r>
              <a:rPr lang="en-US" b="0" dirty="0">
                <a:effectLst/>
                <a:latin typeface="Liberation Sans" panose="020B0604020202020204" pitchFamily="34" charset="0"/>
              </a:rPr>
              <a:t>amount of the bonds</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losses on onerous contract are </a:t>
            </a:r>
            <a:r>
              <a:rPr lang="en-US" b="0" dirty="0" smtClean="0">
                <a:effectLst/>
                <a:latin typeface="Liberation Sans" panose="020B0604020202020204" pitchFamily="34" charset="0"/>
              </a:rPr>
              <a:t>generally not </a:t>
            </a:r>
            <a:r>
              <a:rPr lang="en-US" b="0" dirty="0">
                <a:effectLst/>
                <a:latin typeface="Liberation Sans" panose="020B0604020202020204" pitchFamily="34" charset="0"/>
              </a:rPr>
              <a:t>recognized unless addressed by industry- or </a:t>
            </a:r>
            <a:r>
              <a:rPr lang="en-US" b="0" dirty="0" smtClean="0">
                <a:effectLst/>
                <a:latin typeface="Liberation Sans" panose="020B0604020202020204" pitchFamily="34" charset="0"/>
              </a:rPr>
              <a:t>transaction-specific </a:t>
            </a:r>
            <a:r>
              <a:rPr lang="en-US" b="0" dirty="0">
                <a:effectLst/>
                <a:latin typeface="Liberation Sans" panose="020B0604020202020204" pitchFamily="34" charset="0"/>
              </a:rPr>
              <a:t>requirements. IFRS requires a liability and </a:t>
            </a:r>
            <a:r>
              <a:rPr lang="en-US" b="0" dirty="0" smtClean="0">
                <a:effectLst/>
                <a:latin typeface="Liberation Sans" panose="020B0604020202020204" pitchFamily="34" charset="0"/>
              </a:rPr>
              <a:t>related expense </a:t>
            </a:r>
            <a:r>
              <a:rPr lang="en-US" b="0" dirty="0">
                <a:effectLst/>
                <a:latin typeface="Liberation Sans" panose="020B0604020202020204" pitchFamily="34" charset="0"/>
              </a:rPr>
              <a:t>or cost be recognized when a contract is onerous.</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57816390"/>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spcBef>
                <a:spcPct val="50000"/>
              </a:spcBef>
              <a:defRPr sz="2200" b="1">
                <a:solidFill>
                  <a:srgbClr val="800000"/>
                </a:solidFill>
                <a:latin typeface="Arial"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r>
              <a:rPr lang="en-US" altLang="en-US" dirty="0">
                <a:effectLst/>
                <a:latin typeface="Liberation Sans" panose="020B0604020202020204" pitchFamily="34" charset="0"/>
              </a:rPr>
              <a:t>About The Numbers</a:t>
            </a: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p>
            <a:pPr algn="l"/>
            <a:r>
              <a:rPr lang="en-US" sz="3400" b="1" dirty="0" smtClean="0">
                <a:solidFill>
                  <a:schemeClr val="bg1"/>
                </a:solidFill>
                <a:effectLst/>
                <a:latin typeface="Liberation Sans" panose="020B0604020202020204" pitchFamily="34" charset="0"/>
              </a:rPr>
              <a:t>GLOBAL ACCOUNTING INSIGHTS</a:t>
            </a:r>
            <a:endParaRPr lang="en-US" sz="3400" b="1" dirty="0">
              <a:solidFill>
                <a:schemeClr val="bg1"/>
              </a:solidFill>
              <a:effectLst/>
              <a:latin typeface="Liberation Sans" panose="020B0604020202020204" pitchFamily="34" charset="0"/>
            </a:endParaRP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8" name="Straight Connector 7"/>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3"/>
          <p:cNvSpPr>
            <a:spLocks noChangeArrowheads="1"/>
          </p:cNvSpPr>
          <p:nvPr/>
        </p:nvSpPr>
        <p:spPr bwMode="auto">
          <a:xfrm>
            <a:off x="533400" y="1998663"/>
            <a:ext cx="8153400" cy="109709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IFRS, premiums and discounts are netted against </a:t>
            </a:r>
            <a:r>
              <a:rPr lang="en-US" b="0" dirty="0" smtClean="0">
                <a:effectLst/>
                <a:latin typeface="Liberation Sans" panose="020B0604020202020204" pitchFamily="34" charset="0"/>
              </a:rPr>
              <a:t>the face </a:t>
            </a:r>
            <a:r>
              <a:rPr lang="en-US" b="0" dirty="0">
                <a:effectLst/>
                <a:latin typeface="Liberation Sans" panose="020B0604020202020204" pitchFamily="34" charset="0"/>
              </a:rPr>
              <a:t>value of the bonds for recording purposes. Under U.S</a:t>
            </a:r>
            <a:r>
              <a:rPr lang="en-US" b="0" dirty="0" smtClean="0">
                <a:effectLst/>
                <a:latin typeface="Liberation Sans" panose="020B0604020202020204" pitchFamily="34" charset="0"/>
              </a:rPr>
              <a:t>. GAAP</a:t>
            </a:r>
            <a:r>
              <a:rPr lang="en-US" b="0" dirty="0">
                <a:effectLst/>
                <a:latin typeface="Liberation Sans" panose="020B0604020202020204" pitchFamily="34" charset="0"/>
              </a:rPr>
              <a:t>, discounts and premiums are recorded in </a:t>
            </a:r>
            <a:r>
              <a:rPr lang="en-US" b="0" dirty="0" smtClean="0">
                <a:effectLst/>
                <a:latin typeface="Liberation Sans" panose="020B0604020202020204" pitchFamily="34" charset="0"/>
              </a:rPr>
              <a:t>separate accounts</a:t>
            </a:r>
            <a:r>
              <a:rPr lang="en-US" b="0" dirty="0">
                <a:effectLst/>
                <a:latin typeface="Liberation Sans" panose="020B0604020202020204" pitchFamily="34" charset="0"/>
              </a:rPr>
              <a:t>.</a:t>
            </a:r>
            <a:endParaRPr lang="en-US" altLang="en-US" b="0" dirty="0">
              <a:effectLst/>
              <a:latin typeface="Liberation Sans" panose="020B0604020202020204" pitchFamily="34" charset="0"/>
            </a:endParaRPr>
          </a:p>
        </p:txBody>
      </p:sp>
    </p:spTree>
    <p:extLst>
      <p:ext uri="{BB962C8B-B14F-4D97-AF65-F5344CB8AC3E}">
        <p14:creationId xmlns:p14="http://schemas.microsoft.com/office/powerpoint/2010/main" val="58867184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a:spcBef>
                <a:spcPct val="50000"/>
              </a:spcBef>
              <a:defRPr sz="2200" b="1">
                <a:solidFill>
                  <a:srgbClr val="800000"/>
                </a:solidFill>
                <a:latin typeface="Arial"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r>
              <a:rPr lang="ar-SA" altLang="en-US" dirty="0" smtClean="0">
                <a:effectLst/>
                <a:latin typeface="Liberation Sans" panose="020B0604020202020204" pitchFamily="34" charset="0"/>
              </a:rPr>
              <a:t>في الأفق (المستقبل)</a:t>
            </a:r>
            <a:endParaRPr lang="en-US" altLang="en-US" dirty="0">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14433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25000"/>
              </a:lnSpc>
              <a:spcAft>
                <a:spcPts val="600"/>
              </a:spcAft>
            </a:pPr>
            <a:r>
              <a:rPr lang="en-US" b="0" dirty="0">
                <a:effectLst/>
                <a:latin typeface="Liberation Sans" panose="020B0604020202020204" pitchFamily="34" charset="0"/>
              </a:rPr>
              <a:t>As indicated in Chapter 2, the IASB and FASB are </a:t>
            </a:r>
            <a:r>
              <a:rPr lang="en-US" b="0" dirty="0" smtClean="0">
                <a:effectLst/>
                <a:latin typeface="Liberation Sans" panose="020B0604020202020204" pitchFamily="34" charset="0"/>
              </a:rPr>
              <a:t>working on </a:t>
            </a:r>
            <a:r>
              <a:rPr lang="en-US" b="0" dirty="0">
                <a:effectLst/>
                <a:latin typeface="Liberation Sans" panose="020B0604020202020204" pitchFamily="34" charset="0"/>
              </a:rPr>
              <a:t>a conceptual framework project, part of which will </a:t>
            </a:r>
            <a:r>
              <a:rPr lang="en-US" b="0" dirty="0" smtClean="0">
                <a:effectLst/>
                <a:latin typeface="Liberation Sans" panose="020B0604020202020204" pitchFamily="34" charset="0"/>
              </a:rPr>
              <a:t>examine the definition </a:t>
            </a:r>
            <a:r>
              <a:rPr lang="en-US" b="0" dirty="0">
                <a:effectLst/>
                <a:latin typeface="Liberation Sans" panose="020B0604020202020204" pitchFamily="34" charset="0"/>
              </a:rPr>
              <a:t>of a liability. In addition, the two </a:t>
            </a:r>
            <a:r>
              <a:rPr lang="en-US" b="0" dirty="0" smtClean="0">
                <a:effectLst/>
                <a:latin typeface="Liberation Sans" panose="020B0604020202020204" pitchFamily="34" charset="0"/>
              </a:rPr>
              <a:t>Boards are </a:t>
            </a:r>
            <a:r>
              <a:rPr lang="en-US" b="0" dirty="0">
                <a:effectLst/>
                <a:latin typeface="Liberation Sans" panose="020B0604020202020204" pitchFamily="34" charset="0"/>
              </a:rPr>
              <a:t>attempting to clarify the accounting related to </a:t>
            </a:r>
            <a:r>
              <a:rPr lang="en-US" b="0" dirty="0" smtClean="0">
                <a:effectLst/>
                <a:latin typeface="Liberation Sans" panose="020B0604020202020204" pitchFamily="34" charset="0"/>
              </a:rPr>
              <a:t>provisions and </a:t>
            </a:r>
            <a:r>
              <a:rPr lang="en-US" b="0" dirty="0">
                <a:effectLst/>
                <a:latin typeface="Liberation Sans" panose="020B0604020202020204" pitchFamily="34" charset="0"/>
              </a:rPr>
              <a:t>related contingencies.</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p>
            <a:pPr algn="l"/>
            <a:r>
              <a:rPr lang="en-US" sz="3400" b="1" dirty="0" smtClean="0">
                <a:solidFill>
                  <a:schemeClr val="bg1"/>
                </a:solidFill>
                <a:effectLst/>
                <a:latin typeface="Liberation Sans" panose="020B0604020202020204" pitchFamily="34" charset="0"/>
              </a:rPr>
              <a:t>GLOBAL ACCOUNTING INSIGHTS</a:t>
            </a:r>
            <a:endParaRPr lang="en-US" sz="3400" b="1" dirty="0">
              <a:solidFill>
                <a:schemeClr val="bg1"/>
              </a:solidFill>
              <a:effectLst/>
              <a:latin typeface="Liberation Sans" panose="020B0604020202020204" pitchFamily="34" charset="0"/>
            </a:endParaRP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8" name="Straight Connector 7"/>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6407956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6370" name="Text Box 2"/>
          <p:cNvSpPr txBox="1">
            <a:spLocks noChangeArrowheads="1"/>
          </p:cNvSpPr>
          <p:nvPr/>
        </p:nvSpPr>
        <p:spPr bwMode="auto">
          <a:xfrm>
            <a:off x="609600" y="1371600"/>
            <a:ext cx="7924800" cy="956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81088" indent="-509588"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168525" indent="-457200" algn="l">
              <a:defRPr sz="2400">
                <a:solidFill>
                  <a:schemeClr val="tx1"/>
                </a:solidFill>
                <a:latin typeface="Times New Roman" pitchFamily="18" charset="0"/>
              </a:defRPr>
            </a:lvl4pPr>
            <a:lvl5pPr marL="2740025" indent="-457200" algn="l">
              <a:defRPr sz="2400">
                <a:solidFill>
                  <a:schemeClr val="tx1"/>
                </a:solidFill>
                <a:latin typeface="Times New Roman" pitchFamily="18" charset="0"/>
              </a:defRPr>
            </a:lvl5pPr>
            <a:lvl6pPr marL="3197225" indent="-457200" eaLnBrk="0" fontAlgn="base" hangingPunct="0">
              <a:spcBef>
                <a:spcPct val="0"/>
              </a:spcBef>
              <a:spcAft>
                <a:spcPct val="0"/>
              </a:spcAft>
              <a:defRPr sz="2400">
                <a:solidFill>
                  <a:schemeClr val="tx1"/>
                </a:solidFill>
                <a:latin typeface="Times New Roman" pitchFamily="18" charset="0"/>
              </a:defRPr>
            </a:lvl6pPr>
            <a:lvl7pPr marL="3654425" indent="-457200" eaLnBrk="0" fontAlgn="base" hangingPunct="0">
              <a:spcBef>
                <a:spcPct val="0"/>
              </a:spcBef>
              <a:spcAft>
                <a:spcPct val="0"/>
              </a:spcAft>
              <a:defRPr sz="2400">
                <a:solidFill>
                  <a:schemeClr val="tx1"/>
                </a:solidFill>
                <a:latin typeface="Times New Roman" pitchFamily="18" charset="0"/>
              </a:defRPr>
            </a:lvl7pPr>
            <a:lvl8pPr marL="4111625" indent="-457200" eaLnBrk="0" fontAlgn="base" hangingPunct="0">
              <a:spcBef>
                <a:spcPct val="0"/>
              </a:spcBef>
              <a:spcAft>
                <a:spcPct val="0"/>
              </a:spcAft>
              <a:defRPr sz="2400">
                <a:solidFill>
                  <a:schemeClr val="tx1"/>
                </a:solidFill>
                <a:latin typeface="Times New Roman" pitchFamily="18" charset="0"/>
              </a:defRPr>
            </a:lvl8pPr>
            <a:lvl9pPr marL="4568825"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25000"/>
              </a:lnSpc>
              <a:spcBef>
                <a:spcPct val="10000"/>
              </a:spcBef>
              <a:spcAft>
                <a:spcPct val="20000"/>
              </a:spcAft>
              <a:buSzPct val="80000"/>
            </a:pPr>
            <a:r>
              <a:rPr lang="ar-SA" altLang="en-US" dirty="0" smtClean="0">
                <a:solidFill>
                  <a:schemeClr val="tx2">
                    <a:lumMod val="75000"/>
                  </a:schemeClr>
                </a:solidFill>
                <a:effectLst/>
                <a:latin typeface="Liberation Sans" panose="020B0604020202020204" pitchFamily="34" charset="0"/>
              </a:rPr>
              <a:t>التمويل خارج الميزانية : </a:t>
            </a:r>
            <a:r>
              <a:rPr lang="ar-SA" altLang="en-US" sz="2300" b="0" dirty="0" smtClean="0">
                <a:solidFill>
                  <a:schemeClr val="accent2"/>
                </a:solidFill>
                <a:effectLst/>
                <a:latin typeface="Liberation Sans" panose="020B0604020202020204" pitchFamily="34" charset="0"/>
              </a:rPr>
              <a:t>هو محاولة لاقتراض أموال بطريقة لا ينتج عنها تسجيل تعهدات (التزامات) على الشركة. </a:t>
            </a:r>
            <a:endParaRPr lang="en-US" altLang="en-US" sz="2300" b="0" dirty="0">
              <a:solidFill>
                <a:schemeClr val="accent2"/>
              </a:solidFill>
              <a:effectLst/>
              <a:latin typeface="Liberation Sans" panose="020B0604020202020204" pitchFamily="34" charset="0"/>
            </a:endParaRPr>
          </a:p>
        </p:txBody>
      </p:sp>
      <p:sp>
        <p:nvSpPr>
          <p:cNvPr id="1466371" name="Rectangle 3"/>
          <p:cNvSpPr>
            <a:spLocks noGrp="1" noChangeArrowheads="1"/>
          </p:cNvSpPr>
          <p:nvPr>
            <p:ph type="title" idx="4294967295"/>
          </p:nvPr>
        </p:nvSpPr>
        <p:spPr bwMode="auto">
          <a:xfrm>
            <a:off x="609600" y="381000"/>
            <a:ext cx="8229600" cy="990600"/>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rtl="1"/>
            <a:r>
              <a:rPr lang="ar-SA" altLang="en-US" sz="3200" i="0" kern="1200" dirty="0" smtClean="0">
                <a:solidFill>
                  <a:schemeClr val="accent6">
                    <a:lumMod val="50000"/>
                  </a:schemeClr>
                </a:solidFill>
                <a:effectLst/>
                <a:latin typeface="Liberation Sans" panose="020B0604020202020204" pitchFamily="34" charset="0"/>
                <a:ea typeface="+mn-ea"/>
                <a:cs typeface="+mn-cs"/>
              </a:rPr>
              <a:t>التمويل خارج الميزانية  </a:t>
            </a:r>
            <a:r>
              <a:rPr lang="en-US" altLang="en-US" sz="3200" i="0" kern="1200" dirty="0" smtClean="0">
                <a:solidFill>
                  <a:schemeClr val="accent6">
                    <a:lumMod val="50000"/>
                  </a:schemeClr>
                </a:solidFill>
                <a:effectLst/>
                <a:latin typeface="Liberation Sans" panose="020B0604020202020204" pitchFamily="34" charset="0"/>
                <a:ea typeface="+mn-ea"/>
                <a:cs typeface="+mn-cs"/>
              </a:rPr>
              <a:t/>
            </a:r>
            <a:br>
              <a:rPr lang="en-US" altLang="en-US" sz="3200" i="0" kern="1200" dirty="0" smtClean="0">
                <a:solidFill>
                  <a:schemeClr val="accent6">
                    <a:lumMod val="50000"/>
                  </a:schemeClr>
                </a:solidFill>
                <a:effectLst/>
                <a:latin typeface="Liberation Sans" panose="020B0604020202020204" pitchFamily="34" charset="0"/>
                <a:ea typeface="+mn-ea"/>
                <a:cs typeface="+mn-cs"/>
              </a:rPr>
            </a:br>
            <a:r>
              <a:rPr lang="ar-SA" altLang="en-US" sz="3200" i="0" kern="1200" dirty="0" smtClean="0">
                <a:solidFill>
                  <a:schemeClr val="accent6">
                    <a:lumMod val="50000"/>
                  </a:schemeClr>
                </a:solidFill>
                <a:effectLst/>
                <a:latin typeface="Liberation Sans" panose="020B0604020202020204" pitchFamily="34" charset="0"/>
                <a:ea typeface="+mn-ea"/>
                <a:cs typeface="+mn-cs"/>
              </a:rPr>
              <a:t> </a:t>
            </a:r>
            <a:r>
              <a:rPr lang="en-US" altLang="en-US" sz="2800" i="0" kern="1200" dirty="0">
                <a:solidFill>
                  <a:schemeClr val="accent6">
                    <a:lumMod val="50000"/>
                  </a:schemeClr>
                </a:solidFill>
                <a:effectLst/>
                <a:latin typeface="Liberation Sans" panose="020B0604020202020204" pitchFamily="34" charset="0"/>
              </a:rPr>
              <a:t>Off-Balance-Sheet Financing</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466373" name="Text Box 5"/>
          <p:cNvSpPr txBox="1">
            <a:spLocks noChangeArrowheads="1"/>
          </p:cNvSpPr>
          <p:nvPr/>
        </p:nvSpPr>
        <p:spPr bwMode="auto">
          <a:xfrm>
            <a:off x="609600" y="2438400"/>
            <a:ext cx="8229600" cy="217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771650" indent="-457200" algn="l">
              <a:defRPr sz="2400">
                <a:solidFill>
                  <a:schemeClr val="tx1"/>
                </a:solidFill>
                <a:latin typeface="Times New Roman" pitchFamily="18" charset="0"/>
              </a:defRPr>
            </a:lvl3pPr>
            <a:lvl4pPr marL="2343150" indent="-457200" algn="l">
              <a:defRPr sz="2400">
                <a:solidFill>
                  <a:schemeClr val="tx1"/>
                </a:solidFill>
                <a:latin typeface="Times New Roman" pitchFamily="18" charset="0"/>
              </a:defRPr>
            </a:lvl4pPr>
            <a:lvl5pPr marL="2914650" indent="-457200" algn="l">
              <a:defRPr sz="2400">
                <a:solidFill>
                  <a:schemeClr val="tx1"/>
                </a:solidFill>
                <a:latin typeface="Times New Roman" pitchFamily="18" charset="0"/>
              </a:defRPr>
            </a:lvl5pPr>
            <a:lvl6pPr marL="3371850" indent="-457200" eaLnBrk="0" fontAlgn="base" hangingPunct="0">
              <a:spcBef>
                <a:spcPct val="0"/>
              </a:spcBef>
              <a:spcAft>
                <a:spcPct val="0"/>
              </a:spcAft>
              <a:defRPr sz="2400">
                <a:solidFill>
                  <a:schemeClr val="tx1"/>
                </a:solidFill>
                <a:latin typeface="Times New Roman" pitchFamily="18" charset="0"/>
              </a:defRPr>
            </a:lvl6pPr>
            <a:lvl7pPr marL="3829050" indent="-457200" eaLnBrk="0" fontAlgn="base" hangingPunct="0">
              <a:spcBef>
                <a:spcPct val="0"/>
              </a:spcBef>
              <a:spcAft>
                <a:spcPct val="0"/>
              </a:spcAft>
              <a:defRPr sz="2400">
                <a:solidFill>
                  <a:schemeClr val="tx1"/>
                </a:solidFill>
                <a:latin typeface="Times New Roman" pitchFamily="18" charset="0"/>
              </a:defRPr>
            </a:lvl7pPr>
            <a:lvl8pPr marL="4286250" indent="-457200" eaLnBrk="0" fontAlgn="base" hangingPunct="0">
              <a:spcBef>
                <a:spcPct val="0"/>
              </a:spcBef>
              <a:spcAft>
                <a:spcPct val="0"/>
              </a:spcAft>
              <a:defRPr sz="2400">
                <a:solidFill>
                  <a:schemeClr val="tx1"/>
                </a:solidFill>
                <a:latin typeface="Times New Roman" pitchFamily="18" charset="0"/>
              </a:defRPr>
            </a:lvl8pPr>
            <a:lvl9pPr marL="4743450"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15000"/>
              </a:lnSpc>
              <a:spcBef>
                <a:spcPct val="50000"/>
              </a:spcBef>
              <a:buClr>
                <a:srgbClr val="800000"/>
              </a:buClr>
              <a:buSzPct val="80000"/>
            </a:pPr>
            <a:r>
              <a:rPr lang="ar-SA" altLang="en-US" sz="2300" dirty="0" smtClean="0">
                <a:effectLst/>
                <a:latin typeface="Liberation Sans" panose="020B0604020202020204" pitchFamily="34" charset="0"/>
              </a:rPr>
              <a:t>اشكال مختلفة للتمويل خارج الميزانية</a:t>
            </a:r>
            <a:endParaRPr lang="en-US" altLang="en-US" sz="2300" dirty="0">
              <a:effectLst/>
              <a:latin typeface="Liberation Sans" panose="020B0604020202020204" pitchFamily="34" charset="0"/>
            </a:endParaRP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شركة فرعية غير المندمجة</a:t>
            </a:r>
            <a:endParaRPr lang="en-US" altLang="en-US" sz="2200" b="0" dirty="0">
              <a:effectLst/>
              <a:latin typeface="Liberation Sans" panose="020B0604020202020204" pitchFamily="34" charset="0"/>
            </a:endParaRP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الوحدات ذات الغرض الخاص </a:t>
            </a:r>
            <a:r>
              <a:rPr lang="en-US" altLang="en-US" sz="2200" b="0" dirty="0" smtClean="0">
                <a:effectLst/>
                <a:latin typeface="Liberation Sans" panose="020B0604020202020204" pitchFamily="34" charset="0"/>
              </a:rPr>
              <a:t>(SPE</a:t>
            </a:r>
            <a:r>
              <a:rPr lang="en-US" altLang="en-US" sz="2200" b="0" dirty="0">
                <a:effectLst/>
                <a:latin typeface="Liberation Sans" panose="020B0604020202020204" pitchFamily="34" charset="0"/>
              </a:rPr>
              <a:t>)</a:t>
            </a: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الايجار التشغيلي</a:t>
            </a:r>
            <a:endParaRPr lang="en-US" altLang="en-US" sz="2200" b="0"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8</a:t>
            </a:r>
            <a:endParaRPr lang="en-US" alt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a:stretch>
            <a:fillRect/>
          </a:stretch>
        </p:blipFill>
        <p:spPr>
          <a:xfrm>
            <a:off x="304800" y="1066800"/>
            <a:ext cx="8461981" cy="59000"/>
          </a:xfrm>
          <a:prstGeom prst="rect">
            <a:avLst/>
          </a:prstGeom>
        </p:spPr>
      </p:pic>
      <p:sp>
        <p:nvSpPr>
          <p:cNvPr id="3" name="مستطيل 2"/>
          <p:cNvSpPr/>
          <p:nvPr/>
        </p:nvSpPr>
        <p:spPr>
          <a:xfrm>
            <a:off x="304801" y="389692"/>
            <a:ext cx="8461980" cy="584775"/>
          </a:xfrm>
          <a:prstGeom prst="rect">
            <a:avLst/>
          </a:prstGeom>
        </p:spPr>
        <p:txBody>
          <a:bodyPr wrap="square">
            <a:spAutoFit/>
          </a:bodyPr>
          <a:lstStyle/>
          <a:p>
            <a:pPr algn="r" rtl="1"/>
            <a:r>
              <a:rPr lang="ar-SA" altLang="en-US" sz="3200" dirty="0" smtClean="0">
                <a:solidFill>
                  <a:schemeClr val="accent6">
                    <a:lumMod val="50000"/>
                  </a:schemeClr>
                </a:solidFill>
                <a:effectLst/>
                <a:latin typeface="Liberation Sans" panose="020B0604020202020204" pitchFamily="34" charset="0"/>
              </a:rPr>
              <a:t>التمويل </a:t>
            </a:r>
            <a:r>
              <a:rPr lang="ar-SA" altLang="en-US" sz="3200" dirty="0">
                <a:solidFill>
                  <a:schemeClr val="accent6">
                    <a:lumMod val="50000"/>
                  </a:schemeClr>
                </a:solidFill>
                <a:effectLst/>
                <a:latin typeface="Liberation Sans" panose="020B0604020202020204" pitchFamily="34" charset="0"/>
              </a:rPr>
              <a:t>خارج الميزانية </a:t>
            </a:r>
            <a:r>
              <a:rPr lang="ar-SA" altLang="en-US" sz="3200" dirty="0" smtClean="0">
                <a:solidFill>
                  <a:schemeClr val="accent6">
                    <a:lumMod val="50000"/>
                  </a:schemeClr>
                </a:solidFill>
                <a:effectLst/>
                <a:latin typeface="Liberation Sans" panose="020B0604020202020204" pitchFamily="34" charset="0"/>
              </a:rPr>
              <a:t>     </a:t>
            </a:r>
            <a:r>
              <a:rPr lang="en-US" altLang="en-US" sz="2800" dirty="0">
                <a:solidFill>
                  <a:schemeClr val="accent6">
                    <a:lumMod val="50000"/>
                  </a:schemeClr>
                </a:solidFill>
                <a:effectLst/>
                <a:latin typeface="Liberation Sans" panose="020B0604020202020204" pitchFamily="34" charset="0"/>
              </a:rPr>
              <a:t>Off-Balance-Sheet Financing</a:t>
            </a:r>
            <a:endParaRPr lang="en-US" sz="2800" dirty="0"/>
          </a:p>
        </p:txBody>
      </p:sp>
      <p:sp>
        <p:nvSpPr>
          <p:cNvPr id="4" name="Text Box 2"/>
          <p:cNvSpPr txBox="1">
            <a:spLocks noChangeArrowheads="1"/>
          </p:cNvSpPr>
          <p:nvPr/>
        </p:nvSpPr>
        <p:spPr bwMode="auto">
          <a:xfrm>
            <a:off x="609600" y="1371600"/>
            <a:ext cx="7924800" cy="582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81088" indent="-509588"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168525" indent="-457200" algn="l">
              <a:defRPr sz="2400">
                <a:solidFill>
                  <a:schemeClr val="tx1"/>
                </a:solidFill>
                <a:latin typeface="Times New Roman" pitchFamily="18" charset="0"/>
              </a:defRPr>
            </a:lvl4pPr>
            <a:lvl5pPr marL="2740025" indent="-457200" algn="l">
              <a:defRPr sz="2400">
                <a:solidFill>
                  <a:schemeClr val="tx1"/>
                </a:solidFill>
                <a:latin typeface="Times New Roman" pitchFamily="18" charset="0"/>
              </a:defRPr>
            </a:lvl5pPr>
            <a:lvl6pPr marL="3197225" indent="-457200" eaLnBrk="0" fontAlgn="base" hangingPunct="0">
              <a:spcBef>
                <a:spcPct val="0"/>
              </a:spcBef>
              <a:spcAft>
                <a:spcPct val="0"/>
              </a:spcAft>
              <a:defRPr sz="2400">
                <a:solidFill>
                  <a:schemeClr val="tx1"/>
                </a:solidFill>
                <a:latin typeface="Times New Roman" pitchFamily="18" charset="0"/>
              </a:defRPr>
            </a:lvl6pPr>
            <a:lvl7pPr marL="3654425" indent="-457200" eaLnBrk="0" fontAlgn="base" hangingPunct="0">
              <a:spcBef>
                <a:spcPct val="0"/>
              </a:spcBef>
              <a:spcAft>
                <a:spcPct val="0"/>
              </a:spcAft>
              <a:defRPr sz="2400">
                <a:solidFill>
                  <a:schemeClr val="tx1"/>
                </a:solidFill>
                <a:latin typeface="Times New Roman" pitchFamily="18" charset="0"/>
              </a:defRPr>
            </a:lvl7pPr>
            <a:lvl8pPr marL="4111625" indent="-457200" eaLnBrk="0" fontAlgn="base" hangingPunct="0">
              <a:spcBef>
                <a:spcPct val="0"/>
              </a:spcBef>
              <a:spcAft>
                <a:spcPct val="0"/>
              </a:spcAft>
              <a:defRPr sz="2400">
                <a:solidFill>
                  <a:schemeClr val="tx1"/>
                </a:solidFill>
                <a:latin typeface="Times New Roman" pitchFamily="18" charset="0"/>
              </a:defRPr>
            </a:lvl8pPr>
            <a:lvl9pPr marL="4568825"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25000"/>
              </a:lnSpc>
              <a:spcBef>
                <a:spcPct val="10000"/>
              </a:spcBef>
              <a:spcAft>
                <a:spcPct val="20000"/>
              </a:spcAft>
              <a:buSzPct val="80000"/>
            </a:pPr>
            <a:r>
              <a:rPr lang="ar-SA" altLang="en-US" sz="2800" dirty="0" smtClean="0">
                <a:solidFill>
                  <a:schemeClr val="tx2">
                    <a:lumMod val="75000"/>
                  </a:schemeClr>
                </a:solidFill>
                <a:effectLst/>
                <a:latin typeface="Liberation Sans" panose="020B0604020202020204" pitchFamily="34" charset="0"/>
              </a:rPr>
              <a:t>مبررات التمويل خارج الميزانية</a:t>
            </a:r>
            <a:endParaRPr lang="en-US" altLang="en-US" b="0" dirty="0">
              <a:solidFill>
                <a:schemeClr val="accent2"/>
              </a:solidFill>
              <a:effectLst/>
              <a:latin typeface="Liberation Sans" panose="020B0604020202020204" pitchFamily="34" charset="0"/>
            </a:endParaRPr>
          </a:p>
        </p:txBody>
      </p:sp>
      <p:sp>
        <p:nvSpPr>
          <p:cNvPr id="5" name="Text Box 5"/>
          <p:cNvSpPr txBox="1">
            <a:spLocks noChangeArrowheads="1"/>
          </p:cNvSpPr>
          <p:nvPr/>
        </p:nvSpPr>
        <p:spPr bwMode="auto">
          <a:xfrm>
            <a:off x="609600" y="2438400"/>
            <a:ext cx="8229600" cy="25468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771650" indent="-457200" algn="l">
              <a:defRPr sz="2400">
                <a:solidFill>
                  <a:schemeClr val="tx1"/>
                </a:solidFill>
                <a:latin typeface="Times New Roman" pitchFamily="18" charset="0"/>
              </a:defRPr>
            </a:lvl3pPr>
            <a:lvl4pPr marL="2343150" indent="-457200" algn="l">
              <a:defRPr sz="2400">
                <a:solidFill>
                  <a:schemeClr val="tx1"/>
                </a:solidFill>
                <a:latin typeface="Times New Roman" pitchFamily="18" charset="0"/>
              </a:defRPr>
            </a:lvl4pPr>
            <a:lvl5pPr marL="2914650" indent="-457200" algn="l">
              <a:defRPr sz="2400">
                <a:solidFill>
                  <a:schemeClr val="tx1"/>
                </a:solidFill>
                <a:latin typeface="Times New Roman" pitchFamily="18" charset="0"/>
              </a:defRPr>
            </a:lvl5pPr>
            <a:lvl6pPr marL="3371850" indent="-457200" eaLnBrk="0" fontAlgn="base" hangingPunct="0">
              <a:spcBef>
                <a:spcPct val="0"/>
              </a:spcBef>
              <a:spcAft>
                <a:spcPct val="0"/>
              </a:spcAft>
              <a:defRPr sz="2400">
                <a:solidFill>
                  <a:schemeClr val="tx1"/>
                </a:solidFill>
                <a:latin typeface="Times New Roman" pitchFamily="18" charset="0"/>
              </a:defRPr>
            </a:lvl6pPr>
            <a:lvl7pPr marL="3829050" indent="-457200" eaLnBrk="0" fontAlgn="base" hangingPunct="0">
              <a:spcBef>
                <a:spcPct val="0"/>
              </a:spcBef>
              <a:spcAft>
                <a:spcPct val="0"/>
              </a:spcAft>
              <a:defRPr sz="2400">
                <a:solidFill>
                  <a:schemeClr val="tx1"/>
                </a:solidFill>
                <a:latin typeface="Times New Roman" pitchFamily="18" charset="0"/>
              </a:defRPr>
            </a:lvl7pPr>
            <a:lvl8pPr marL="4286250" indent="-457200" eaLnBrk="0" fontAlgn="base" hangingPunct="0">
              <a:spcBef>
                <a:spcPct val="0"/>
              </a:spcBef>
              <a:spcAft>
                <a:spcPct val="0"/>
              </a:spcAft>
              <a:defRPr sz="2400">
                <a:solidFill>
                  <a:schemeClr val="tx1"/>
                </a:solidFill>
                <a:latin typeface="Times New Roman" pitchFamily="18" charset="0"/>
              </a:defRPr>
            </a:lvl8pPr>
            <a:lvl9pPr marL="4743450" indent="-457200" eaLnBrk="0" fontAlgn="base" hangingPunct="0">
              <a:spcBef>
                <a:spcPct val="0"/>
              </a:spcBef>
              <a:spcAft>
                <a:spcPct val="0"/>
              </a:spcAft>
              <a:defRPr sz="2400">
                <a:solidFill>
                  <a:schemeClr val="tx1"/>
                </a:solidFill>
                <a:latin typeface="Times New Roman" pitchFamily="18" charset="0"/>
              </a:defRPr>
            </a:lvl9pPr>
          </a:lstStyle>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ان استبعاد الديون من الميزانية يعظم من جودتها </a:t>
            </a: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السماح بالحصول على الائتمان بسهولة اكثر وبكلفة اقل</a:t>
            </a: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تقليل القيود المفروضة على الديون الجديدة</a:t>
            </a:r>
            <a:endParaRPr lang="en-US" altLang="en-US" sz="2200" b="0" dirty="0">
              <a:effectLst/>
              <a:latin typeface="Liberation Sans" panose="020B0604020202020204" pitchFamily="34" charset="0"/>
            </a:endParaRP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جانب الأيمن في الميزانية (الأصول) مقدرا باقل من حقيقته (القيمة الدفترية اقل القيمة الجارية) &gt;&gt;&gt;  الاندثار </a:t>
            </a:r>
            <a:r>
              <a:rPr lang="en-US" altLang="en-US" sz="2200" b="0" dirty="0" err="1" smtClean="0">
                <a:effectLst/>
                <a:latin typeface="Liberation Sans" panose="020B0604020202020204" pitchFamily="34" charset="0"/>
              </a:rPr>
              <a:t>lifo</a:t>
            </a:r>
            <a:endParaRPr lang="en-US" altLang="en-US" sz="2200" b="0" dirty="0">
              <a:effectLst/>
              <a:latin typeface="Liberation Sans" panose="020B0604020202020204" pitchFamily="34" charset="0"/>
            </a:endParaRPr>
          </a:p>
        </p:txBody>
      </p:sp>
    </p:spTree>
    <p:extLst>
      <p:ext uri="{BB962C8B-B14F-4D97-AF65-F5344CB8AC3E}">
        <p14:creationId xmlns:p14="http://schemas.microsoft.com/office/powerpoint/2010/main" val="420662893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7650" name="Text Box 2"/>
          <p:cNvSpPr txBox="1">
            <a:spLocks noChangeArrowheads="1"/>
          </p:cNvSpPr>
          <p:nvPr/>
        </p:nvSpPr>
        <p:spPr bwMode="auto">
          <a:xfrm>
            <a:off x="609600" y="1981200"/>
            <a:ext cx="7848600" cy="45612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81088" indent="-509588"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168525" indent="-457200" algn="l">
              <a:defRPr sz="2400">
                <a:solidFill>
                  <a:schemeClr val="tx1"/>
                </a:solidFill>
                <a:latin typeface="Times New Roman" pitchFamily="18" charset="0"/>
              </a:defRPr>
            </a:lvl4pPr>
            <a:lvl5pPr marL="2740025" indent="-457200" algn="l">
              <a:defRPr sz="2400">
                <a:solidFill>
                  <a:schemeClr val="tx1"/>
                </a:solidFill>
                <a:latin typeface="Times New Roman" pitchFamily="18" charset="0"/>
              </a:defRPr>
            </a:lvl5pPr>
            <a:lvl6pPr marL="3197225" indent="-457200" eaLnBrk="0" fontAlgn="base" hangingPunct="0">
              <a:spcBef>
                <a:spcPct val="0"/>
              </a:spcBef>
              <a:spcAft>
                <a:spcPct val="0"/>
              </a:spcAft>
              <a:defRPr sz="2400">
                <a:solidFill>
                  <a:schemeClr val="tx1"/>
                </a:solidFill>
                <a:latin typeface="Times New Roman" pitchFamily="18" charset="0"/>
              </a:defRPr>
            </a:lvl6pPr>
            <a:lvl7pPr marL="3654425" indent="-457200" eaLnBrk="0" fontAlgn="base" hangingPunct="0">
              <a:spcBef>
                <a:spcPct val="0"/>
              </a:spcBef>
              <a:spcAft>
                <a:spcPct val="0"/>
              </a:spcAft>
              <a:defRPr sz="2400">
                <a:solidFill>
                  <a:schemeClr val="tx1"/>
                </a:solidFill>
                <a:latin typeface="Times New Roman" pitchFamily="18" charset="0"/>
              </a:defRPr>
            </a:lvl7pPr>
            <a:lvl8pPr marL="4111625" indent="-457200" eaLnBrk="0" fontAlgn="base" hangingPunct="0">
              <a:spcBef>
                <a:spcPct val="0"/>
              </a:spcBef>
              <a:spcAft>
                <a:spcPct val="0"/>
              </a:spcAft>
              <a:defRPr sz="2400">
                <a:solidFill>
                  <a:schemeClr val="tx1"/>
                </a:solidFill>
                <a:latin typeface="Times New Roman" pitchFamily="18" charset="0"/>
              </a:defRPr>
            </a:lvl8pPr>
            <a:lvl9pPr marL="4568825"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20000"/>
              </a:lnSpc>
              <a:spcBef>
                <a:spcPct val="60000"/>
              </a:spcBef>
              <a:buSzPct val="80000"/>
            </a:pPr>
            <a:r>
              <a:rPr lang="ar-SA" altLang="en-US" sz="2200" b="0" dirty="0" smtClean="0">
                <a:effectLst/>
                <a:latin typeface="Liberation Sans" panose="020B0604020202020204" pitchFamily="34" charset="0"/>
              </a:rPr>
              <a:t>يشير الإفصاح بصورة عامة للالتزامات غير المتداولة عن طبيعة الالتزامات وتواريخ استحقاقها ومعدلات الفائدة عليها وشروط استدعائها وامتيازات تحويلها الى اسهم والقيود التي يفرضها المقرض والأصول المقدمة كضمان لها ويجب الإشارة الى أي اصل مقدم كضمان لتلك الالتزامات في الميزانية </a:t>
            </a:r>
            <a:endParaRPr lang="en-US" altLang="en-US" sz="2200" b="0" dirty="0">
              <a:effectLst/>
              <a:latin typeface="Liberation Sans" panose="020B0604020202020204" pitchFamily="34" charset="0"/>
            </a:endParaRPr>
          </a:p>
          <a:p>
            <a:pPr algn="r" rtl="1">
              <a:lnSpc>
                <a:spcPct val="120000"/>
              </a:lnSpc>
              <a:spcBef>
                <a:spcPct val="60000"/>
              </a:spcBef>
              <a:buSzPct val="80000"/>
            </a:pPr>
            <a:r>
              <a:rPr lang="ar-SA" altLang="en-US" sz="2200" b="0" dirty="0" smtClean="0">
                <a:solidFill>
                  <a:schemeClr val="tx2"/>
                </a:solidFill>
                <a:effectLst/>
                <a:latin typeface="Liberation Sans" panose="020B0604020202020204" pitchFamily="34" charset="0"/>
              </a:rPr>
              <a:t>لذلك يجب الإفصاح عن </a:t>
            </a:r>
          </a:p>
          <a:p>
            <a:pPr marL="342900" indent="-342900" algn="r" rtl="1">
              <a:lnSpc>
                <a:spcPct val="120000"/>
              </a:lnSpc>
              <a:spcBef>
                <a:spcPct val="60000"/>
              </a:spcBef>
              <a:buSzPct val="80000"/>
              <a:buFontTx/>
              <a:buChar char="-"/>
            </a:pPr>
            <a:r>
              <a:rPr lang="ar-SA" altLang="en-US" sz="2200" b="0" dirty="0" smtClean="0">
                <a:effectLst/>
                <a:latin typeface="Liberation Sans" panose="020B0604020202020204" pitchFamily="34" charset="0"/>
              </a:rPr>
              <a:t>القيمة العادلة للالتزامات </a:t>
            </a:r>
          </a:p>
          <a:p>
            <a:pPr marL="342900" indent="-342900" algn="r" rtl="1">
              <a:lnSpc>
                <a:spcPct val="120000"/>
              </a:lnSpc>
              <a:spcBef>
                <a:spcPct val="60000"/>
              </a:spcBef>
              <a:buSzPct val="80000"/>
              <a:buFontTx/>
              <a:buChar char="-"/>
            </a:pPr>
            <a:r>
              <a:rPr lang="ar-SA" altLang="en-US" sz="2200" b="0" dirty="0" smtClean="0">
                <a:effectLst/>
                <a:latin typeface="Liberation Sans" panose="020B0604020202020204" pitchFamily="34" charset="0"/>
              </a:rPr>
              <a:t>المدفوعات المستقبلية للاعتمادات المخصصة لاستهلاك الديون والمقادير مستحقة السداد من الديون غير المتداولة على المدى السنوات الخمس التالية </a:t>
            </a:r>
          </a:p>
          <a:p>
            <a:pPr algn="r" rtl="1">
              <a:lnSpc>
                <a:spcPct val="120000"/>
              </a:lnSpc>
              <a:spcBef>
                <a:spcPct val="60000"/>
              </a:spcBef>
              <a:buSzPct val="80000"/>
            </a:pPr>
            <a:r>
              <a:rPr lang="ar-SA" altLang="en-US" sz="2200" b="0" dirty="0" smtClean="0">
                <a:solidFill>
                  <a:srgbClr val="FF0000"/>
                </a:solidFill>
                <a:effectLst/>
                <a:latin typeface="Liberation Sans" panose="020B0604020202020204" pitchFamily="34" charset="0"/>
              </a:rPr>
              <a:t>(لمساعدة مستخدمي القوائم المالية في تقييم مقدار وتوقيت التدفقات النقدية المستقبلية )</a:t>
            </a:r>
            <a:endParaRPr lang="en-US" altLang="en-US" sz="2200" b="0" dirty="0">
              <a:solidFill>
                <a:srgbClr val="FF0000"/>
              </a:solidFill>
              <a:effectLst/>
              <a:latin typeface="Liberation Sans" panose="020B0604020202020204" pitchFamily="34" charset="0"/>
            </a:endParaRPr>
          </a:p>
        </p:txBody>
      </p:sp>
      <p:sp>
        <p:nvSpPr>
          <p:cNvPr id="1307655" name="Rectangle 7"/>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accent6">
                    <a:lumMod val="50000"/>
                  </a:schemeClr>
                </a:solidFill>
                <a:effectLst/>
                <a:latin typeface="Liberation Sans" panose="020B0604020202020204" pitchFamily="34" charset="0"/>
                <a:ea typeface="+mn-ea"/>
                <a:cs typeface="+mn-cs"/>
              </a:rPr>
              <a:t>عرض وتحليل          </a:t>
            </a:r>
            <a:r>
              <a:rPr lang="en-US" altLang="en-US" sz="2800" i="0" kern="1200" dirty="0">
                <a:solidFill>
                  <a:schemeClr val="accent6">
                    <a:lumMod val="50000"/>
                  </a:schemeClr>
                </a:solidFill>
                <a:effectLst/>
                <a:latin typeface="Liberation Sans" panose="020B0604020202020204" pitchFamily="34" charset="0"/>
              </a:rPr>
              <a:t>Presentation and Analysis</a:t>
            </a:r>
            <a:endParaRPr lang="en-US" altLang="en-US" sz="2800" i="0" kern="1200" dirty="0">
              <a:solidFill>
                <a:schemeClr val="accent6">
                  <a:lumMod val="50000"/>
                </a:schemeClr>
              </a:solidFill>
              <a:effectLst/>
              <a:latin typeface="Liberation Sans" panose="020B0604020202020204" pitchFamily="34" charset="0"/>
              <a:ea typeface="+mn-ea"/>
              <a:cs typeface="+mn-cs"/>
            </a:endParaRPr>
          </a:p>
        </p:txBody>
      </p:sp>
      <p:sp>
        <p:nvSpPr>
          <p:cNvPr id="1307656" name="Text Box 8"/>
          <p:cNvSpPr txBox="1">
            <a:spLocks noChangeArrowheads="1"/>
          </p:cNvSpPr>
          <p:nvPr/>
        </p:nvSpPr>
        <p:spPr bwMode="auto">
          <a:xfrm>
            <a:off x="609600" y="1371599"/>
            <a:ext cx="82296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effectLst/>
                <a:latin typeface="Liberation Sans" panose="020B0604020202020204" pitchFamily="34" charset="0"/>
              </a:rPr>
              <a:t>الإفصاح عن الالتزامات غير المتداولة </a:t>
            </a:r>
            <a:endParaRPr lang="en-US" altLang="en-US" sz="2800" dirty="0">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9699" name="Text Box 3"/>
          <p:cNvSpPr txBox="1">
            <a:spLocks noChangeArrowheads="1"/>
          </p:cNvSpPr>
          <p:nvPr/>
        </p:nvSpPr>
        <p:spPr bwMode="auto">
          <a:xfrm>
            <a:off x="609600" y="1371600"/>
            <a:ext cx="8001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solidFill>
                  <a:schemeClr val="tx2"/>
                </a:solidFill>
                <a:effectLst/>
                <a:latin typeface="Liberation Sans" panose="020B0604020202020204" pitchFamily="34" charset="0"/>
              </a:rPr>
              <a:t>تحليل الالتزامات غير المتداولة </a:t>
            </a:r>
            <a:endParaRPr lang="en-US" altLang="en-US" sz="2800" dirty="0">
              <a:solidFill>
                <a:schemeClr val="tx2"/>
              </a:solidFill>
              <a:effectLst/>
              <a:latin typeface="Liberation Sans" panose="020B0604020202020204" pitchFamily="34" charset="0"/>
            </a:endParaRPr>
          </a:p>
        </p:txBody>
      </p:sp>
      <p:sp>
        <p:nvSpPr>
          <p:cNvPr id="1309701" name="Rectangle 5"/>
          <p:cNvSpPr>
            <a:spLocks noChangeArrowheads="1"/>
          </p:cNvSpPr>
          <p:nvPr/>
        </p:nvSpPr>
        <p:spPr bwMode="auto">
          <a:xfrm>
            <a:off x="609600" y="2057400"/>
            <a:ext cx="7620000"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20000"/>
              </a:lnSpc>
              <a:spcBef>
                <a:spcPct val="25000"/>
              </a:spcBef>
            </a:pPr>
            <a:r>
              <a:rPr lang="ar-SA" altLang="en-US" sz="2200" b="0" dirty="0" smtClean="0">
                <a:solidFill>
                  <a:schemeClr val="tx1"/>
                </a:solidFill>
                <a:effectLst/>
                <a:latin typeface="Liberation Sans" panose="020B0604020202020204" pitchFamily="34" charset="0"/>
              </a:rPr>
              <a:t>ان النسبة الأولى التي</a:t>
            </a:r>
            <a:r>
              <a:rPr lang="ar-IQ" altLang="en-US" sz="2200" b="0" dirty="0" smtClean="0">
                <a:solidFill>
                  <a:schemeClr val="tx1"/>
                </a:solidFill>
                <a:effectLst/>
                <a:latin typeface="Liberation Sans" panose="020B0604020202020204" pitchFamily="34" charset="0"/>
              </a:rPr>
              <a:t> </a:t>
            </a:r>
            <a:r>
              <a:rPr lang="ar-IQ" altLang="en-US" sz="2200" b="0" dirty="0">
                <a:solidFill>
                  <a:schemeClr val="tx1"/>
                </a:solidFill>
                <a:effectLst/>
                <a:latin typeface="Liberation Sans" panose="020B0604020202020204" pitchFamily="34" charset="0"/>
              </a:rPr>
              <a:t>توفر المعلومات حول قدرة الشركة على دفع الديون وكذلك بيان الملاءة المالية على المدى الطويل وهي :</a:t>
            </a:r>
            <a:endParaRPr lang="en-US" altLang="en-US" sz="2200" b="0" dirty="0">
              <a:solidFill>
                <a:schemeClr val="tx1"/>
              </a:solidFill>
              <a:effectLst/>
              <a:latin typeface="Liberation Sans" panose="020B0604020202020204" pitchFamily="34" charset="0"/>
            </a:endParaRPr>
          </a:p>
        </p:txBody>
      </p:sp>
      <p:sp>
        <p:nvSpPr>
          <p:cNvPr id="1309702" name="Text Box 6"/>
          <p:cNvSpPr txBox="1">
            <a:spLocks noChangeArrowheads="1"/>
          </p:cNvSpPr>
          <p:nvPr/>
        </p:nvSpPr>
        <p:spPr bwMode="auto">
          <a:xfrm>
            <a:off x="3352800" y="3200400"/>
            <a:ext cx="52578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sz="2100" dirty="0" smtClean="0">
                <a:solidFill>
                  <a:schemeClr val="tx1"/>
                </a:solidFill>
                <a:effectLst/>
                <a:latin typeface="Liberation Sans" panose="020B0604020202020204" pitchFamily="34" charset="0"/>
              </a:rPr>
              <a:t>اجمالي الالتزامات</a:t>
            </a:r>
            <a:endParaRPr lang="en-US" altLang="en-US" sz="2100" dirty="0">
              <a:solidFill>
                <a:schemeClr val="tx1"/>
              </a:solidFill>
              <a:effectLst/>
              <a:latin typeface="Liberation Sans" panose="020B0604020202020204" pitchFamily="34" charset="0"/>
            </a:endParaRPr>
          </a:p>
        </p:txBody>
      </p:sp>
      <p:sp>
        <p:nvSpPr>
          <p:cNvPr id="1309703" name="Text Box 7"/>
          <p:cNvSpPr txBox="1">
            <a:spLocks noChangeArrowheads="1"/>
          </p:cNvSpPr>
          <p:nvPr/>
        </p:nvSpPr>
        <p:spPr bwMode="auto">
          <a:xfrm>
            <a:off x="3352800" y="3810000"/>
            <a:ext cx="52578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sz="2100" dirty="0" smtClean="0">
                <a:solidFill>
                  <a:schemeClr val="tx1"/>
                </a:solidFill>
                <a:effectLst/>
                <a:latin typeface="Liberation Sans" panose="020B0604020202020204" pitchFamily="34" charset="0"/>
              </a:rPr>
              <a:t>اجمالي الاصول</a:t>
            </a:r>
            <a:endParaRPr lang="en-US" altLang="en-US" sz="2100" dirty="0">
              <a:solidFill>
                <a:schemeClr val="tx1"/>
              </a:solidFill>
              <a:effectLst/>
              <a:latin typeface="Liberation Sans" panose="020B0604020202020204" pitchFamily="34" charset="0"/>
            </a:endParaRPr>
          </a:p>
        </p:txBody>
      </p:sp>
      <p:sp>
        <p:nvSpPr>
          <p:cNvPr id="1309704" name="Freeform 8"/>
          <p:cNvSpPr>
            <a:spLocks/>
          </p:cNvSpPr>
          <p:nvPr/>
        </p:nvSpPr>
        <p:spPr bwMode="auto">
          <a:xfrm>
            <a:off x="3962400" y="3706813"/>
            <a:ext cx="3948113" cy="6350"/>
          </a:xfrm>
          <a:custGeom>
            <a:avLst/>
            <a:gdLst>
              <a:gd name="T0" fmla="*/ 0 w 2487"/>
              <a:gd name="T1" fmla="*/ 4 h 4"/>
              <a:gd name="T2" fmla="*/ 2487 w 2487"/>
              <a:gd name="T3" fmla="*/ 0 h 4"/>
            </a:gdLst>
            <a:ahLst/>
            <a:cxnLst>
              <a:cxn ang="0">
                <a:pos x="T0" y="T1"/>
              </a:cxn>
              <a:cxn ang="0">
                <a:pos x="T2" y="T3"/>
              </a:cxn>
            </a:cxnLst>
            <a:rect l="0" t="0" r="r" b="b"/>
            <a:pathLst>
              <a:path w="2487" h="4">
                <a:moveTo>
                  <a:pt x="0" y="4"/>
                </a:moveTo>
                <a:lnTo>
                  <a:pt x="2487" y="0"/>
                </a:lnTo>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Liberation Sans" panose="020B0604020202020204" pitchFamily="34" charset="0"/>
            </a:endParaRPr>
          </a:p>
        </p:txBody>
      </p:sp>
      <p:sp>
        <p:nvSpPr>
          <p:cNvPr id="1309705" name="Text Box 9"/>
          <p:cNvSpPr txBox="1">
            <a:spLocks noChangeArrowheads="1"/>
          </p:cNvSpPr>
          <p:nvPr/>
        </p:nvSpPr>
        <p:spPr bwMode="auto">
          <a:xfrm>
            <a:off x="1143000" y="3505200"/>
            <a:ext cx="2133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sz="2100" dirty="0" smtClean="0">
                <a:solidFill>
                  <a:schemeClr val="tx1"/>
                </a:solidFill>
                <a:effectLst/>
                <a:latin typeface="Liberation Sans" panose="020B0604020202020204" pitchFamily="34" charset="0"/>
              </a:rPr>
              <a:t>نسبة الديون الى الأصول </a:t>
            </a:r>
            <a:endParaRPr lang="en-US" altLang="en-US" sz="2100" dirty="0">
              <a:solidFill>
                <a:schemeClr val="tx1"/>
              </a:solidFill>
              <a:effectLst/>
              <a:latin typeface="Liberation Sans" panose="020B0604020202020204" pitchFamily="34" charset="0"/>
            </a:endParaRPr>
          </a:p>
        </p:txBody>
      </p:sp>
      <p:sp>
        <p:nvSpPr>
          <p:cNvPr id="1309706" name="Text Box 10"/>
          <p:cNvSpPr txBox="1">
            <a:spLocks noChangeArrowheads="1"/>
          </p:cNvSpPr>
          <p:nvPr/>
        </p:nvSpPr>
        <p:spPr bwMode="auto">
          <a:xfrm>
            <a:off x="3352800" y="3565525"/>
            <a:ext cx="457200" cy="32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pPr>
            <a:r>
              <a:rPr lang="en-US" altLang="en-US" sz="2000" dirty="0">
                <a:solidFill>
                  <a:schemeClr val="tx1"/>
                </a:solidFill>
                <a:effectLst/>
                <a:latin typeface="Liberation Sans" panose="020B0604020202020204" pitchFamily="34" charset="0"/>
              </a:rPr>
              <a:t> =</a:t>
            </a:r>
          </a:p>
        </p:txBody>
      </p:sp>
      <p:sp>
        <p:nvSpPr>
          <p:cNvPr id="1309715" name="Rectangle 19"/>
          <p:cNvSpPr>
            <a:spLocks noChangeArrowheads="1"/>
          </p:cNvSpPr>
          <p:nvPr/>
        </p:nvSpPr>
        <p:spPr bwMode="auto">
          <a:xfrm>
            <a:off x="609600" y="4572000"/>
            <a:ext cx="8001000" cy="870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lnSpc>
                <a:spcPct val="120000"/>
              </a:lnSpc>
              <a:spcBef>
                <a:spcPct val="25000"/>
              </a:spcBef>
            </a:pPr>
            <a:r>
              <a:rPr lang="ar-IQ" sz="2200" b="0" dirty="0">
                <a:solidFill>
                  <a:schemeClr val="tx1"/>
                </a:solidFill>
                <a:effectLst/>
                <a:latin typeface="Liberation Sans" panose="020B0604020202020204" pitchFamily="34" charset="0"/>
              </a:rPr>
              <a:t>من هذه المعادلة يتبين انه كلما ارتفعت النسبة المئوية لمجموع </a:t>
            </a:r>
            <a:r>
              <a:rPr lang="ar-SA" sz="2200" b="0" dirty="0" smtClean="0">
                <a:solidFill>
                  <a:schemeClr val="tx1"/>
                </a:solidFill>
                <a:effectLst/>
                <a:latin typeface="Liberation Sans" panose="020B0604020202020204" pitchFamily="34" charset="0"/>
              </a:rPr>
              <a:t>الالتزامات </a:t>
            </a:r>
            <a:r>
              <a:rPr lang="ar-IQ" sz="2200" b="0" dirty="0" smtClean="0">
                <a:solidFill>
                  <a:schemeClr val="tx1"/>
                </a:solidFill>
                <a:effectLst/>
                <a:latin typeface="Liberation Sans" panose="020B0604020202020204" pitchFamily="34" charset="0"/>
              </a:rPr>
              <a:t>الى </a:t>
            </a:r>
            <a:r>
              <a:rPr lang="ar-IQ" sz="2200" b="0" dirty="0">
                <a:solidFill>
                  <a:schemeClr val="tx1"/>
                </a:solidFill>
                <a:effectLst/>
                <a:latin typeface="Liberation Sans" panose="020B0604020202020204" pitchFamily="34" charset="0"/>
              </a:rPr>
              <a:t>اجمالي الاصول ازداد خطر عدم قدرة الشركة على الوفاء بالتزاماتها</a:t>
            </a:r>
            <a:endParaRPr lang="en-US" altLang="en-US" sz="2200" b="0" dirty="0">
              <a:solidFill>
                <a:schemeClr val="tx1"/>
              </a:solidFill>
              <a:effectLst/>
              <a:latin typeface="Liberation Sans" panose="020B0604020202020204" pitchFamily="34" charset="0"/>
            </a:endParaRPr>
          </a:p>
        </p:txBody>
      </p:sp>
      <p:sp>
        <p:nvSpPr>
          <p:cNvPr id="1309718" name="Rectangle 22"/>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600" i="0" kern="1200" dirty="0">
                <a:solidFill>
                  <a:schemeClr val="accent6">
                    <a:lumMod val="50000"/>
                  </a:schemeClr>
                </a:solidFill>
                <a:effectLst/>
                <a:latin typeface="Liberation Sans" panose="020B0604020202020204" pitchFamily="34" charset="0"/>
              </a:rPr>
              <a:t>عرض وتحليل          </a:t>
            </a:r>
            <a:r>
              <a:rPr lang="en-US" altLang="en-US" sz="3200" i="0" kern="1200" dirty="0">
                <a:solidFill>
                  <a:schemeClr val="accent6">
                    <a:lumMod val="50000"/>
                  </a:schemeClr>
                </a:solidFill>
                <a:effectLst/>
                <a:latin typeface="Liberation Sans" panose="020B0604020202020204" pitchFamily="34" charset="0"/>
              </a:rPr>
              <a:t>Presentation and Analysis</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3"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14"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3795" name="Rectangle 3"/>
          <p:cNvSpPr>
            <a:spLocks noChangeArrowheads="1"/>
          </p:cNvSpPr>
          <p:nvPr/>
        </p:nvSpPr>
        <p:spPr bwMode="auto">
          <a:xfrm>
            <a:off x="609600" y="2057400"/>
            <a:ext cx="7620000"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20000"/>
              </a:lnSpc>
              <a:spcBef>
                <a:spcPct val="25000"/>
              </a:spcBef>
            </a:pPr>
            <a:r>
              <a:rPr lang="ar-IQ" altLang="en-US" sz="2200" b="0" dirty="0">
                <a:solidFill>
                  <a:schemeClr val="tx1"/>
                </a:solidFill>
                <a:effectLst/>
                <a:latin typeface="Liberation Sans" panose="020B0604020202020204" pitchFamily="34" charset="0"/>
              </a:rPr>
              <a:t>وهنالك نسبة ثانية توفر معلومات حول </a:t>
            </a:r>
            <a:r>
              <a:rPr lang="ar-IQ" altLang="en-US" sz="2200" b="0" dirty="0" smtClean="0">
                <a:solidFill>
                  <a:schemeClr val="tx1"/>
                </a:solidFill>
                <a:effectLst/>
                <a:latin typeface="Liberation Sans" panose="020B0604020202020204" pitchFamily="34" charset="0"/>
              </a:rPr>
              <a:t>قدر</a:t>
            </a:r>
            <a:r>
              <a:rPr lang="ar-SA" altLang="en-US" sz="2200" b="0" dirty="0" smtClean="0">
                <a:solidFill>
                  <a:schemeClr val="tx1"/>
                </a:solidFill>
                <a:effectLst/>
                <a:latin typeface="Liberation Sans" panose="020B0604020202020204" pitchFamily="34" charset="0"/>
              </a:rPr>
              <a:t>ة الشركة</a:t>
            </a:r>
            <a:r>
              <a:rPr lang="ar-IQ" altLang="en-US" sz="2200" b="0" dirty="0" smtClean="0">
                <a:solidFill>
                  <a:schemeClr val="tx1"/>
                </a:solidFill>
                <a:effectLst/>
                <a:latin typeface="Liberation Sans" panose="020B0604020202020204" pitchFamily="34" charset="0"/>
              </a:rPr>
              <a:t> </a:t>
            </a:r>
            <a:r>
              <a:rPr lang="ar-IQ" altLang="en-US" sz="2200" b="0" dirty="0">
                <a:solidFill>
                  <a:schemeClr val="tx1"/>
                </a:solidFill>
                <a:effectLst/>
                <a:latin typeface="Liberation Sans" panose="020B0604020202020204" pitchFamily="34" charset="0"/>
              </a:rPr>
              <a:t>على دفع </a:t>
            </a:r>
            <a:r>
              <a:rPr lang="ar-IQ" altLang="en-US" sz="2200" b="0" dirty="0" smtClean="0">
                <a:solidFill>
                  <a:schemeClr val="tx1"/>
                </a:solidFill>
                <a:effectLst/>
                <a:latin typeface="Liberation Sans" panose="020B0604020202020204" pitchFamily="34" charset="0"/>
              </a:rPr>
              <a:t>الديون</a:t>
            </a:r>
            <a:r>
              <a:rPr lang="ar-SA" altLang="en-US" sz="2200" b="0" dirty="0" smtClean="0">
                <a:solidFill>
                  <a:schemeClr val="tx1"/>
                </a:solidFill>
                <a:effectLst/>
                <a:latin typeface="Liberation Sans" panose="020B0604020202020204" pitchFamily="34" charset="0"/>
              </a:rPr>
              <a:t> وكذلك بيان</a:t>
            </a:r>
            <a:r>
              <a:rPr lang="ar-IQ" altLang="en-US" sz="2200" b="0" dirty="0" smtClean="0">
                <a:solidFill>
                  <a:schemeClr val="tx1"/>
                </a:solidFill>
                <a:effectLst/>
                <a:latin typeface="Liberation Sans" panose="020B0604020202020204" pitchFamily="34" charset="0"/>
              </a:rPr>
              <a:t> الملاءة</a:t>
            </a:r>
            <a:r>
              <a:rPr lang="ar-SA" altLang="en-US" sz="2200" b="0" dirty="0" smtClean="0">
                <a:solidFill>
                  <a:schemeClr val="tx1"/>
                </a:solidFill>
                <a:effectLst/>
                <a:latin typeface="Liberation Sans" panose="020B0604020202020204" pitchFamily="34" charset="0"/>
              </a:rPr>
              <a:t> المالية</a:t>
            </a:r>
            <a:r>
              <a:rPr lang="ar-IQ" altLang="en-US" sz="2200" b="0" dirty="0" smtClean="0">
                <a:solidFill>
                  <a:schemeClr val="tx1"/>
                </a:solidFill>
                <a:effectLst/>
                <a:latin typeface="Liberation Sans" panose="020B0604020202020204" pitchFamily="34" charset="0"/>
              </a:rPr>
              <a:t> </a:t>
            </a:r>
            <a:r>
              <a:rPr lang="ar-IQ" altLang="en-US" sz="2200" b="0" dirty="0">
                <a:solidFill>
                  <a:schemeClr val="tx1"/>
                </a:solidFill>
                <a:effectLst/>
                <a:latin typeface="Liberation Sans" panose="020B0604020202020204" pitchFamily="34" charset="0"/>
              </a:rPr>
              <a:t>على المدى الطويل وهي كالاتي: </a:t>
            </a:r>
            <a:endParaRPr lang="en-US" altLang="en-US" sz="2200" b="0" dirty="0">
              <a:solidFill>
                <a:schemeClr val="tx1"/>
              </a:solidFill>
              <a:effectLst/>
              <a:latin typeface="Liberation Sans" panose="020B0604020202020204" pitchFamily="34" charset="0"/>
            </a:endParaRPr>
          </a:p>
        </p:txBody>
      </p:sp>
      <p:sp>
        <p:nvSpPr>
          <p:cNvPr id="1313801" name="Text Box 9"/>
          <p:cNvSpPr txBox="1">
            <a:spLocks noChangeArrowheads="1"/>
          </p:cNvSpPr>
          <p:nvPr/>
        </p:nvSpPr>
        <p:spPr bwMode="auto">
          <a:xfrm>
            <a:off x="4125119" y="3073273"/>
            <a:ext cx="3657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IQ" altLang="en-US" sz="2100" dirty="0">
                <a:solidFill>
                  <a:schemeClr val="tx1"/>
                </a:solidFill>
                <a:effectLst/>
                <a:latin typeface="Liberation Sans" panose="020B0604020202020204" pitchFamily="34" charset="0"/>
              </a:rPr>
              <a:t>الدخل قبل ضريبة الدخل ومصروف الفائدة</a:t>
            </a:r>
            <a:endParaRPr lang="en-US" altLang="en-US" sz="2100" dirty="0">
              <a:solidFill>
                <a:schemeClr val="tx1"/>
              </a:solidFill>
              <a:effectLst/>
              <a:latin typeface="Liberation Sans" panose="020B0604020202020204" pitchFamily="34" charset="0"/>
            </a:endParaRPr>
          </a:p>
        </p:txBody>
      </p:sp>
      <p:sp>
        <p:nvSpPr>
          <p:cNvPr id="1313802" name="Text Box 10"/>
          <p:cNvSpPr txBox="1">
            <a:spLocks noChangeArrowheads="1"/>
          </p:cNvSpPr>
          <p:nvPr/>
        </p:nvSpPr>
        <p:spPr bwMode="auto">
          <a:xfrm>
            <a:off x="3352800" y="3994150"/>
            <a:ext cx="52578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IQ" altLang="en-US" sz="2100" dirty="0">
                <a:solidFill>
                  <a:schemeClr val="tx1"/>
                </a:solidFill>
                <a:effectLst/>
                <a:latin typeface="Liberation Sans" panose="020B0604020202020204" pitchFamily="34" charset="0"/>
              </a:rPr>
              <a:t>مصروف الفائدة </a:t>
            </a:r>
            <a:endParaRPr lang="en-US" altLang="en-US" sz="2100" dirty="0">
              <a:solidFill>
                <a:schemeClr val="tx1"/>
              </a:solidFill>
              <a:effectLst/>
              <a:latin typeface="Liberation Sans" panose="020B0604020202020204" pitchFamily="34" charset="0"/>
            </a:endParaRPr>
          </a:p>
        </p:txBody>
      </p:sp>
      <p:sp>
        <p:nvSpPr>
          <p:cNvPr id="1313803" name="Freeform 11"/>
          <p:cNvSpPr>
            <a:spLocks/>
          </p:cNvSpPr>
          <p:nvPr/>
        </p:nvSpPr>
        <p:spPr bwMode="auto">
          <a:xfrm>
            <a:off x="3727450" y="3886200"/>
            <a:ext cx="4452938" cy="6350"/>
          </a:xfrm>
          <a:custGeom>
            <a:avLst/>
            <a:gdLst>
              <a:gd name="T0" fmla="*/ 0 w 2805"/>
              <a:gd name="T1" fmla="*/ 0 h 4"/>
              <a:gd name="T2" fmla="*/ 2805 w 2805"/>
              <a:gd name="T3" fmla="*/ 4 h 4"/>
            </a:gdLst>
            <a:ahLst/>
            <a:cxnLst>
              <a:cxn ang="0">
                <a:pos x="T0" y="T1"/>
              </a:cxn>
              <a:cxn ang="0">
                <a:pos x="T2" y="T3"/>
              </a:cxn>
            </a:cxnLst>
            <a:rect l="0" t="0" r="r" b="b"/>
            <a:pathLst>
              <a:path w="2805" h="4">
                <a:moveTo>
                  <a:pt x="0" y="0"/>
                </a:moveTo>
                <a:lnTo>
                  <a:pt x="2805" y="4"/>
                </a:lnTo>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Liberation Sans" panose="020B0604020202020204" pitchFamily="34" charset="0"/>
            </a:endParaRPr>
          </a:p>
        </p:txBody>
      </p:sp>
      <p:sp>
        <p:nvSpPr>
          <p:cNvPr id="1313804" name="Text Box 12"/>
          <p:cNvSpPr txBox="1">
            <a:spLocks noChangeArrowheads="1"/>
          </p:cNvSpPr>
          <p:nvPr/>
        </p:nvSpPr>
        <p:spPr bwMode="auto">
          <a:xfrm>
            <a:off x="952500" y="3146425"/>
            <a:ext cx="18288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IQ" altLang="en-US" sz="2100" dirty="0">
                <a:solidFill>
                  <a:schemeClr val="tx1"/>
                </a:solidFill>
                <a:effectLst/>
                <a:latin typeface="Liberation Sans" panose="020B0604020202020204" pitchFamily="34" charset="0"/>
              </a:rPr>
              <a:t>عدد مرات </a:t>
            </a:r>
            <a:r>
              <a:rPr lang="ar-SA" altLang="en-US" sz="2100" dirty="0" smtClean="0">
                <a:solidFill>
                  <a:schemeClr val="tx1"/>
                </a:solidFill>
                <a:effectLst/>
                <a:latin typeface="Liberation Sans" panose="020B0604020202020204" pitchFamily="34" charset="0"/>
              </a:rPr>
              <a:t>تحصيل </a:t>
            </a:r>
            <a:r>
              <a:rPr lang="ar-IQ" altLang="en-US" sz="2100" dirty="0" smtClean="0">
                <a:solidFill>
                  <a:schemeClr val="tx1"/>
                </a:solidFill>
                <a:effectLst/>
                <a:latin typeface="Liberation Sans" panose="020B0604020202020204" pitchFamily="34" charset="0"/>
              </a:rPr>
              <a:t>الف</a:t>
            </a:r>
            <a:r>
              <a:rPr lang="ar-SA" altLang="en-US" sz="2100" dirty="0" err="1" smtClean="0">
                <a:solidFill>
                  <a:schemeClr val="tx1"/>
                </a:solidFill>
                <a:effectLst/>
                <a:latin typeface="Liberation Sans" panose="020B0604020202020204" pitchFamily="34" charset="0"/>
              </a:rPr>
              <a:t>ائدة</a:t>
            </a:r>
            <a:r>
              <a:rPr lang="ar-IQ" altLang="en-US" sz="2100" dirty="0" smtClean="0">
                <a:solidFill>
                  <a:schemeClr val="tx1"/>
                </a:solidFill>
                <a:effectLst/>
                <a:latin typeface="Liberation Sans" panose="020B0604020202020204" pitchFamily="34" charset="0"/>
              </a:rPr>
              <a:t> </a:t>
            </a:r>
            <a:endParaRPr lang="en-US" altLang="en-US" sz="2100" dirty="0">
              <a:solidFill>
                <a:schemeClr val="tx1"/>
              </a:solidFill>
              <a:effectLst/>
              <a:latin typeface="Liberation Sans" panose="020B0604020202020204" pitchFamily="34" charset="0"/>
            </a:endParaRPr>
          </a:p>
        </p:txBody>
      </p:sp>
      <p:sp>
        <p:nvSpPr>
          <p:cNvPr id="1313805" name="Text Box 13"/>
          <p:cNvSpPr txBox="1">
            <a:spLocks noChangeArrowheads="1"/>
          </p:cNvSpPr>
          <p:nvPr/>
        </p:nvSpPr>
        <p:spPr bwMode="auto">
          <a:xfrm>
            <a:off x="2895600" y="3749675"/>
            <a:ext cx="457200" cy="32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pPr>
            <a:r>
              <a:rPr lang="en-US" altLang="en-US" sz="2000" dirty="0">
                <a:solidFill>
                  <a:schemeClr val="tx1"/>
                </a:solidFill>
                <a:effectLst/>
                <a:latin typeface="Liberation Sans" panose="020B0604020202020204" pitchFamily="34" charset="0"/>
              </a:rPr>
              <a:t> =</a:t>
            </a:r>
          </a:p>
        </p:txBody>
      </p:sp>
      <p:sp>
        <p:nvSpPr>
          <p:cNvPr id="1313808" name="Rectangle 16"/>
          <p:cNvSpPr>
            <a:spLocks noChangeArrowheads="1"/>
          </p:cNvSpPr>
          <p:nvPr/>
        </p:nvSpPr>
        <p:spPr bwMode="auto">
          <a:xfrm>
            <a:off x="609600" y="4724400"/>
            <a:ext cx="7620000" cy="93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120000"/>
              </a:lnSpc>
              <a:spcBef>
                <a:spcPct val="25000"/>
              </a:spcBef>
            </a:pPr>
            <a:r>
              <a:rPr lang="ar-IQ" altLang="en-US" sz="2400" b="0" dirty="0">
                <a:solidFill>
                  <a:schemeClr val="tx1"/>
                </a:solidFill>
                <a:effectLst/>
                <a:latin typeface="Liberation Sans" panose="020B0604020202020204" pitchFamily="34" charset="0"/>
              </a:rPr>
              <a:t>هذا العدد الناتج يشير الى قدرة الشركة على تسديد دفعات الفائدة عند تاريخ استحقاقها</a:t>
            </a:r>
            <a:r>
              <a:rPr lang="ar-IQ" altLang="en-US" sz="2200" b="0" dirty="0">
                <a:solidFill>
                  <a:schemeClr val="tx1"/>
                </a:solidFill>
                <a:effectLst/>
                <a:latin typeface="Liberation Sans" panose="020B0604020202020204" pitchFamily="34" charset="0"/>
              </a:rPr>
              <a:t> </a:t>
            </a:r>
            <a:endParaRPr lang="en-US" altLang="en-US" sz="2200" b="0" dirty="0">
              <a:solidFill>
                <a:schemeClr val="tx1"/>
              </a:solidFill>
              <a:effectLst/>
              <a:latin typeface="Liberation Sans" panose="020B0604020202020204" pitchFamily="34" charset="0"/>
            </a:endParaRPr>
          </a:p>
        </p:txBody>
      </p:sp>
      <p:sp>
        <p:nvSpPr>
          <p:cNvPr id="13"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14" name="Text Box 3"/>
          <p:cNvSpPr txBox="1">
            <a:spLocks noChangeArrowheads="1"/>
          </p:cNvSpPr>
          <p:nvPr/>
        </p:nvSpPr>
        <p:spPr bwMode="auto">
          <a:xfrm>
            <a:off x="609600" y="1371600"/>
            <a:ext cx="8001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30000"/>
              </a:spcBef>
              <a:spcAft>
                <a:spcPct val="20000"/>
              </a:spcAft>
              <a:buSzPct val="80000"/>
            </a:pPr>
            <a:r>
              <a:rPr lang="en-US" altLang="en-US" sz="2800" dirty="0">
                <a:effectLst/>
                <a:latin typeface="Liberation Sans" panose="020B0604020202020204" pitchFamily="34" charset="0"/>
              </a:rPr>
              <a:t>Analysis of Non-Current Liabilities</a:t>
            </a:r>
          </a:p>
        </p:txBody>
      </p:sp>
      <p:sp>
        <p:nvSpPr>
          <p:cNvPr id="15" name="Rectangle 22"/>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altLang="en-US" sz="3600" i="0" dirty="0">
                <a:solidFill>
                  <a:schemeClr val="accent6">
                    <a:lumMod val="50000"/>
                  </a:schemeClr>
                </a:solidFill>
                <a:effectLst/>
                <a:latin typeface="Liberation Sans" panose="020B0604020202020204" pitchFamily="34" charset="0"/>
              </a:rPr>
              <a:t>عرض وتحليل          </a:t>
            </a:r>
            <a:r>
              <a:rPr lang="en-US" altLang="en-US" sz="3200" i="0" dirty="0">
                <a:solidFill>
                  <a:schemeClr val="accent6">
                    <a:lumMod val="50000"/>
                  </a:schemeClr>
                </a:solidFill>
                <a:effectLst/>
                <a:latin typeface="Liberation Sans" panose="020B0604020202020204" pitchFamily="34" charset="0"/>
              </a:rPr>
              <a:t>Presentation and Analysis</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6"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spcBef>
                <a:spcPct val="50000"/>
              </a:spcBef>
            </a:pPr>
            <a:r>
              <a:rPr lang="ar-SA" sz="2800" dirty="0" smtClean="0">
                <a:solidFill>
                  <a:schemeClr val="tx2">
                    <a:lumMod val="50000"/>
                  </a:schemeClr>
                </a:solidFill>
                <a:effectLst/>
                <a:latin typeface="Liberation Sans" panose="020B0604020202020204" pitchFamily="34" charset="0"/>
              </a:rPr>
              <a:t>الالتزامات</a:t>
            </a:r>
            <a:endParaRPr lang="en-US" altLang="en-US" sz="2800" dirty="0">
              <a:solidFill>
                <a:schemeClr val="tx2">
                  <a:lumMod val="50000"/>
                </a:schemeClr>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28623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rtl="1">
              <a:lnSpc>
                <a:spcPct val="125000"/>
              </a:lnSpc>
              <a:spcAft>
                <a:spcPts val="600"/>
              </a:spcAft>
            </a:pPr>
            <a:r>
              <a:rPr lang="ar-IQ" sz="2400" b="0" dirty="0">
                <a:effectLst/>
                <a:latin typeface="Liberation Sans" panose="020B0604020202020204" pitchFamily="34" charset="0"/>
              </a:rPr>
              <a:t>تحتوي مبادئ المحاسبة الأمريكية المقبولة عموماً والمعايير الدولية لإعداد التقارير المالية </a:t>
            </a:r>
            <a:r>
              <a:rPr lang="ar-SA" sz="2400" b="0" dirty="0" smtClean="0">
                <a:effectLst/>
                <a:latin typeface="Liberation Sans" panose="020B0604020202020204" pitchFamily="34" charset="0"/>
              </a:rPr>
              <a:t>متشابهة من حيث تعريف الالتزامات</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بالإضافة إلى ذلك ، فإن المحاسبة عن </a:t>
            </a:r>
            <a:r>
              <a:rPr lang="ar-SA" sz="2400" b="0" dirty="0" smtClean="0">
                <a:effectLst/>
                <a:latin typeface="Liberation Sans" panose="020B0604020202020204" pitchFamily="34" charset="0"/>
              </a:rPr>
              <a:t>الالتزامات</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المتداولة هي </a:t>
            </a:r>
            <a:r>
              <a:rPr lang="ar-SA" sz="2400" b="0" dirty="0" smtClean="0">
                <a:effectLst/>
                <a:latin typeface="Liberation Sans" panose="020B0604020202020204" pitchFamily="34" charset="0"/>
              </a:rPr>
              <a:t>نفس الأسس </a:t>
            </a:r>
            <a:r>
              <a:rPr lang="ar-IQ" sz="2400" b="0" dirty="0" smtClean="0">
                <a:effectLst/>
                <a:latin typeface="Liberation Sans" panose="020B0604020202020204" pitchFamily="34" charset="0"/>
              </a:rPr>
              <a:t>وفقًا</a:t>
            </a:r>
            <a:r>
              <a:rPr lang="en-US" sz="2400" b="0" dirty="0" smtClean="0">
                <a:effectLst/>
                <a:latin typeface="Liberation Sans" panose="020B0604020202020204" pitchFamily="34" charset="0"/>
              </a:rPr>
              <a:t> </a:t>
            </a:r>
            <a:r>
              <a:rPr lang="ar-IQ" sz="2400" b="0" dirty="0" smtClean="0">
                <a:effectLst/>
                <a:latin typeface="Liberation Sans" panose="020B0604020202020204" pitchFamily="34" charset="0"/>
              </a:rPr>
              <a:t> </a:t>
            </a:r>
            <a:r>
              <a:rPr lang="ar-SA" sz="2400" b="0" dirty="0" smtClean="0">
                <a:effectLst/>
                <a:latin typeface="Liberation Sans" panose="020B0604020202020204" pitchFamily="34" charset="0"/>
              </a:rPr>
              <a:t> </a:t>
            </a:r>
            <a:r>
              <a:rPr lang="en-US" sz="2400" b="0" dirty="0" smtClean="0">
                <a:effectLst/>
                <a:latin typeface="Liberation Sans" panose="020B0604020202020204" pitchFamily="34" charset="0"/>
              </a:rPr>
              <a:t>(IFRS &amp; U.S. GAAP)</a:t>
            </a:r>
            <a:r>
              <a:rPr lang="ar-SA" sz="2400" b="0" dirty="0" smtClean="0">
                <a:effectLst/>
                <a:latin typeface="Liberation Sans" panose="020B0604020202020204" pitchFamily="34" charset="0"/>
              </a:rPr>
              <a:t> و</a:t>
            </a:r>
            <a:r>
              <a:rPr lang="ar-IQ" sz="2400" b="0" dirty="0" smtClean="0">
                <a:effectLst/>
                <a:latin typeface="Liberation Sans" panose="020B0604020202020204" pitchFamily="34" charset="0"/>
              </a:rPr>
              <a:t>مع </a:t>
            </a:r>
            <a:r>
              <a:rPr lang="ar-IQ" sz="2400" b="0" dirty="0">
                <a:effectLst/>
                <a:latin typeface="Liberation Sans" panose="020B0604020202020204" pitchFamily="34" charset="0"/>
              </a:rPr>
              <a:t>ذلك ، توجد فروق جوهرية في المصطلحات المتعلقة </a:t>
            </a:r>
            <a:r>
              <a:rPr lang="ar-SA" sz="2400" b="0" dirty="0" smtClean="0">
                <a:effectLst/>
                <a:latin typeface="Liberation Sans" panose="020B0604020202020204" pitchFamily="34" charset="0"/>
              </a:rPr>
              <a:t>بالالتزامات</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غير </a:t>
            </a:r>
            <a:r>
              <a:rPr lang="ar-SA" sz="2400" b="0" dirty="0" smtClean="0">
                <a:effectLst/>
                <a:latin typeface="Liberation Sans" panose="020B0604020202020204" pitchFamily="34" charset="0"/>
              </a:rPr>
              <a:t>المتداولة</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بالإضافة إلى بعض الاختلافات في المحاسبة </a:t>
            </a:r>
            <a:r>
              <a:rPr lang="ar-SA" sz="2400" b="0" dirty="0" smtClean="0">
                <a:effectLst/>
                <a:latin typeface="Liberation Sans" panose="020B0604020202020204" pitchFamily="34" charset="0"/>
              </a:rPr>
              <a:t>عن أنواع مختلفة من عمليات الديون طويلة الاجل.</a:t>
            </a:r>
            <a:endParaRPr lang="en-US" altLang="en-US" sz="2400"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71039733"/>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spcBef>
                <a:spcPct val="50000"/>
              </a:spcBef>
            </a:pPr>
            <a:r>
              <a:rPr lang="ar-SA" altLang="en-US" sz="2200" dirty="0" smtClean="0">
                <a:solidFill>
                  <a:srgbClr val="800000"/>
                </a:solidFill>
                <a:effectLst/>
                <a:latin typeface="Liberation Sans" panose="020B0604020202020204" pitchFamily="34" charset="0"/>
              </a:rPr>
              <a:t>قضايا ذات صلة</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36317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rtl="1">
              <a:lnSpc>
                <a:spcPct val="125000"/>
              </a:lnSpc>
              <a:spcAft>
                <a:spcPts val="600"/>
              </a:spcAft>
            </a:pPr>
            <a:r>
              <a:rPr lang="ar-SA" sz="2400" dirty="0" smtClean="0">
                <a:effectLst/>
                <a:latin typeface="Liberation Sans" panose="020B0604020202020204" pitchFamily="34" charset="0"/>
              </a:rPr>
              <a:t>التشابه</a:t>
            </a:r>
            <a:endParaRPr lang="en-US" sz="2400" dirty="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(المفهوم والتصنيف) </a:t>
            </a:r>
            <a:r>
              <a:rPr lang="ar-SA" b="0" dirty="0" smtClean="0">
                <a:effectLst/>
                <a:latin typeface="Liberation Sans" panose="020B0604020202020204" pitchFamily="34" charset="0"/>
              </a:rPr>
              <a:t>ان كل من </a:t>
            </a:r>
            <a:r>
              <a:rPr lang="en-US" b="0" dirty="0">
                <a:effectLst/>
                <a:latin typeface="Liberation Sans" panose="020B0604020202020204" pitchFamily="34" charset="0"/>
              </a:rPr>
              <a:t>(IFRS &amp; U.S. GAAP</a:t>
            </a:r>
            <a:r>
              <a:rPr lang="en-US" b="0" dirty="0" smtClean="0">
                <a:effectLst/>
                <a:latin typeface="Liberation Sans" panose="020B0604020202020204" pitchFamily="34" charset="0"/>
              </a:rPr>
              <a:t>)</a:t>
            </a:r>
            <a:r>
              <a:rPr lang="ar-SA" b="0" dirty="0" smtClean="0">
                <a:effectLst/>
                <a:latin typeface="Liberation Sans" panose="020B0604020202020204" pitchFamily="34" charset="0"/>
              </a:rPr>
              <a:t> لديهم نفس المفهوم للالتزامات وكلاهما يصنف الالتزامات الى متداولة وغير متداولة </a:t>
            </a:r>
            <a:endParaRPr lang="en-US" b="0" dirty="0" smtClean="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(الإجراءات المحاسبية) </a:t>
            </a:r>
            <a:r>
              <a:rPr lang="ar-SA" b="0" dirty="0" smtClean="0">
                <a:effectLst/>
                <a:latin typeface="Liberation Sans" panose="020B0604020202020204" pitchFamily="34" charset="0"/>
              </a:rPr>
              <a:t>كثير من الإجراءات المحاسبية الخاصة بالسندات واوراق الدفع طويلة الاجل متشابهة بالنسبة </a:t>
            </a:r>
            <a:r>
              <a:rPr lang="en-US" b="0" dirty="0">
                <a:effectLst/>
                <a:latin typeface="Liberation Sans" panose="020B0604020202020204" pitchFamily="34" charset="0"/>
              </a:rPr>
              <a:t>(IFRS &amp; U.S. GAAP)</a:t>
            </a:r>
            <a:r>
              <a:rPr lang="ar-SA" b="0" dirty="0" smtClean="0">
                <a:effectLst/>
                <a:latin typeface="Liberation Sans" panose="020B0604020202020204" pitchFamily="34" charset="0"/>
              </a:rPr>
              <a:t> </a:t>
            </a:r>
            <a:endParaRPr lang="en-US" b="0" dirty="0" smtClean="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(تقدير الخسارة) </a:t>
            </a:r>
            <a:r>
              <a:rPr lang="ar-SA" b="0" dirty="0" smtClean="0">
                <a:effectLst/>
                <a:latin typeface="Liberation Sans" panose="020B0604020202020204" pitchFamily="34" charset="0"/>
              </a:rPr>
              <a:t>ان كلاهما يتطلب افضل تقدير للخسارة المحتملة، حيث يستخدم الاحد الأدنى لمبلغ الخسارة ضمن المدى المقدر بالنسبة </a:t>
            </a:r>
            <a:r>
              <a:rPr lang="en-US" b="0" dirty="0" smtClean="0">
                <a:effectLst/>
                <a:latin typeface="Liberation Sans" panose="020B0604020202020204" pitchFamily="34" charset="0"/>
              </a:rPr>
              <a:t>U.S GAAP</a:t>
            </a:r>
            <a:r>
              <a:rPr lang="ar-SA" b="0" dirty="0" smtClean="0">
                <a:effectLst/>
                <a:latin typeface="Liberation Sans" panose="020B0604020202020204" pitchFamily="34" charset="0"/>
              </a:rPr>
              <a:t> . اما اذا تم توقع مجموعة من التقديرات ولم يكن هناك أي مبلغ ضمن المدى المقدر يتم استخدام او اللجوء الى منتصف ذلك المدى المقدر لقياس الالتزام.</a:t>
            </a:r>
            <a:endParaRPr lang="en-US" b="0" dirty="0" smtClean="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(الخسائر المستقبلية) </a:t>
            </a:r>
            <a:r>
              <a:rPr lang="ar-SA" b="0" dirty="0" smtClean="0">
                <a:effectLst/>
                <a:latin typeface="Liberation Sans" panose="020B0604020202020204" pitchFamily="34" charset="0"/>
              </a:rPr>
              <a:t>كلاهما يحظر الاعتراف بالخسائر المستقبلية للالتزامات</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2476381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spcBef>
                <a:spcPct val="50000"/>
              </a:spcBef>
            </a:pPr>
            <a:r>
              <a:rPr lang="ar-SA" altLang="en-US" sz="2200" dirty="0">
                <a:solidFill>
                  <a:srgbClr val="800000"/>
                </a:solidFill>
                <a:effectLst/>
                <a:latin typeface="Liberation Sans" panose="020B0604020202020204" pitchFamily="34" charset="0"/>
              </a:rPr>
              <a:t>قضايا ذات صلة</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447814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rtl="1">
              <a:lnSpc>
                <a:spcPct val="125000"/>
              </a:lnSpc>
              <a:spcAft>
                <a:spcPts val="600"/>
              </a:spcAft>
            </a:pPr>
            <a:r>
              <a:rPr lang="ar-SA" sz="2000" dirty="0" smtClean="0">
                <a:effectLst/>
                <a:latin typeface="Liberation Sans" panose="020B0604020202020204" pitchFamily="34" charset="0"/>
              </a:rPr>
              <a:t>الاختلاف</a:t>
            </a:r>
            <a:endParaRPr lang="en-US" sz="20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companies must classify a </a:t>
            </a:r>
            <a:r>
              <a:rPr lang="en-US" b="0" dirty="0" smtClean="0">
                <a:effectLst/>
                <a:latin typeface="Liberation Sans" panose="020B0604020202020204" pitchFamily="34" charset="0"/>
              </a:rPr>
              <a:t>refinancing as current </a:t>
            </a:r>
            <a:r>
              <a:rPr lang="en-US" b="0" dirty="0">
                <a:effectLst/>
                <a:latin typeface="Liberation Sans" panose="020B0604020202020204" pitchFamily="34" charset="0"/>
              </a:rPr>
              <a:t>only if it is completed before the </a:t>
            </a:r>
            <a:r>
              <a:rPr lang="en-US" b="0" dirty="0" smtClean="0">
                <a:effectLst/>
                <a:latin typeface="Liberation Sans" panose="020B0604020202020204" pitchFamily="34" charset="0"/>
              </a:rPr>
              <a:t>financial statements are </a:t>
            </a:r>
            <a:r>
              <a:rPr lang="en-US" b="0" dirty="0">
                <a:effectLst/>
                <a:latin typeface="Liberation Sans" panose="020B0604020202020204" pitchFamily="34" charset="0"/>
              </a:rPr>
              <a:t>issued. IFRS requires that the current portion of </a:t>
            </a:r>
            <a:r>
              <a:rPr lang="en-US" b="0" dirty="0" smtClean="0">
                <a:effectLst/>
                <a:latin typeface="Liberation Sans" panose="020B0604020202020204" pitchFamily="34" charset="0"/>
              </a:rPr>
              <a:t>long-term debt </a:t>
            </a:r>
            <a:r>
              <a:rPr lang="en-US" b="0" dirty="0">
                <a:effectLst/>
                <a:latin typeface="Liberation Sans" panose="020B0604020202020204" pitchFamily="34" charset="0"/>
              </a:rPr>
              <a:t>be </a:t>
            </a:r>
            <a:r>
              <a:rPr lang="en-US" b="0" dirty="0" smtClean="0">
                <a:effectLst/>
                <a:latin typeface="Liberation Sans" panose="020B0604020202020204" pitchFamily="34" charset="0"/>
              </a:rPr>
              <a:t>classified </a:t>
            </a:r>
            <a:r>
              <a:rPr lang="en-US" b="0" dirty="0">
                <a:effectLst/>
                <a:latin typeface="Liberation Sans" panose="020B0604020202020204" pitchFamily="34" charset="0"/>
              </a:rPr>
              <a:t>as current unless an agreement to </a:t>
            </a:r>
            <a:r>
              <a:rPr lang="en-US" b="0" dirty="0" smtClean="0">
                <a:effectLst/>
                <a:latin typeface="Liberation Sans" panose="020B0604020202020204" pitchFamily="34" charset="0"/>
              </a:rPr>
              <a:t>refinance on </a:t>
            </a:r>
            <a:r>
              <a:rPr lang="en-US" b="0" dirty="0">
                <a:effectLst/>
                <a:latin typeface="Liberation Sans" panose="020B0604020202020204" pitchFamily="34" charset="0"/>
              </a:rPr>
              <a:t>a long-term basis is completed before the reporting date</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uses the term contingency in a different </a:t>
            </a:r>
            <a:r>
              <a:rPr lang="en-US" b="0" dirty="0" smtClean="0">
                <a:effectLst/>
                <a:latin typeface="Liberation Sans" panose="020B0604020202020204" pitchFamily="34" charset="0"/>
              </a:rPr>
              <a:t>way than </a:t>
            </a:r>
            <a:r>
              <a:rPr lang="en-US" b="0" dirty="0">
                <a:effectLst/>
                <a:latin typeface="Liberation Sans" panose="020B0604020202020204" pitchFamily="34" charset="0"/>
              </a:rPr>
              <a:t>IFRS. A contingency under U.S. GAAP may be </a:t>
            </a:r>
            <a:r>
              <a:rPr lang="en-US" b="0" dirty="0" smtClean="0">
                <a:effectLst/>
                <a:latin typeface="Liberation Sans" panose="020B0604020202020204" pitchFamily="34" charset="0"/>
              </a:rPr>
              <a:t>reported as </a:t>
            </a:r>
            <a:r>
              <a:rPr lang="en-US" b="0" dirty="0">
                <a:effectLst/>
                <a:latin typeface="Liberation Sans" panose="020B0604020202020204" pitchFamily="34" charset="0"/>
              </a:rPr>
              <a:t>a liability under certain situations. IFRS does </a:t>
            </a:r>
            <a:r>
              <a:rPr lang="en-US" b="0" dirty="0" smtClean="0">
                <a:effectLst/>
                <a:latin typeface="Liberation Sans" panose="020B0604020202020204" pitchFamily="34" charset="0"/>
              </a:rPr>
              <a:t>not permit </a:t>
            </a:r>
            <a:r>
              <a:rPr lang="en-US" b="0" dirty="0">
                <a:effectLst/>
                <a:latin typeface="Liberation Sans" panose="020B0604020202020204" pitchFamily="34" charset="0"/>
              </a:rPr>
              <a:t>a contingency to be recorded as a liability</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uses the term estimated liabilities to </a:t>
            </a:r>
            <a:r>
              <a:rPr lang="en-US" b="0" dirty="0" smtClean="0">
                <a:effectLst/>
                <a:latin typeface="Liberation Sans" panose="020B0604020202020204" pitchFamily="34" charset="0"/>
              </a:rPr>
              <a:t>discuss various </a:t>
            </a:r>
            <a:r>
              <a:rPr lang="en-US" b="0" dirty="0">
                <a:effectLst/>
                <a:latin typeface="Liberation Sans" panose="020B0604020202020204" pitchFamily="34" charset="0"/>
              </a:rPr>
              <a:t>liability items that have some uncertainty related </a:t>
            </a:r>
            <a:r>
              <a:rPr lang="en-US" b="0" dirty="0" smtClean="0">
                <a:effectLst/>
                <a:latin typeface="Liberation Sans" panose="020B0604020202020204" pitchFamily="34" charset="0"/>
              </a:rPr>
              <a:t>to timing </a:t>
            </a:r>
            <a:r>
              <a:rPr lang="en-US" b="0" dirty="0">
                <a:effectLst/>
                <a:latin typeface="Liberation Sans" panose="020B0604020202020204" pitchFamily="34" charset="0"/>
              </a:rPr>
              <a:t>or amount. IFRS generally uses the term provisions.</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54263533"/>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movnglnc">
  <a:themeElements>
    <a:clrScheme name="">
      <a:dk1>
        <a:srgbClr val="000000"/>
      </a:dk1>
      <a:lt1>
        <a:srgbClr val="FFFFFF"/>
      </a:lt1>
      <a:dk2>
        <a:srgbClr val="0000FF"/>
      </a:dk2>
      <a:lt2>
        <a:srgbClr val="000000"/>
      </a:lt2>
      <a:accent1>
        <a:srgbClr val="00FFFF"/>
      </a:accent1>
      <a:accent2>
        <a:srgbClr val="FF0000"/>
      </a:accent2>
      <a:accent3>
        <a:srgbClr val="FFFFFF"/>
      </a:accent3>
      <a:accent4>
        <a:srgbClr val="000000"/>
      </a:accent4>
      <a:accent5>
        <a:srgbClr val="AAFFFF"/>
      </a:accent5>
      <a:accent6>
        <a:srgbClr val="E70000"/>
      </a:accent6>
      <a:hlink>
        <a:srgbClr val="000099"/>
      </a:hlink>
      <a:folHlink>
        <a:srgbClr val="000000"/>
      </a:folHlink>
    </a:clrScheme>
    <a:fontScheme name="movnglnc">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movngl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vngl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vngl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vngl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vngln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vngln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vngln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1019</Words>
  <Application>Microsoft Office PowerPoint</Application>
  <PresentationFormat>On-screen Show (4:3)</PresentationFormat>
  <Paragraphs>80</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movnglnc</vt:lpstr>
      <vt:lpstr>PowerPoint Presentation</vt:lpstr>
      <vt:lpstr>التمويل خارج الميزانية    Off-Balance-Sheet Financing</vt:lpstr>
      <vt:lpstr>PowerPoint Presentation</vt:lpstr>
      <vt:lpstr>عرض وتحليل          Presentation and Analysis</vt:lpstr>
      <vt:lpstr>عرض وتحليل          Presentation and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4</cp:revision>
  <dcterms:modified xsi:type="dcterms:W3CDTF">2019-04-02T19:46:07Z</dcterms:modified>
</cp:coreProperties>
</file>