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72" r:id="rId2"/>
    <p:sldMasterId id="2147483684" r:id="rId3"/>
  </p:sldMasterIdLst>
  <p:sldIdLst>
    <p:sldId id="256" r:id="rId4"/>
    <p:sldId id="258" r:id="rId5"/>
    <p:sldId id="259" r:id="rId6"/>
    <p:sldId id="260" r:id="rId7"/>
    <p:sldId id="262" r:id="rId8"/>
    <p:sldId id="263" r:id="rId9"/>
    <p:sldId id="264" r:id="rId10"/>
    <p:sldId id="265" r:id="rId11"/>
    <p:sldId id="261"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170130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50450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15175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51421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8318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8598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74430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1421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989157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465596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28106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648031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31914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985033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1180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8367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5115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997350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798488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477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811999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834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D9AE3F-F984-4B70-B24C-AF3885623D6F}" type="datetimeFigureOut">
              <a:rPr lang="ar-SA" smtClean="0"/>
              <a:t>18/09/1440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20277070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4024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976847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90218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1639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420331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93D9AE3F-F984-4B70-B24C-AF3885623D6F}" type="datetimeFigureOut">
              <a:rPr lang="ar-SA" smtClean="0"/>
              <a:t>18/09/1440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68126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93D9AE3F-F984-4B70-B24C-AF3885623D6F}" type="datetimeFigureOut">
              <a:rPr lang="ar-SA" smtClean="0"/>
              <a:t>18/09/1440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222700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9AE3F-F984-4B70-B24C-AF3885623D6F}" type="datetimeFigureOut">
              <a:rPr lang="ar-SA" smtClean="0"/>
              <a:t>18/09/1440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3812811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179766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9AE3F-F984-4B70-B24C-AF3885623D6F}" type="datetimeFigureOut">
              <a:rPr lang="ar-SA" smtClean="0"/>
              <a:t>18/09/1440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EA654A4-C541-43BD-ACF3-725DE01B4DB5}" type="slidenum">
              <a:rPr lang="ar-SA" smtClean="0"/>
              <a:t>‹#›</a:t>
            </a:fld>
            <a:endParaRPr lang="ar-SA"/>
          </a:p>
        </p:txBody>
      </p:sp>
    </p:spTree>
    <p:extLst>
      <p:ext uri="{BB962C8B-B14F-4D97-AF65-F5344CB8AC3E}">
        <p14:creationId xmlns:p14="http://schemas.microsoft.com/office/powerpoint/2010/main" val="4294456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9AE3F-F984-4B70-B24C-AF3885623D6F}" type="datetimeFigureOut">
              <a:rPr lang="ar-SA" smtClean="0"/>
              <a:t>18/09/1440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654A4-C541-43BD-ACF3-725DE01B4DB5}" type="slidenum">
              <a:rPr lang="ar-SA" smtClean="0"/>
              <a:t>‹#›</a:t>
            </a:fld>
            <a:endParaRPr lang="ar-SA"/>
          </a:p>
        </p:txBody>
      </p:sp>
    </p:spTree>
    <p:extLst>
      <p:ext uri="{BB962C8B-B14F-4D97-AF65-F5344CB8AC3E}">
        <p14:creationId xmlns:p14="http://schemas.microsoft.com/office/powerpoint/2010/main" val="1685523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39277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D9AE3F-F984-4B70-B24C-AF3885623D6F}" type="datetimeFigureOut">
              <a:rPr lang="ar-SA">
                <a:solidFill>
                  <a:prstClr val="black">
                    <a:tint val="75000"/>
                  </a:prstClr>
                </a:solidFill>
              </a:rPr>
              <a:pPr/>
              <a:t>18/09/1440</a:t>
            </a:fld>
            <a:endParaRPr lang="ar-SA">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EA654A4-C541-43BD-ACF3-725DE01B4DB5}"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973472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مدخل الى </a:t>
            </a:r>
            <a:r>
              <a:rPr lang="ar-SA" dirty="0" smtClean="0"/>
              <a:t>المشاريع </a:t>
            </a:r>
            <a:br>
              <a:rPr lang="ar-SA" dirty="0" smtClean="0"/>
            </a:br>
            <a:r>
              <a:rPr lang="ar-SA" dirty="0" smtClean="0"/>
              <a:t>الجزء الاول</a:t>
            </a:r>
            <a:endParaRPr lang="ar-SA" dirty="0"/>
          </a:p>
        </p:txBody>
      </p:sp>
    </p:spTree>
    <p:extLst>
      <p:ext uri="{BB962C8B-B14F-4D97-AF65-F5344CB8AC3E}">
        <p14:creationId xmlns:p14="http://schemas.microsoft.com/office/powerpoint/2010/main" val="3135885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3888432"/>
          </a:xfrm>
        </p:spPr>
        <p:txBody>
          <a:bodyPr>
            <a:normAutofit/>
          </a:bodyPr>
          <a:lstStyle/>
          <a:p>
            <a:r>
              <a:rPr lang="ar-IQ" b="1" dirty="0">
                <a:ea typeface="Calibri"/>
                <a:cs typeface="Arial"/>
              </a:rPr>
              <a:t>تعتبر إدارة المشاريع في الوقت الحاضر ذات أولوية عالية للغاية حيث أن جميع المنظمات، سواء كانت صغيرة أو كبيرة ، تشارك في وقت أو آخر في تنفيذ مشاريع وابتكارات وتغييرات جديدة.</a:t>
            </a:r>
            <a:endParaRPr lang="ar-SA" dirty="0"/>
          </a:p>
        </p:txBody>
      </p:sp>
    </p:spTree>
    <p:extLst>
      <p:ext uri="{BB962C8B-B14F-4D97-AF65-F5344CB8AC3E}">
        <p14:creationId xmlns:p14="http://schemas.microsoft.com/office/powerpoint/2010/main" val="79423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2816"/>
            <a:ext cx="7772400" cy="4248472"/>
          </a:xfrm>
        </p:spPr>
        <p:txBody>
          <a:bodyPr>
            <a:noAutofit/>
          </a:bodyPr>
          <a:lstStyle/>
          <a:p>
            <a:r>
              <a:rPr lang="ar-IQ" sz="4000" b="1" dirty="0" smtClean="0">
                <a:effectLst/>
                <a:ea typeface="Calibri"/>
              </a:rPr>
              <a:t>المشروع هو مسعى مؤقت يتخذ من أجل إنشاء منتج فريد أو نتيجة فريدة. وتشير الطبيعة المؤقتة للمشروعات إلى أن المشروع يكون له بداية ونهاية محددة. و يتم الوصول إلى نهاية المشروع عندما تتحقق أهداف</a:t>
            </a:r>
            <a:r>
              <a:rPr lang="ar-IQ" sz="4000" b="1" dirty="0">
                <a:ea typeface="Calibri"/>
              </a:rPr>
              <a:t>ه</a:t>
            </a:r>
            <a:r>
              <a:rPr lang="ar-IQ" sz="4000" b="1" dirty="0" smtClean="0">
                <a:effectLst/>
                <a:ea typeface="Calibri"/>
              </a:rPr>
              <a:t> أو قد يتم إنهاء المشروع لأن أهدافه لن يتم تحقيقها أو لا يمكن تحقيقها، أو عندما لا تكون </a:t>
            </a:r>
            <a:r>
              <a:rPr lang="ar-IQ" sz="4000" b="1" dirty="0">
                <a:ea typeface="Calibri"/>
              </a:rPr>
              <a:t>هناك</a:t>
            </a:r>
            <a:r>
              <a:rPr lang="ar-IQ" sz="4000" b="1" dirty="0" smtClean="0">
                <a:effectLst/>
                <a:ea typeface="Calibri"/>
              </a:rPr>
              <a:t> حاجة إلى المشروع . </a:t>
            </a:r>
            <a:endParaRPr lang="ar-SA" sz="4000" dirty="0"/>
          </a:p>
        </p:txBody>
      </p:sp>
      <p:sp>
        <p:nvSpPr>
          <p:cNvPr id="3" name="TextBox 2"/>
          <p:cNvSpPr txBox="1"/>
          <p:nvPr/>
        </p:nvSpPr>
        <p:spPr>
          <a:xfrm>
            <a:off x="1403648" y="764704"/>
            <a:ext cx="5256584" cy="830997"/>
          </a:xfrm>
          <a:prstGeom prst="rect">
            <a:avLst/>
          </a:prstGeom>
          <a:noFill/>
        </p:spPr>
        <p:txBody>
          <a:bodyPr wrap="square" rtlCol="1">
            <a:spAutoFit/>
          </a:bodyPr>
          <a:lstStyle/>
          <a:p>
            <a:r>
              <a:rPr lang="ar-IQ" sz="4800" b="1" dirty="0" smtClean="0">
                <a:ea typeface="Calibri"/>
              </a:rPr>
              <a:t>مفهوم</a:t>
            </a:r>
            <a:r>
              <a:rPr lang="ar-SA" sz="4800" b="1" dirty="0" smtClean="0">
                <a:ea typeface="Calibri"/>
              </a:rPr>
              <a:t> المشروع</a:t>
            </a:r>
            <a:endParaRPr lang="ar-SA" sz="4800" dirty="0"/>
          </a:p>
        </p:txBody>
      </p:sp>
    </p:spTree>
    <p:extLst>
      <p:ext uri="{BB962C8B-B14F-4D97-AF65-F5344CB8AC3E}">
        <p14:creationId xmlns:p14="http://schemas.microsoft.com/office/powerpoint/2010/main" val="7143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4248472"/>
          </a:xfrm>
        </p:spPr>
        <p:txBody>
          <a:bodyPr>
            <a:noAutofit/>
          </a:bodyPr>
          <a:lstStyle/>
          <a:p>
            <a:r>
              <a:rPr lang="ar-IQ" sz="4000" b="1" dirty="0" smtClean="0">
                <a:effectLst/>
                <a:ea typeface="Calibri"/>
                <a:cs typeface="Arial"/>
              </a:rPr>
              <a:t>ويمكن</a:t>
            </a:r>
            <a:r>
              <a:rPr lang="ar-IQ" sz="4000" b="1" dirty="0" smtClean="0">
                <a:effectLst/>
                <a:ea typeface="Calibri"/>
                <a:cs typeface="Calibri"/>
              </a:rPr>
              <a:t> </a:t>
            </a:r>
            <a:r>
              <a:rPr lang="ar-IQ" sz="4000" b="1" dirty="0" smtClean="0">
                <a:effectLst/>
                <a:ea typeface="Calibri"/>
                <a:cs typeface="Arial"/>
              </a:rPr>
              <a:t>أيضا</a:t>
            </a:r>
            <a:r>
              <a:rPr lang="ar-IQ" sz="4000" b="1" dirty="0" smtClean="0">
                <a:effectLst/>
                <a:ea typeface="Calibri"/>
                <a:cs typeface="Calibri"/>
              </a:rPr>
              <a:t> </a:t>
            </a:r>
            <a:r>
              <a:rPr lang="ar-IQ" sz="4000" b="1" dirty="0" smtClean="0">
                <a:effectLst/>
                <a:ea typeface="Calibri"/>
                <a:cs typeface="Arial"/>
              </a:rPr>
              <a:t>أن</a:t>
            </a:r>
            <a:r>
              <a:rPr lang="ar-IQ" sz="4000" b="1" dirty="0" smtClean="0">
                <a:effectLst/>
                <a:ea typeface="Calibri"/>
                <a:cs typeface="Calibri"/>
              </a:rPr>
              <a:t> </a:t>
            </a:r>
            <a:r>
              <a:rPr lang="ar-IQ" sz="4000" b="1" dirty="0" smtClean="0">
                <a:effectLst/>
                <a:ea typeface="Calibri"/>
                <a:cs typeface="Arial"/>
              </a:rPr>
              <a:t>يتم</a:t>
            </a:r>
            <a:r>
              <a:rPr lang="ar-IQ" sz="4000" b="1" dirty="0" smtClean="0">
                <a:effectLst/>
                <a:ea typeface="Calibri"/>
                <a:cs typeface="Calibri"/>
              </a:rPr>
              <a:t> </a:t>
            </a:r>
            <a:r>
              <a:rPr lang="ar-IQ" sz="4000" b="1" dirty="0" smtClean="0">
                <a:effectLst/>
                <a:ea typeface="Calibri"/>
                <a:cs typeface="Arial"/>
              </a:rPr>
              <a:t>إنهائه</a:t>
            </a:r>
            <a:r>
              <a:rPr lang="ar-IQ" sz="4000" b="1" dirty="0" smtClean="0">
                <a:effectLst/>
                <a:ea typeface="Calibri"/>
                <a:cs typeface="Calibri"/>
              </a:rPr>
              <a:t> </a:t>
            </a:r>
            <a:r>
              <a:rPr lang="ar-IQ" sz="4000" b="1" dirty="0" smtClean="0">
                <a:effectLst/>
                <a:ea typeface="Calibri"/>
                <a:cs typeface="Arial"/>
              </a:rPr>
              <a:t>إذا</a:t>
            </a:r>
            <a:r>
              <a:rPr lang="ar-IQ" sz="4000" b="1" dirty="0" smtClean="0">
                <a:effectLst/>
                <a:ea typeface="Calibri"/>
                <a:cs typeface="Calibri"/>
              </a:rPr>
              <a:t> </a:t>
            </a:r>
            <a:r>
              <a:rPr lang="ar-IQ" sz="4000" b="1" dirty="0" smtClean="0">
                <a:effectLst/>
                <a:ea typeface="Calibri"/>
                <a:cs typeface="Arial"/>
              </a:rPr>
              <a:t>كان</a:t>
            </a:r>
            <a:r>
              <a:rPr lang="ar-IQ" sz="4000" b="1" dirty="0" smtClean="0">
                <a:effectLst/>
                <a:ea typeface="Calibri"/>
                <a:cs typeface="Calibri"/>
              </a:rPr>
              <a:t> </a:t>
            </a:r>
            <a:r>
              <a:rPr lang="ar-IQ" sz="4000" b="1" dirty="0" smtClean="0">
                <a:effectLst/>
                <a:ea typeface="Calibri"/>
                <a:cs typeface="Arial"/>
              </a:rPr>
              <a:t>الزبون،</a:t>
            </a:r>
            <a:r>
              <a:rPr lang="ar-IQ" sz="4000" b="1" dirty="0" smtClean="0">
                <a:effectLst/>
                <a:ea typeface="Calibri"/>
                <a:cs typeface="Calibri"/>
              </a:rPr>
              <a:t> </a:t>
            </a:r>
            <a:r>
              <a:rPr lang="ar-IQ" sz="4000" b="1" dirty="0" smtClean="0">
                <a:effectLst/>
                <a:ea typeface="Calibri"/>
                <a:cs typeface="Arial"/>
              </a:rPr>
              <a:t>أو</a:t>
            </a:r>
            <a:r>
              <a:rPr lang="ar-IQ" sz="4000" b="1" dirty="0" smtClean="0">
                <a:effectLst/>
                <a:ea typeface="Calibri"/>
                <a:cs typeface="Calibri"/>
              </a:rPr>
              <a:t> </a:t>
            </a:r>
            <a:r>
              <a:rPr lang="ar-IQ" sz="4000" b="1" dirty="0" smtClean="0">
                <a:effectLst/>
                <a:ea typeface="Calibri"/>
                <a:cs typeface="Arial"/>
              </a:rPr>
              <a:t>راعي المشروع</a:t>
            </a:r>
            <a:r>
              <a:rPr lang="ar-IQ" sz="4000" b="1" dirty="0" smtClean="0">
                <a:effectLst/>
                <a:ea typeface="Calibri"/>
                <a:cs typeface="Calibri"/>
              </a:rPr>
              <a:t> </a:t>
            </a:r>
            <a:r>
              <a:rPr lang="ar-IQ" sz="4000" b="1" dirty="0" smtClean="0">
                <a:effectLst/>
                <a:ea typeface="Calibri"/>
                <a:cs typeface="Arial"/>
              </a:rPr>
              <a:t>يرغب</a:t>
            </a:r>
            <a:r>
              <a:rPr lang="ar-IQ" sz="4000" b="1" dirty="0" smtClean="0">
                <a:effectLst/>
                <a:ea typeface="Calibri"/>
                <a:cs typeface="Calibri"/>
              </a:rPr>
              <a:t> </a:t>
            </a:r>
            <a:r>
              <a:rPr lang="ar-IQ" sz="4000" b="1" dirty="0" smtClean="0">
                <a:effectLst/>
                <a:ea typeface="Calibri"/>
                <a:cs typeface="Arial"/>
              </a:rPr>
              <a:t>في</a:t>
            </a:r>
            <a:r>
              <a:rPr lang="ar-IQ" sz="4000" b="1" dirty="0" smtClean="0">
                <a:effectLst/>
                <a:ea typeface="Calibri"/>
                <a:cs typeface="Calibri"/>
              </a:rPr>
              <a:t> </a:t>
            </a:r>
            <a:r>
              <a:rPr lang="ar-IQ" sz="4000" b="1" dirty="0" smtClean="0">
                <a:effectLst/>
                <a:ea typeface="Calibri"/>
                <a:cs typeface="Arial"/>
              </a:rPr>
              <a:t>الإنهاء</a:t>
            </a:r>
            <a:r>
              <a:rPr lang="ar-IQ" sz="4000" b="1" dirty="0" smtClean="0">
                <a:effectLst/>
                <a:ea typeface="Calibri"/>
                <a:cs typeface="Calibri"/>
              </a:rPr>
              <a:t>. </a:t>
            </a:r>
            <a:r>
              <a:rPr lang="ar-IQ" sz="4000" b="1" dirty="0" smtClean="0">
                <a:effectLst/>
                <a:ea typeface="Calibri"/>
                <a:cs typeface="Arial"/>
              </a:rPr>
              <a:t>وكلمة</a:t>
            </a:r>
            <a:r>
              <a:rPr lang="ar-IQ" sz="4000" b="1" dirty="0" smtClean="0">
                <a:effectLst/>
                <a:ea typeface="Calibri"/>
                <a:cs typeface="Calibri"/>
              </a:rPr>
              <a:t> "</a:t>
            </a:r>
            <a:r>
              <a:rPr lang="ar-IQ" sz="4000" b="1" dirty="0" smtClean="0">
                <a:effectLst/>
                <a:ea typeface="Calibri"/>
                <a:cs typeface="Arial"/>
              </a:rPr>
              <a:t>مؤقت</a:t>
            </a:r>
            <a:r>
              <a:rPr lang="ar-IQ" sz="4000" b="1" dirty="0" smtClean="0">
                <a:effectLst/>
                <a:ea typeface="Calibri"/>
                <a:cs typeface="Calibri"/>
              </a:rPr>
              <a:t>" </a:t>
            </a:r>
            <a:r>
              <a:rPr lang="ar-IQ" sz="4000" b="1" dirty="0" smtClean="0">
                <a:effectLst/>
                <a:ea typeface="Calibri"/>
                <a:cs typeface="Arial"/>
              </a:rPr>
              <a:t>لا</a:t>
            </a:r>
            <a:r>
              <a:rPr lang="ar-IQ" sz="4000" b="1" dirty="0" smtClean="0">
                <a:effectLst/>
                <a:ea typeface="Calibri"/>
                <a:cs typeface="Calibri"/>
              </a:rPr>
              <a:t> </a:t>
            </a:r>
            <a:r>
              <a:rPr lang="ar-IQ" sz="4000" b="1" dirty="0" smtClean="0">
                <a:effectLst/>
                <a:ea typeface="Calibri"/>
                <a:cs typeface="Arial"/>
              </a:rPr>
              <a:t>تعني</a:t>
            </a:r>
            <a:r>
              <a:rPr lang="ar-IQ" sz="4000" b="1" dirty="0" smtClean="0">
                <a:effectLst/>
                <a:ea typeface="Calibri"/>
                <a:cs typeface="Calibri"/>
              </a:rPr>
              <a:t> </a:t>
            </a:r>
            <a:r>
              <a:rPr lang="ar-IQ" sz="4000" b="1" dirty="0" smtClean="0">
                <a:effectLst/>
                <a:ea typeface="Calibri"/>
                <a:cs typeface="Arial"/>
              </a:rPr>
              <a:t>بالضرورة</a:t>
            </a:r>
            <a:r>
              <a:rPr lang="ar-IQ" sz="4000" b="1" dirty="0" smtClean="0">
                <a:effectLst/>
                <a:ea typeface="Calibri"/>
                <a:cs typeface="Calibri"/>
              </a:rPr>
              <a:t> </a:t>
            </a:r>
            <a:r>
              <a:rPr lang="ar-IQ" sz="4000" b="1" dirty="0" smtClean="0">
                <a:effectLst/>
                <a:ea typeface="Calibri"/>
                <a:cs typeface="Arial"/>
              </a:rPr>
              <a:t>أن</a:t>
            </a:r>
            <a:r>
              <a:rPr lang="ar-IQ" sz="4000" b="1" dirty="0" smtClean="0">
                <a:effectLst/>
                <a:ea typeface="Calibri"/>
                <a:cs typeface="Calibri"/>
              </a:rPr>
              <a:t> </a:t>
            </a:r>
            <a:r>
              <a:rPr lang="ar-IQ" sz="4000" b="1" dirty="0" smtClean="0">
                <a:effectLst/>
                <a:ea typeface="Calibri"/>
                <a:cs typeface="Arial"/>
              </a:rPr>
              <a:t>مدة</a:t>
            </a:r>
            <a:r>
              <a:rPr lang="ar-IQ" sz="4000" b="1" dirty="0" smtClean="0">
                <a:effectLst/>
                <a:ea typeface="Calibri"/>
                <a:cs typeface="Calibri"/>
              </a:rPr>
              <a:t> </a:t>
            </a:r>
            <a:r>
              <a:rPr lang="ar-IQ" sz="4000" b="1" dirty="0" smtClean="0">
                <a:effectLst/>
                <a:ea typeface="Calibri"/>
                <a:cs typeface="Arial"/>
              </a:rPr>
              <a:t>المشروع</a:t>
            </a:r>
            <a:r>
              <a:rPr lang="ar-IQ" sz="4000" b="1" dirty="0" smtClean="0">
                <a:effectLst/>
                <a:ea typeface="Calibri"/>
                <a:cs typeface="Calibri"/>
              </a:rPr>
              <a:t> </a:t>
            </a:r>
            <a:r>
              <a:rPr lang="ar-IQ" sz="4000" b="1" dirty="0" smtClean="0">
                <a:effectLst/>
                <a:ea typeface="Calibri"/>
                <a:cs typeface="Arial"/>
              </a:rPr>
              <a:t>قصيرة</a:t>
            </a:r>
            <a:r>
              <a:rPr lang="ar-IQ" sz="4000" b="1" dirty="0" smtClean="0">
                <a:effectLst/>
                <a:ea typeface="Calibri"/>
                <a:cs typeface="Calibri"/>
              </a:rPr>
              <a:t>. </a:t>
            </a:r>
            <a:r>
              <a:rPr lang="ar-IQ" sz="4000" b="1" dirty="0" smtClean="0">
                <a:effectLst/>
                <a:ea typeface="Calibri"/>
                <a:cs typeface="Arial"/>
              </a:rPr>
              <a:t>فهي</a:t>
            </a:r>
            <a:r>
              <a:rPr lang="ar-IQ" sz="4000" b="1" dirty="0" smtClean="0">
                <a:effectLst/>
                <a:ea typeface="Calibri"/>
                <a:cs typeface="Calibri"/>
              </a:rPr>
              <a:t> </a:t>
            </a:r>
            <a:r>
              <a:rPr lang="ar-IQ" sz="4000" b="1" dirty="0" smtClean="0">
                <a:effectLst/>
                <a:ea typeface="Calibri"/>
                <a:cs typeface="Arial"/>
              </a:rPr>
              <a:t>تشير</a:t>
            </a:r>
            <a:r>
              <a:rPr lang="ar-IQ" sz="4000" b="1" dirty="0" smtClean="0">
                <a:effectLst/>
                <a:ea typeface="Calibri"/>
                <a:cs typeface="Calibri"/>
              </a:rPr>
              <a:t> </a:t>
            </a:r>
            <a:r>
              <a:rPr lang="ar-IQ" sz="4000" b="1" dirty="0" smtClean="0">
                <a:effectLst/>
                <a:ea typeface="Calibri"/>
                <a:cs typeface="Arial"/>
              </a:rPr>
              <a:t>إلى</a:t>
            </a:r>
            <a:r>
              <a:rPr lang="ar-IQ" sz="4000" b="1" dirty="0" smtClean="0">
                <a:effectLst/>
                <a:ea typeface="Calibri"/>
                <a:cs typeface="Calibri"/>
              </a:rPr>
              <a:t> </a:t>
            </a:r>
            <a:r>
              <a:rPr lang="ar-IQ" sz="4000" b="1" dirty="0" smtClean="0">
                <a:effectLst/>
                <a:ea typeface="Calibri"/>
                <a:cs typeface="Arial"/>
              </a:rPr>
              <a:t>المشاركة</a:t>
            </a:r>
            <a:r>
              <a:rPr lang="ar-IQ" sz="4000" b="1" dirty="0" smtClean="0">
                <a:effectLst/>
                <a:ea typeface="Calibri"/>
                <a:cs typeface="Calibri"/>
              </a:rPr>
              <a:t> </a:t>
            </a:r>
            <a:r>
              <a:rPr lang="ar-IQ" sz="4000" b="1" dirty="0" smtClean="0">
                <a:effectLst/>
                <a:ea typeface="Calibri"/>
                <a:cs typeface="Arial"/>
              </a:rPr>
              <a:t>في</a:t>
            </a:r>
            <a:r>
              <a:rPr lang="ar-IQ" sz="4000" b="1" dirty="0" smtClean="0">
                <a:effectLst/>
                <a:ea typeface="Calibri"/>
                <a:cs typeface="Calibri"/>
              </a:rPr>
              <a:t> </a:t>
            </a:r>
            <a:r>
              <a:rPr lang="ar-IQ" sz="4000" b="1" dirty="0" smtClean="0">
                <a:effectLst/>
                <a:ea typeface="Calibri"/>
                <a:cs typeface="Arial"/>
              </a:rPr>
              <a:t>المشروع</a:t>
            </a:r>
            <a:r>
              <a:rPr lang="ar-IQ" sz="4000" b="1" dirty="0" smtClean="0">
                <a:effectLst/>
                <a:ea typeface="Calibri"/>
                <a:cs typeface="Calibri"/>
              </a:rPr>
              <a:t> </a:t>
            </a:r>
            <a:r>
              <a:rPr lang="ar-IQ" sz="4000" b="1" dirty="0" smtClean="0">
                <a:effectLst/>
                <a:ea typeface="Calibri"/>
                <a:cs typeface="Arial"/>
              </a:rPr>
              <a:t>وطول</a:t>
            </a:r>
            <a:r>
              <a:rPr lang="ar-IQ" sz="4000" b="1" dirty="0" smtClean="0">
                <a:effectLst/>
                <a:ea typeface="Calibri"/>
                <a:cs typeface="Calibri"/>
              </a:rPr>
              <a:t> </a:t>
            </a:r>
            <a:r>
              <a:rPr lang="ar-IQ" sz="4000" b="1" dirty="0" smtClean="0">
                <a:effectLst/>
                <a:ea typeface="Calibri"/>
                <a:cs typeface="Arial"/>
              </a:rPr>
              <a:t>عمره</a:t>
            </a:r>
            <a:r>
              <a:rPr lang="ar-IQ" sz="4000" b="1" dirty="0" smtClean="0">
                <a:effectLst/>
                <a:ea typeface="Calibri"/>
                <a:cs typeface="Calibri"/>
              </a:rPr>
              <a:t>. </a:t>
            </a:r>
            <a:r>
              <a:rPr lang="ar-IQ" sz="4000" b="1" dirty="0" smtClean="0">
                <a:effectLst/>
                <a:ea typeface="Calibri"/>
                <a:cs typeface="Arial"/>
              </a:rPr>
              <a:t>ولا</a:t>
            </a:r>
            <a:r>
              <a:rPr lang="ar-IQ" sz="4000" b="1" dirty="0" smtClean="0">
                <a:effectLst/>
                <a:ea typeface="Calibri"/>
                <a:cs typeface="Calibri"/>
              </a:rPr>
              <a:t> </a:t>
            </a:r>
            <a:r>
              <a:rPr lang="ar-IQ" sz="4000" b="1" dirty="0" smtClean="0">
                <a:effectLst/>
                <a:ea typeface="Calibri"/>
                <a:cs typeface="Arial"/>
              </a:rPr>
              <a:t>تنطبق</a:t>
            </a:r>
            <a:r>
              <a:rPr lang="ar-IQ" sz="4000" b="1" dirty="0" smtClean="0">
                <a:effectLst/>
                <a:ea typeface="Calibri"/>
                <a:cs typeface="Calibri"/>
              </a:rPr>
              <a:t> </a:t>
            </a:r>
            <a:r>
              <a:rPr lang="ar-IQ" sz="4000" b="1" dirty="0" smtClean="0">
                <a:effectLst/>
                <a:ea typeface="Calibri"/>
                <a:cs typeface="Arial"/>
              </a:rPr>
              <a:t>كلمة</a:t>
            </a:r>
            <a:r>
              <a:rPr lang="ar-IQ" sz="4000" b="1" dirty="0" smtClean="0">
                <a:effectLst/>
                <a:ea typeface="Calibri"/>
                <a:cs typeface="Calibri"/>
              </a:rPr>
              <a:t> "</a:t>
            </a:r>
            <a:r>
              <a:rPr lang="ar-IQ" sz="4000" b="1" dirty="0" smtClean="0">
                <a:effectLst/>
                <a:ea typeface="Calibri"/>
                <a:cs typeface="Arial"/>
              </a:rPr>
              <a:t>مؤقت</a:t>
            </a:r>
            <a:r>
              <a:rPr lang="ar-IQ" sz="4000" b="1" dirty="0" smtClean="0">
                <a:effectLst/>
                <a:ea typeface="Calibri"/>
                <a:cs typeface="Calibri"/>
              </a:rPr>
              <a:t>/</a:t>
            </a:r>
            <a:r>
              <a:rPr lang="ar-IQ" sz="4000" b="1" dirty="0" smtClean="0">
                <a:effectLst/>
                <a:ea typeface="Calibri"/>
                <a:cs typeface="Arial"/>
              </a:rPr>
              <a:t>مؤقتة</a:t>
            </a:r>
            <a:r>
              <a:rPr lang="ar-IQ" sz="4000" b="1" dirty="0" smtClean="0">
                <a:effectLst/>
                <a:ea typeface="Calibri"/>
                <a:cs typeface="Calibri"/>
              </a:rPr>
              <a:t>" </a:t>
            </a:r>
            <a:r>
              <a:rPr lang="ar-IQ" sz="4000" b="1" dirty="0" smtClean="0">
                <a:effectLst/>
                <a:ea typeface="Calibri"/>
                <a:cs typeface="Arial"/>
              </a:rPr>
              <a:t>عادة</a:t>
            </a:r>
            <a:r>
              <a:rPr lang="ar-IQ" sz="4000" b="1" dirty="0" smtClean="0">
                <a:effectLst/>
                <a:ea typeface="Calibri"/>
                <a:cs typeface="Calibri"/>
              </a:rPr>
              <a:t> </a:t>
            </a:r>
            <a:r>
              <a:rPr lang="ar-IQ" sz="4000" b="1" dirty="0" smtClean="0">
                <a:effectLst/>
                <a:ea typeface="Calibri"/>
                <a:cs typeface="Arial"/>
              </a:rPr>
              <a:t>على</a:t>
            </a:r>
            <a:r>
              <a:rPr lang="ar-IQ" sz="4000" b="1" dirty="0" smtClean="0">
                <a:effectLst/>
                <a:ea typeface="Calibri"/>
                <a:cs typeface="Calibri"/>
              </a:rPr>
              <a:t> </a:t>
            </a:r>
            <a:r>
              <a:rPr lang="ar-IQ" sz="4000" b="1" dirty="0" smtClean="0">
                <a:effectLst/>
                <a:ea typeface="Calibri"/>
                <a:cs typeface="Arial"/>
              </a:rPr>
              <a:t>المنتج</a:t>
            </a:r>
            <a:r>
              <a:rPr lang="ar-IQ" sz="4000" b="1" dirty="0" smtClean="0">
                <a:effectLst/>
                <a:ea typeface="Calibri"/>
                <a:cs typeface="Calibri"/>
              </a:rPr>
              <a:t> </a:t>
            </a:r>
            <a:r>
              <a:rPr lang="ar-IQ" sz="4000" b="1" dirty="0" smtClean="0">
                <a:effectLst/>
                <a:ea typeface="Calibri"/>
                <a:cs typeface="Arial"/>
              </a:rPr>
              <a:t>أو</a:t>
            </a:r>
            <a:r>
              <a:rPr lang="ar-IQ" sz="4000" b="1" dirty="0" smtClean="0">
                <a:effectLst/>
                <a:ea typeface="Calibri"/>
                <a:cs typeface="Calibri"/>
              </a:rPr>
              <a:t> </a:t>
            </a:r>
            <a:r>
              <a:rPr lang="ar-IQ" sz="4000" b="1" dirty="0" smtClean="0">
                <a:effectLst/>
                <a:ea typeface="Calibri"/>
                <a:cs typeface="Arial"/>
              </a:rPr>
              <a:t>الخدمة</a:t>
            </a:r>
            <a:r>
              <a:rPr lang="ar-IQ" sz="4000" b="1" dirty="0" smtClean="0">
                <a:effectLst/>
                <a:ea typeface="Calibri"/>
                <a:cs typeface="Calibri"/>
              </a:rPr>
              <a:t> </a:t>
            </a:r>
            <a:r>
              <a:rPr lang="ar-IQ" sz="4000" b="1" dirty="0" smtClean="0">
                <a:effectLst/>
                <a:ea typeface="Calibri"/>
                <a:cs typeface="Arial"/>
              </a:rPr>
              <a:t>أو</a:t>
            </a:r>
            <a:r>
              <a:rPr lang="ar-IQ" sz="4000" b="1" dirty="0" smtClean="0">
                <a:effectLst/>
                <a:ea typeface="Calibri"/>
                <a:cs typeface="Calibri"/>
              </a:rPr>
              <a:t> </a:t>
            </a:r>
            <a:r>
              <a:rPr lang="ar-IQ" sz="4000" b="1" dirty="0" smtClean="0">
                <a:effectLst/>
                <a:ea typeface="Calibri"/>
                <a:cs typeface="Arial"/>
              </a:rPr>
              <a:t>النتيجة</a:t>
            </a:r>
            <a:r>
              <a:rPr lang="ar-IQ" sz="4000" b="1" dirty="0" smtClean="0">
                <a:effectLst/>
                <a:ea typeface="Calibri"/>
                <a:cs typeface="Calibri"/>
              </a:rPr>
              <a:t> </a:t>
            </a:r>
            <a:r>
              <a:rPr lang="ar-IQ" sz="4000" b="1" dirty="0" smtClean="0">
                <a:effectLst/>
                <a:ea typeface="Calibri"/>
                <a:cs typeface="Arial"/>
              </a:rPr>
              <a:t>التي</a:t>
            </a:r>
            <a:r>
              <a:rPr lang="ar-IQ" sz="4000" b="1" dirty="0" smtClean="0">
                <a:effectLst/>
                <a:ea typeface="Calibri"/>
                <a:cs typeface="Calibri"/>
              </a:rPr>
              <a:t> </a:t>
            </a:r>
            <a:r>
              <a:rPr lang="ar-IQ" sz="4000" b="1" dirty="0" smtClean="0">
                <a:effectLst/>
                <a:ea typeface="Calibri"/>
                <a:cs typeface="Arial"/>
              </a:rPr>
              <a:t>أنشأها</a:t>
            </a:r>
            <a:r>
              <a:rPr lang="ar-IQ" sz="4000" b="1" dirty="0" smtClean="0">
                <a:effectLst/>
                <a:ea typeface="Calibri"/>
                <a:cs typeface="Calibri"/>
              </a:rPr>
              <a:t> </a:t>
            </a:r>
            <a:r>
              <a:rPr lang="ar-IQ" sz="4000" b="1" dirty="0" smtClean="0">
                <a:effectLst/>
                <a:ea typeface="Calibri"/>
                <a:cs typeface="Arial"/>
              </a:rPr>
              <a:t>المشروع؛</a:t>
            </a:r>
            <a:r>
              <a:rPr lang="ar-IQ" sz="4000" b="1" dirty="0" smtClean="0">
                <a:effectLst/>
                <a:ea typeface="Calibri"/>
                <a:cs typeface="Calibri"/>
              </a:rPr>
              <a:t> </a:t>
            </a:r>
            <a:r>
              <a:rPr lang="ar-IQ" sz="4000" b="1" dirty="0" smtClean="0">
                <a:effectLst/>
                <a:ea typeface="Calibri"/>
                <a:cs typeface="Arial"/>
              </a:rPr>
              <a:t>حيث</a:t>
            </a:r>
            <a:r>
              <a:rPr lang="ar-IQ" sz="4000" b="1" dirty="0" smtClean="0">
                <a:effectLst/>
                <a:ea typeface="Calibri"/>
                <a:cs typeface="Calibri"/>
              </a:rPr>
              <a:t> </a:t>
            </a:r>
            <a:r>
              <a:rPr lang="ar-IQ" sz="4000" b="1" dirty="0" smtClean="0">
                <a:effectLst/>
                <a:ea typeface="Calibri"/>
                <a:cs typeface="Arial"/>
              </a:rPr>
              <a:t>يتم</a:t>
            </a:r>
            <a:r>
              <a:rPr lang="ar-IQ" sz="4000" b="1" dirty="0" smtClean="0">
                <a:effectLst/>
                <a:ea typeface="Calibri"/>
                <a:cs typeface="Calibri"/>
              </a:rPr>
              <a:t> </a:t>
            </a:r>
            <a:r>
              <a:rPr lang="ar-IQ" sz="4000" b="1" dirty="0" smtClean="0">
                <a:effectLst/>
                <a:ea typeface="Calibri"/>
                <a:cs typeface="Arial"/>
              </a:rPr>
              <a:t>القيام</a:t>
            </a:r>
            <a:r>
              <a:rPr lang="ar-IQ" sz="4000" b="1" dirty="0" smtClean="0">
                <a:effectLst/>
                <a:ea typeface="Calibri"/>
                <a:cs typeface="Calibri"/>
              </a:rPr>
              <a:t> </a:t>
            </a:r>
            <a:r>
              <a:rPr lang="ar-IQ" sz="4000" b="1" dirty="0" smtClean="0">
                <a:effectLst/>
                <a:ea typeface="Calibri"/>
                <a:cs typeface="Arial"/>
              </a:rPr>
              <a:t>بمعظم</a:t>
            </a:r>
            <a:r>
              <a:rPr lang="ar-IQ" sz="4000" b="1" dirty="0" smtClean="0">
                <a:effectLst/>
                <a:ea typeface="Calibri"/>
                <a:cs typeface="Calibri"/>
              </a:rPr>
              <a:t> </a:t>
            </a:r>
            <a:r>
              <a:rPr lang="ar-IQ" sz="4000" b="1" dirty="0" smtClean="0">
                <a:effectLst/>
                <a:ea typeface="Calibri"/>
                <a:cs typeface="Arial"/>
              </a:rPr>
              <a:t>المشروعات</a:t>
            </a:r>
            <a:r>
              <a:rPr lang="ar-IQ" sz="4000" b="1" dirty="0" smtClean="0">
                <a:effectLst/>
                <a:ea typeface="Calibri"/>
                <a:cs typeface="Calibri"/>
              </a:rPr>
              <a:t> </a:t>
            </a:r>
            <a:r>
              <a:rPr lang="ar-IQ" sz="4000" b="1" dirty="0" smtClean="0">
                <a:effectLst/>
                <a:ea typeface="Calibri"/>
                <a:cs typeface="Arial"/>
              </a:rPr>
              <a:t>من</a:t>
            </a:r>
            <a:r>
              <a:rPr lang="ar-IQ" sz="4000" b="1" dirty="0" smtClean="0">
                <a:effectLst/>
                <a:ea typeface="Calibri"/>
                <a:cs typeface="Calibri"/>
              </a:rPr>
              <a:t> </a:t>
            </a:r>
            <a:r>
              <a:rPr lang="ar-IQ" sz="4000" b="1" dirty="0" smtClean="0">
                <a:effectLst/>
                <a:ea typeface="Calibri"/>
                <a:cs typeface="Arial"/>
              </a:rPr>
              <a:t>أجل</a:t>
            </a:r>
            <a:r>
              <a:rPr lang="ar-IQ" sz="4000" b="1" dirty="0" smtClean="0">
                <a:effectLst/>
                <a:ea typeface="Calibri"/>
                <a:cs typeface="Calibri"/>
              </a:rPr>
              <a:t> </a:t>
            </a:r>
            <a:r>
              <a:rPr lang="ar-IQ" sz="4000" b="1" dirty="0" smtClean="0">
                <a:effectLst/>
                <a:ea typeface="Calibri"/>
                <a:cs typeface="Arial"/>
              </a:rPr>
              <a:t>إنشاء</a:t>
            </a:r>
            <a:r>
              <a:rPr lang="ar-IQ" sz="4000" b="1" dirty="0" smtClean="0">
                <a:effectLst/>
                <a:ea typeface="Calibri"/>
                <a:cs typeface="Calibri"/>
              </a:rPr>
              <a:t> </a:t>
            </a:r>
            <a:r>
              <a:rPr lang="ar-IQ" sz="4000" b="1" dirty="0" smtClean="0">
                <a:effectLst/>
                <a:ea typeface="Calibri"/>
                <a:cs typeface="Arial"/>
              </a:rPr>
              <a:t>نتائج</a:t>
            </a:r>
            <a:r>
              <a:rPr lang="ar-IQ" sz="4000" b="1" dirty="0" smtClean="0">
                <a:effectLst/>
                <a:ea typeface="Calibri"/>
                <a:cs typeface="Calibri"/>
              </a:rPr>
              <a:t> </a:t>
            </a:r>
            <a:r>
              <a:rPr lang="ar-IQ" sz="4000" b="1" dirty="0" smtClean="0">
                <a:effectLst/>
                <a:ea typeface="Calibri"/>
                <a:cs typeface="Arial"/>
              </a:rPr>
              <a:t>دائمة</a:t>
            </a:r>
            <a:endParaRPr lang="ar-SA" sz="4000" dirty="0"/>
          </a:p>
        </p:txBody>
      </p:sp>
    </p:spTree>
    <p:extLst>
      <p:ext uri="{BB962C8B-B14F-4D97-AF65-F5344CB8AC3E}">
        <p14:creationId xmlns:p14="http://schemas.microsoft.com/office/powerpoint/2010/main" val="2989018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4752528"/>
          </a:xfrm>
        </p:spPr>
        <p:txBody>
          <a:bodyPr>
            <a:noAutofit/>
          </a:bodyPr>
          <a:lstStyle/>
          <a:p>
            <a:pPr indent="228600" algn="just">
              <a:lnSpc>
                <a:spcPct val="115000"/>
              </a:lnSpc>
              <a:spcAft>
                <a:spcPts val="1000"/>
              </a:spcAft>
            </a:pPr>
            <a:r>
              <a:rPr lang="ar-SA" sz="4000" b="1" dirty="0">
                <a:ea typeface="Calibri"/>
                <a:cs typeface="Arial"/>
              </a:rPr>
              <a:t>ويمكن</a:t>
            </a:r>
            <a:r>
              <a:rPr lang="ar-SA" sz="4000" b="1" dirty="0">
                <a:ea typeface="Calibri"/>
                <a:cs typeface="Calibri"/>
              </a:rPr>
              <a:t> </a:t>
            </a:r>
            <a:r>
              <a:rPr lang="ar-SA" sz="4000" b="1" dirty="0">
                <a:ea typeface="Calibri"/>
                <a:cs typeface="Arial"/>
              </a:rPr>
              <a:t>أن</a:t>
            </a:r>
            <a:r>
              <a:rPr lang="ar-SA" sz="4000" b="1" dirty="0">
                <a:ea typeface="Calibri"/>
                <a:cs typeface="Calibri"/>
              </a:rPr>
              <a:t> </a:t>
            </a:r>
            <a:r>
              <a:rPr lang="ar-SA" sz="4000" b="1" dirty="0">
                <a:ea typeface="Calibri"/>
                <a:cs typeface="Arial"/>
              </a:rPr>
              <a:t>ينشئ</a:t>
            </a:r>
            <a:r>
              <a:rPr lang="ar-SA" sz="4000" b="1" dirty="0">
                <a:ea typeface="Calibri"/>
                <a:cs typeface="Calibri"/>
              </a:rPr>
              <a:t> </a:t>
            </a:r>
            <a:r>
              <a:rPr lang="ar-SA" sz="4000" b="1" dirty="0">
                <a:ea typeface="Calibri"/>
                <a:cs typeface="Arial"/>
              </a:rPr>
              <a:t>المشروع</a:t>
            </a:r>
            <a:r>
              <a:rPr lang="ar-SA" sz="4000" b="1" dirty="0">
                <a:ea typeface="Calibri"/>
                <a:cs typeface="Calibri"/>
              </a:rPr>
              <a:t> </a:t>
            </a:r>
            <a:r>
              <a:rPr lang="ar-SA" sz="4000" b="1" dirty="0">
                <a:ea typeface="Calibri"/>
                <a:cs typeface="Arial"/>
              </a:rPr>
              <a:t>ما</a:t>
            </a:r>
            <a:r>
              <a:rPr lang="ar-SA" sz="4000" b="1" dirty="0">
                <a:ea typeface="Calibri"/>
                <a:cs typeface="Calibri"/>
              </a:rPr>
              <a:t> </a:t>
            </a:r>
            <a:r>
              <a:rPr lang="ar-SA" sz="4000" b="1" dirty="0" smtClean="0">
                <a:ea typeface="Calibri"/>
                <a:cs typeface="Arial"/>
              </a:rPr>
              <a:t>يلي</a:t>
            </a:r>
            <a:r>
              <a:rPr lang="en-US" sz="4000" b="1" dirty="0">
                <a:ea typeface="Calibri"/>
                <a:cs typeface="Arial"/>
              </a:rPr>
              <a:t>:</a:t>
            </a:r>
            <a:r>
              <a:rPr lang="en-US" sz="3600" dirty="0" smtClean="0">
                <a:ea typeface="Calibri"/>
                <a:cs typeface="Arial"/>
              </a:rPr>
              <a:t/>
            </a:r>
            <a:br>
              <a:rPr lang="en-US" sz="3600" dirty="0" smtClean="0">
                <a:ea typeface="Calibri"/>
                <a:cs typeface="Arial"/>
              </a:rPr>
            </a:br>
            <a:r>
              <a:rPr lang="ar-SA" sz="3600" dirty="0" smtClean="0">
                <a:ea typeface="Calibri"/>
                <a:cs typeface="Arial"/>
              </a:rPr>
              <a:t>1. </a:t>
            </a:r>
            <a:r>
              <a:rPr lang="ar-SA" sz="4000" b="1" dirty="0" smtClean="0">
                <a:effectLst/>
                <a:latin typeface="Arial"/>
                <a:ea typeface="Calibri"/>
                <a:cs typeface="Arial"/>
              </a:rPr>
              <a:t>منتجًا</a:t>
            </a:r>
            <a:r>
              <a:rPr lang="ar-SA" sz="4000" b="1" dirty="0" smtClean="0">
                <a:effectLst/>
                <a:latin typeface="Arial"/>
                <a:ea typeface="Calibri"/>
                <a:cs typeface="Calibri"/>
              </a:rPr>
              <a:t> </a:t>
            </a:r>
            <a:r>
              <a:rPr lang="ar-SA" sz="4000" b="1" dirty="0" smtClean="0">
                <a:effectLst/>
                <a:latin typeface="Arial"/>
                <a:ea typeface="Calibri"/>
                <a:cs typeface="Arial"/>
              </a:rPr>
              <a:t>يمكن</a:t>
            </a:r>
            <a:r>
              <a:rPr lang="ar-SA" sz="4000" b="1" dirty="0" smtClean="0">
                <a:effectLst/>
                <a:latin typeface="Arial"/>
                <a:ea typeface="Calibri"/>
                <a:cs typeface="Calibri"/>
              </a:rPr>
              <a:t> </a:t>
            </a:r>
            <a:r>
              <a:rPr lang="ar-SA" sz="4000" b="1" dirty="0" smtClean="0">
                <a:effectLst/>
                <a:latin typeface="Arial"/>
                <a:ea typeface="Calibri"/>
                <a:cs typeface="Arial"/>
              </a:rPr>
              <a:t>أن</a:t>
            </a:r>
            <a:r>
              <a:rPr lang="ar-SA" sz="4000" b="1" dirty="0" smtClean="0">
                <a:effectLst/>
                <a:latin typeface="Arial"/>
                <a:ea typeface="Calibri"/>
                <a:cs typeface="Calibri"/>
              </a:rPr>
              <a:t> </a:t>
            </a:r>
            <a:r>
              <a:rPr lang="ar-SA" sz="4000" b="1" dirty="0" smtClean="0">
                <a:effectLst/>
                <a:latin typeface="Arial"/>
                <a:ea typeface="Calibri"/>
                <a:cs typeface="Arial"/>
              </a:rPr>
              <a:t>يكون</a:t>
            </a:r>
            <a:r>
              <a:rPr lang="ar-SA" sz="4000" b="1" dirty="0" smtClean="0">
                <a:effectLst/>
                <a:latin typeface="Arial"/>
                <a:ea typeface="Calibri"/>
                <a:cs typeface="Calibri"/>
              </a:rPr>
              <a:t> </a:t>
            </a:r>
            <a:r>
              <a:rPr lang="ar-SA" sz="4000" b="1" dirty="0" smtClean="0">
                <a:effectLst/>
                <a:latin typeface="Arial"/>
                <a:ea typeface="Calibri"/>
                <a:cs typeface="Arial"/>
              </a:rPr>
              <a:t>إما</a:t>
            </a:r>
            <a:r>
              <a:rPr lang="ar-SA" sz="4000" b="1" dirty="0" smtClean="0">
                <a:effectLst/>
                <a:latin typeface="Arial"/>
                <a:ea typeface="Calibri"/>
                <a:cs typeface="Calibri"/>
              </a:rPr>
              <a:t> </a:t>
            </a:r>
            <a:r>
              <a:rPr lang="ar-SA" sz="4000" b="1" dirty="0" smtClean="0">
                <a:effectLst/>
                <a:latin typeface="Arial"/>
                <a:ea typeface="Calibri"/>
                <a:cs typeface="Arial"/>
              </a:rPr>
              <a:t>مكونًا</a:t>
            </a:r>
            <a:r>
              <a:rPr lang="ar-SA" sz="4000" b="1" dirty="0" smtClean="0">
                <a:effectLst/>
                <a:latin typeface="Arial"/>
                <a:ea typeface="Calibri"/>
                <a:cs typeface="Calibri"/>
              </a:rPr>
              <a:t> </a:t>
            </a:r>
            <a:r>
              <a:rPr lang="ar-SA" sz="4000" b="1" dirty="0" smtClean="0">
                <a:effectLst/>
                <a:latin typeface="Arial"/>
                <a:ea typeface="Calibri"/>
                <a:cs typeface="Arial"/>
              </a:rPr>
              <a:t>لسلعة</a:t>
            </a:r>
            <a:r>
              <a:rPr lang="ar-SA" sz="4000" b="1" dirty="0" smtClean="0">
                <a:effectLst/>
                <a:latin typeface="Arial"/>
                <a:ea typeface="Calibri"/>
                <a:cs typeface="Calibri"/>
              </a:rPr>
              <a:t> </a:t>
            </a:r>
            <a:r>
              <a:rPr lang="ar-SA" sz="4000" b="1" dirty="0" smtClean="0">
                <a:effectLst/>
                <a:latin typeface="Arial"/>
                <a:ea typeface="Calibri"/>
                <a:cs typeface="Arial"/>
              </a:rPr>
              <a:t>أخرى،</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تحسينًا</a:t>
            </a:r>
            <a:r>
              <a:rPr lang="ar-SA" sz="4000" b="1" dirty="0" smtClean="0">
                <a:effectLst/>
                <a:latin typeface="Arial"/>
                <a:ea typeface="Calibri"/>
                <a:cs typeface="Calibri"/>
              </a:rPr>
              <a:t> </a:t>
            </a:r>
            <a:r>
              <a:rPr lang="ar-SA" sz="4000" b="1" dirty="0" smtClean="0">
                <a:effectLst/>
                <a:latin typeface="Arial"/>
                <a:ea typeface="Calibri"/>
                <a:cs typeface="Arial"/>
              </a:rPr>
              <a:t>لسلعة،</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سلعة</a:t>
            </a:r>
            <a:r>
              <a:rPr lang="ar-SA" sz="4000" b="1" dirty="0" smtClean="0">
                <a:effectLst/>
                <a:latin typeface="Arial"/>
                <a:ea typeface="Calibri"/>
                <a:cs typeface="Calibri"/>
              </a:rPr>
              <a:t> </a:t>
            </a:r>
            <a:r>
              <a:rPr lang="ar-SA" sz="4000" b="1" dirty="0" smtClean="0">
                <a:effectLst/>
                <a:latin typeface="Arial"/>
                <a:ea typeface="Calibri"/>
                <a:cs typeface="Arial"/>
              </a:rPr>
              <a:t>نهائية</a:t>
            </a:r>
            <a:r>
              <a:rPr lang="ar-SA" sz="4000" b="1" dirty="0" smtClean="0">
                <a:effectLst/>
                <a:latin typeface="Arial"/>
                <a:ea typeface="Calibri"/>
                <a:cs typeface="Calibri"/>
              </a:rPr>
              <a:t> </a:t>
            </a:r>
            <a:r>
              <a:rPr lang="ar-SA" sz="4000" b="1" dirty="0" smtClean="0">
                <a:effectLst/>
                <a:latin typeface="Arial"/>
                <a:ea typeface="Calibri"/>
                <a:cs typeface="Arial"/>
              </a:rPr>
              <a:t>في</a:t>
            </a:r>
            <a:r>
              <a:rPr lang="ar-SA" sz="4000" b="1" dirty="0" smtClean="0">
                <a:effectLst/>
                <a:latin typeface="Arial"/>
                <a:ea typeface="Calibri"/>
                <a:cs typeface="Calibri"/>
              </a:rPr>
              <a:t> </a:t>
            </a:r>
            <a:r>
              <a:rPr lang="ar-SA" sz="4000" b="1" dirty="0" smtClean="0">
                <a:effectLst/>
                <a:latin typeface="Arial"/>
                <a:ea typeface="Calibri"/>
                <a:cs typeface="Arial"/>
              </a:rPr>
              <a:t>حد</a:t>
            </a:r>
            <a:r>
              <a:rPr lang="ar-SA" sz="4000" b="1" dirty="0" smtClean="0">
                <a:effectLst/>
                <a:latin typeface="Arial"/>
                <a:ea typeface="Calibri"/>
                <a:cs typeface="Calibri"/>
              </a:rPr>
              <a:t> </a:t>
            </a:r>
            <a:r>
              <a:rPr lang="ar-SA" sz="4000" b="1" dirty="0" smtClean="0">
                <a:effectLst/>
                <a:latin typeface="Arial"/>
                <a:ea typeface="Calibri"/>
                <a:cs typeface="Arial"/>
              </a:rPr>
              <a:t>ذاتها</a:t>
            </a:r>
            <a:r>
              <a:rPr lang="ar-SA" sz="4000" b="1" dirty="0" smtClean="0">
                <a:effectLst/>
                <a:latin typeface="Arial"/>
                <a:ea typeface="Calibri"/>
                <a:cs typeface="Calibri"/>
              </a:rPr>
              <a:t>.</a:t>
            </a:r>
            <a:r>
              <a:rPr lang="en-US" sz="4000" dirty="0" smtClean="0">
                <a:effectLst/>
                <a:latin typeface="Arial"/>
                <a:ea typeface="Calibri"/>
                <a:cs typeface="Arial"/>
              </a:rPr>
              <a:t/>
            </a:r>
            <a:br>
              <a:rPr lang="en-US" sz="4000" dirty="0" smtClean="0">
                <a:effectLst/>
                <a:latin typeface="Arial"/>
                <a:ea typeface="Calibri"/>
                <a:cs typeface="Arial"/>
              </a:rPr>
            </a:br>
            <a:r>
              <a:rPr lang="ar-SA" sz="4000" dirty="0" smtClean="0">
                <a:effectLst/>
                <a:latin typeface="Arial"/>
                <a:ea typeface="Calibri"/>
                <a:cs typeface="Arial"/>
              </a:rPr>
              <a:t>2. </a:t>
            </a:r>
            <a:r>
              <a:rPr lang="ar-SA" sz="4000" b="1" dirty="0" smtClean="0">
                <a:effectLst/>
                <a:latin typeface="Arial"/>
                <a:ea typeface="Calibri"/>
                <a:cs typeface="Arial"/>
              </a:rPr>
              <a:t>خدمة</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قدرة</a:t>
            </a:r>
            <a:r>
              <a:rPr lang="ar-SA" sz="4000" b="1" dirty="0" smtClean="0">
                <a:effectLst/>
                <a:latin typeface="Arial"/>
                <a:ea typeface="Calibri"/>
                <a:cs typeface="Calibri"/>
              </a:rPr>
              <a:t> </a:t>
            </a:r>
            <a:r>
              <a:rPr lang="ar-SA" sz="4000" b="1" dirty="0" smtClean="0">
                <a:effectLst/>
                <a:latin typeface="Arial"/>
                <a:ea typeface="Calibri"/>
                <a:cs typeface="Arial"/>
              </a:rPr>
              <a:t>على</a:t>
            </a:r>
            <a:r>
              <a:rPr lang="ar-SA" sz="4000" b="1" dirty="0" smtClean="0">
                <a:effectLst/>
                <a:latin typeface="Arial"/>
                <a:ea typeface="Calibri"/>
                <a:cs typeface="Calibri"/>
              </a:rPr>
              <a:t> </a:t>
            </a:r>
            <a:r>
              <a:rPr lang="ar-SA" sz="4000" b="1" dirty="0" smtClean="0">
                <a:effectLst/>
                <a:latin typeface="Arial"/>
                <a:ea typeface="Calibri"/>
                <a:cs typeface="Arial"/>
              </a:rPr>
              <a:t>أداء</a:t>
            </a:r>
            <a:r>
              <a:rPr lang="ar-SA" sz="4000" b="1" dirty="0" smtClean="0">
                <a:effectLst/>
                <a:latin typeface="Arial"/>
                <a:ea typeface="Calibri"/>
                <a:cs typeface="Calibri"/>
              </a:rPr>
              <a:t> </a:t>
            </a:r>
            <a:r>
              <a:rPr lang="ar-SA" sz="4000" b="1" dirty="0" smtClean="0">
                <a:effectLst/>
                <a:latin typeface="Arial"/>
                <a:ea typeface="Calibri"/>
                <a:cs typeface="Arial"/>
              </a:rPr>
              <a:t>خدمة</a:t>
            </a:r>
            <a:r>
              <a:rPr lang="ar-SA" sz="4000" b="1" dirty="0" smtClean="0">
                <a:effectLst/>
                <a:latin typeface="Arial"/>
                <a:ea typeface="Calibri"/>
                <a:cs typeface="Calibri"/>
              </a:rPr>
              <a:t> </a:t>
            </a:r>
            <a:r>
              <a:rPr lang="ar-SA" sz="4000" b="1" dirty="0" smtClean="0">
                <a:effectLst/>
                <a:latin typeface="Arial"/>
                <a:ea typeface="Calibri"/>
                <a:cs typeface="Arial"/>
              </a:rPr>
              <a:t>على</a:t>
            </a:r>
            <a:r>
              <a:rPr lang="ar-SA" sz="4000" b="1" dirty="0" smtClean="0">
                <a:effectLst/>
                <a:latin typeface="Arial"/>
                <a:ea typeface="Calibri"/>
                <a:cs typeface="Calibri"/>
              </a:rPr>
              <a:t> </a:t>
            </a:r>
            <a:r>
              <a:rPr lang="ar-SA" sz="4000" b="1" dirty="0" smtClean="0">
                <a:effectLst/>
                <a:latin typeface="Arial"/>
                <a:ea typeface="Calibri"/>
                <a:cs typeface="Arial"/>
              </a:rPr>
              <a:t>سبيل</a:t>
            </a:r>
            <a:r>
              <a:rPr lang="ar-SA" sz="4000" b="1" dirty="0" smtClean="0">
                <a:effectLst/>
                <a:latin typeface="Arial"/>
                <a:ea typeface="Calibri"/>
                <a:cs typeface="Calibri"/>
              </a:rPr>
              <a:t> </a:t>
            </a:r>
            <a:r>
              <a:rPr lang="ar-SA" sz="4000" b="1" dirty="0" smtClean="0">
                <a:effectLst/>
                <a:latin typeface="Arial"/>
                <a:ea typeface="Calibri"/>
                <a:cs typeface="Arial"/>
              </a:rPr>
              <a:t>المثال،</a:t>
            </a:r>
            <a:r>
              <a:rPr lang="ar-SA" sz="4000" b="1" dirty="0" smtClean="0">
                <a:effectLst/>
                <a:latin typeface="Arial"/>
                <a:ea typeface="Calibri"/>
                <a:cs typeface="Calibri"/>
              </a:rPr>
              <a:t> </a:t>
            </a:r>
            <a:r>
              <a:rPr lang="ar-SA" sz="4000" b="1" dirty="0" smtClean="0">
                <a:effectLst/>
                <a:latin typeface="Arial"/>
                <a:ea typeface="Calibri"/>
                <a:cs typeface="Arial"/>
              </a:rPr>
              <a:t>وظيفة</a:t>
            </a:r>
            <a:r>
              <a:rPr lang="ar-SA" sz="4000" b="1" dirty="0" smtClean="0">
                <a:effectLst/>
                <a:latin typeface="Arial"/>
                <a:ea typeface="Calibri"/>
                <a:cs typeface="Calibri"/>
              </a:rPr>
              <a:t> </a:t>
            </a:r>
            <a:r>
              <a:rPr lang="ar-SA" sz="4000" b="1" dirty="0" smtClean="0">
                <a:effectLst/>
                <a:latin typeface="Arial"/>
                <a:ea typeface="Calibri"/>
                <a:cs typeface="Arial"/>
              </a:rPr>
              <a:t>تجارية</a:t>
            </a:r>
            <a:r>
              <a:rPr lang="ar-SA" sz="4000" b="1" dirty="0" smtClean="0">
                <a:effectLst/>
                <a:latin typeface="Arial"/>
                <a:ea typeface="Calibri"/>
                <a:cs typeface="Calibri"/>
              </a:rPr>
              <a:t> </a:t>
            </a:r>
            <a:r>
              <a:rPr lang="ar-SA" sz="4000" b="1" dirty="0" smtClean="0">
                <a:effectLst/>
                <a:latin typeface="Arial"/>
                <a:ea typeface="Calibri"/>
                <a:cs typeface="Arial"/>
              </a:rPr>
              <a:t>تدعم</a:t>
            </a:r>
            <a:r>
              <a:rPr lang="ar-SA" sz="4000" b="1" dirty="0" smtClean="0">
                <a:effectLst/>
                <a:latin typeface="Arial"/>
                <a:ea typeface="Calibri"/>
                <a:cs typeface="Calibri"/>
              </a:rPr>
              <a:t> </a:t>
            </a:r>
            <a:r>
              <a:rPr lang="ar-SA" sz="4000" b="1" dirty="0" smtClean="0">
                <a:effectLst/>
                <a:latin typeface="Arial"/>
                <a:ea typeface="Calibri"/>
                <a:cs typeface="Arial"/>
              </a:rPr>
              <a:t>الإنتاج</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التوزيع</a:t>
            </a:r>
            <a:r>
              <a:rPr lang="ar-SA" sz="4000" b="1" dirty="0" smtClean="0">
                <a:effectLst/>
                <a:latin typeface="Arial"/>
                <a:ea typeface="Calibri"/>
                <a:cs typeface="Calibri"/>
              </a:rPr>
              <a:t>.</a:t>
            </a:r>
            <a:r>
              <a:rPr lang="en-US" sz="4000" dirty="0" smtClean="0">
                <a:effectLst/>
                <a:latin typeface="Arial"/>
                <a:ea typeface="Calibri"/>
                <a:cs typeface="Arial"/>
              </a:rPr>
              <a:t/>
            </a:r>
            <a:br>
              <a:rPr lang="en-US" sz="4000" dirty="0" smtClean="0">
                <a:effectLst/>
                <a:latin typeface="Arial"/>
                <a:ea typeface="Calibri"/>
                <a:cs typeface="Arial"/>
              </a:rPr>
            </a:br>
            <a:endParaRPr lang="ar-SA" sz="4000" dirty="0"/>
          </a:p>
        </p:txBody>
      </p:sp>
    </p:spTree>
    <p:extLst>
      <p:ext uri="{BB962C8B-B14F-4D97-AF65-F5344CB8AC3E}">
        <p14:creationId xmlns:p14="http://schemas.microsoft.com/office/powerpoint/2010/main" val="526513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ar-SA" sz="4000" b="1" dirty="0" smtClean="0">
                <a:effectLst/>
                <a:latin typeface="Arial"/>
                <a:ea typeface="Calibri"/>
                <a:cs typeface="Arial"/>
              </a:rPr>
              <a:t>3. تحسينًا</a:t>
            </a:r>
            <a:r>
              <a:rPr lang="ar-SA" sz="4000" b="1" dirty="0" smtClean="0">
                <a:effectLst/>
                <a:latin typeface="Arial"/>
                <a:ea typeface="Calibri"/>
                <a:cs typeface="Calibri"/>
              </a:rPr>
              <a:t> </a:t>
            </a:r>
            <a:r>
              <a:rPr lang="ar-SA" sz="4000" b="1" dirty="0" smtClean="0">
                <a:effectLst/>
                <a:latin typeface="Arial"/>
                <a:ea typeface="Calibri"/>
                <a:cs typeface="Arial"/>
              </a:rPr>
              <a:t>تم</a:t>
            </a:r>
            <a:r>
              <a:rPr lang="ar-SA" sz="4000" b="1" dirty="0" smtClean="0">
                <a:effectLst/>
                <a:latin typeface="Arial"/>
                <a:ea typeface="Calibri"/>
                <a:cs typeface="Calibri"/>
              </a:rPr>
              <a:t> </a:t>
            </a:r>
            <a:r>
              <a:rPr lang="ar-SA" sz="4000" b="1" dirty="0" smtClean="0">
                <a:effectLst/>
                <a:latin typeface="Arial"/>
                <a:ea typeface="Calibri"/>
                <a:cs typeface="Arial"/>
              </a:rPr>
              <a:t>في</a:t>
            </a:r>
            <a:r>
              <a:rPr lang="ar-SA" sz="4000" b="1" dirty="0" smtClean="0">
                <a:effectLst/>
                <a:latin typeface="Arial"/>
                <a:ea typeface="Calibri"/>
                <a:cs typeface="Calibri"/>
              </a:rPr>
              <a:t> </a:t>
            </a:r>
            <a:r>
              <a:rPr lang="ar-SA" sz="4000" b="1" dirty="0" smtClean="0">
                <a:effectLst/>
                <a:latin typeface="Arial"/>
                <a:ea typeface="Calibri"/>
                <a:cs typeface="Arial"/>
              </a:rPr>
              <a:t>المنتج</a:t>
            </a:r>
            <a:r>
              <a:rPr lang="ar-SA" sz="4000" b="1" dirty="0" smtClean="0">
                <a:effectLst/>
                <a:latin typeface="Arial"/>
                <a:ea typeface="Calibri"/>
                <a:cs typeface="Calibri"/>
              </a:rPr>
              <a:t> </a:t>
            </a:r>
            <a:r>
              <a:rPr lang="ar-SA" sz="4000" b="1" dirty="0" smtClean="0">
                <a:effectLst/>
                <a:latin typeface="Arial"/>
                <a:ea typeface="Calibri"/>
                <a:cs typeface="Arial"/>
              </a:rPr>
              <a:t>الموجود</a:t>
            </a:r>
            <a:r>
              <a:rPr lang="ar-SA" sz="4000" b="1" dirty="0" smtClean="0">
                <a:effectLst/>
                <a:latin typeface="Arial"/>
                <a:ea typeface="Calibri"/>
                <a:cs typeface="Calibri"/>
              </a:rPr>
              <a:t> </a:t>
            </a:r>
            <a:r>
              <a:rPr lang="ar-SA" sz="4000" b="1" dirty="0" smtClean="0">
                <a:effectLst/>
                <a:latin typeface="Arial"/>
                <a:ea typeface="Calibri"/>
                <a:cs typeface="Arial"/>
              </a:rPr>
              <a:t>بالفعل</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خطوط</a:t>
            </a:r>
            <a:r>
              <a:rPr lang="ar-SA" sz="4000" b="1" dirty="0" smtClean="0">
                <a:effectLst/>
                <a:latin typeface="Arial"/>
                <a:ea typeface="Calibri"/>
                <a:cs typeface="Calibri"/>
              </a:rPr>
              <a:t> </a:t>
            </a:r>
            <a:r>
              <a:rPr lang="ar-SA" sz="4000" b="1" dirty="0" smtClean="0">
                <a:effectLst/>
                <a:latin typeface="Arial"/>
                <a:ea typeface="Calibri"/>
                <a:cs typeface="Arial"/>
              </a:rPr>
              <a:t>الخدمات</a:t>
            </a:r>
            <a:r>
              <a:rPr lang="ar-SA" sz="4000" b="1" dirty="0" smtClean="0">
                <a:effectLst/>
                <a:latin typeface="Arial"/>
                <a:ea typeface="Calibri"/>
                <a:cs typeface="Calibri"/>
              </a:rPr>
              <a:t> </a:t>
            </a:r>
            <a:r>
              <a:rPr lang="ar-SA" sz="4000" b="1" dirty="0" smtClean="0">
                <a:effectLst/>
                <a:latin typeface="Arial"/>
                <a:ea typeface="Calibri"/>
                <a:cs typeface="Arial"/>
              </a:rPr>
              <a:t>القائمة</a:t>
            </a:r>
            <a:r>
              <a:rPr lang="ar-SA" sz="4000" b="1" dirty="0" smtClean="0">
                <a:effectLst/>
                <a:latin typeface="Arial"/>
                <a:ea typeface="Calibri"/>
                <a:cs typeface="Calibri"/>
              </a:rPr>
              <a:t> </a:t>
            </a:r>
            <a:r>
              <a:rPr lang="ar-SA" sz="4000" b="1" dirty="0" smtClean="0">
                <a:effectLst/>
                <a:latin typeface="Arial"/>
                <a:ea typeface="Calibri"/>
                <a:cs typeface="Arial"/>
              </a:rPr>
              <a:t>على</a:t>
            </a:r>
            <a:r>
              <a:rPr lang="ar-SA" sz="4000" b="1" dirty="0" smtClean="0">
                <a:effectLst/>
                <a:latin typeface="Arial"/>
                <a:ea typeface="Calibri"/>
                <a:cs typeface="Calibri"/>
              </a:rPr>
              <a:t> </a:t>
            </a:r>
            <a:r>
              <a:rPr lang="ar-SA" sz="4000" b="1" dirty="0" smtClean="0">
                <a:effectLst/>
                <a:latin typeface="Arial"/>
                <a:ea typeface="Calibri"/>
                <a:cs typeface="Arial"/>
              </a:rPr>
              <a:t>سبيل</a:t>
            </a:r>
            <a:r>
              <a:rPr lang="ar-SA" sz="4000" b="1" dirty="0" smtClean="0">
                <a:effectLst/>
                <a:latin typeface="Arial"/>
                <a:ea typeface="Calibri"/>
                <a:cs typeface="Calibri"/>
              </a:rPr>
              <a:t> </a:t>
            </a:r>
            <a:r>
              <a:rPr lang="ar-SA" sz="4000" b="1" dirty="0" smtClean="0">
                <a:effectLst/>
                <a:latin typeface="Arial"/>
                <a:ea typeface="Calibri"/>
                <a:cs typeface="Arial"/>
              </a:rPr>
              <a:t>المثال،</a:t>
            </a:r>
            <a:r>
              <a:rPr lang="ar-SA" sz="4000" b="1" dirty="0" smtClean="0">
                <a:effectLst/>
                <a:latin typeface="Arial"/>
                <a:ea typeface="Calibri"/>
                <a:cs typeface="Calibri"/>
              </a:rPr>
              <a:t> </a:t>
            </a:r>
            <a:r>
              <a:rPr lang="ar-SA" sz="4000" b="1" dirty="0" smtClean="0">
                <a:effectLst/>
                <a:latin typeface="Arial"/>
                <a:ea typeface="Calibri"/>
                <a:cs typeface="Arial"/>
              </a:rPr>
              <a:t>مشروع</a:t>
            </a:r>
            <a:r>
              <a:rPr lang="ar-SA" sz="4000" b="1" dirty="0" smtClean="0">
                <a:effectLst/>
                <a:latin typeface="Arial"/>
                <a:ea typeface="Calibri"/>
                <a:cs typeface="Calibri"/>
              </a:rPr>
              <a:t> </a:t>
            </a:r>
            <a:r>
              <a:rPr lang="ar-SA" sz="4000" b="1" dirty="0" smtClean="0">
                <a:effectLst/>
                <a:latin typeface="Arial"/>
                <a:ea typeface="Calibri"/>
                <a:cs typeface="Arial"/>
              </a:rPr>
              <a:t>الـ </a:t>
            </a:r>
            <a:r>
              <a:rPr lang="en-US" sz="4000" b="1" dirty="0" smtClean="0">
                <a:effectLst/>
                <a:latin typeface="Arial"/>
                <a:ea typeface="Calibri"/>
                <a:cs typeface="Arial"/>
              </a:rPr>
              <a:t>Six Sigma</a:t>
            </a:r>
            <a:r>
              <a:rPr lang="en-US" sz="4000" b="1" dirty="0" smtClean="0">
                <a:effectLst/>
                <a:latin typeface="Arial"/>
                <a:ea typeface="Calibri"/>
                <a:cs typeface="Calibri"/>
              </a:rPr>
              <a:t> </a:t>
            </a:r>
            <a:r>
              <a:rPr lang="ar-SA" sz="4000" b="1" dirty="0" smtClean="0">
                <a:effectLst/>
                <a:latin typeface="Arial"/>
                <a:ea typeface="Calibri"/>
                <a:cs typeface="Arial"/>
              </a:rPr>
              <a:t>أقيم</a:t>
            </a:r>
            <a:r>
              <a:rPr lang="ar-SA" sz="4000" b="1" dirty="0" smtClean="0">
                <a:effectLst/>
                <a:latin typeface="Arial"/>
                <a:ea typeface="Calibri"/>
                <a:cs typeface="Calibri"/>
              </a:rPr>
              <a:t> </a:t>
            </a:r>
            <a:r>
              <a:rPr lang="ar-SA" sz="4000" b="1" dirty="0" smtClean="0">
                <a:effectLst/>
                <a:latin typeface="Arial"/>
                <a:ea typeface="Calibri"/>
                <a:cs typeface="Arial"/>
              </a:rPr>
              <a:t>للحد</a:t>
            </a:r>
            <a:r>
              <a:rPr lang="ar-SA" sz="4000" b="1" dirty="0" smtClean="0">
                <a:effectLst/>
                <a:latin typeface="Arial"/>
                <a:ea typeface="Calibri"/>
                <a:cs typeface="Calibri"/>
              </a:rPr>
              <a:t> </a:t>
            </a:r>
            <a:r>
              <a:rPr lang="ar-SA" sz="4000" b="1" dirty="0" smtClean="0">
                <a:effectLst/>
                <a:latin typeface="Arial"/>
                <a:ea typeface="Calibri"/>
                <a:cs typeface="Arial"/>
              </a:rPr>
              <a:t>من</a:t>
            </a:r>
            <a:r>
              <a:rPr lang="ar-SA" sz="4000" b="1" dirty="0" smtClean="0">
                <a:effectLst/>
                <a:latin typeface="Arial"/>
                <a:ea typeface="Calibri"/>
                <a:cs typeface="Calibri"/>
              </a:rPr>
              <a:t> </a:t>
            </a:r>
            <a:r>
              <a:rPr lang="ar-SA" sz="4000" b="1" dirty="0" smtClean="0">
                <a:effectLst/>
                <a:latin typeface="Arial"/>
                <a:ea typeface="Calibri"/>
                <a:cs typeface="Arial"/>
              </a:rPr>
              <a:t>الخلل</a:t>
            </a:r>
            <a:r>
              <a:rPr lang="ar-SA" sz="4000" b="1" dirty="0" smtClean="0">
                <a:effectLst/>
                <a:latin typeface="Arial"/>
                <a:ea typeface="Calibri"/>
                <a:cs typeface="Calibri"/>
              </a:rPr>
              <a:t>.</a:t>
            </a:r>
            <a:r>
              <a:rPr lang="en-US" sz="4000" dirty="0" smtClean="0">
                <a:effectLst/>
                <a:latin typeface="Arial"/>
                <a:ea typeface="Calibri"/>
                <a:cs typeface="Arial"/>
              </a:rPr>
              <a:t/>
            </a:r>
            <a:br>
              <a:rPr lang="en-US" sz="4000" dirty="0" smtClean="0">
                <a:effectLst/>
                <a:latin typeface="Arial"/>
                <a:ea typeface="Calibri"/>
                <a:cs typeface="Arial"/>
              </a:rPr>
            </a:br>
            <a:r>
              <a:rPr lang="ar-SA" sz="4000" dirty="0" smtClean="0">
                <a:effectLst/>
                <a:latin typeface="Arial"/>
                <a:ea typeface="Calibri"/>
                <a:cs typeface="Arial"/>
              </a:rPr>
              <a:t>4. </a:t>
            </a:r>
            <a:r>
              <a:rPr lang="ar-SA" sz="4000" b="1" dirty="0" smtClean="0">
                <a:effectLst/>
                <a:latin typeface="Arial"/>
                <a:ea typeface="Calibri"/>
                <a:cs typeface="Arial"/>
              </a:rPr>
              <a:t>نتيجة،</a:t>
            </a:r>
            <a:r>
              <a:rPr lang="ar-SA" sz="4000" b="1" dirty="0" smtClean="0">
                <a:effectLst/>
                <a:latin typeface="Arial"/>
                <a:ea typeface="Calibri"/>
                <a:cs typeface="Calibri"/>
              </a:rPr>
              <a:t> </a:t>
            </a:r>
            <a:r>
              <a:rPr lang="ar-SA" sz="4000" b="1" dirty="0" smtClean="0">
                <a:effectLst/>
                <a:latin typeface="Arial"/>
                <a:ea typeface="Calibri"/>
                <a:cs typeface="Arial"/>
              </a:rPr>
              <a:t>كمُخرَج</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وثيقة</a:t>
            </a:r>
            <a:r>
              <a:rPr lang="ar-SA" sz="4000" b="1" dirty="0" smtClean="0">
                <a:effectLst/>
                <a:latin typeface="Arial"/>
                <a:ea typeface="Calibri"/>
                <a:cs typeface="Calibri"/>
              </a:rPr>
              <a:t> </a:t>
            </a:r>
            <a:r>
              <a:rPr lang="ar-SA" sz="4000" b="1" dirty="0" smtClean="0">
                <a:effectLst/>
                <a:latin typeface="Arial"/>
                <a:ea typeface="Calibri"/>
                <a:cs typeface="Arial"/>
              </a:rPr>
              <a:t>على</a:t>
            </a:r>
            <a:r>
              <a:rPr lang="ar-SA" sz="4000" b="1" dirty="0" smtClean="0">
                <a:effectLst/>
                <a:latin typeface="Arial"/>
                <a:ea typeface="Calibri"/>
                <a:cs typeface="Calibri"/>
              </a:rPr>
              <a:t> </a:t>
            </a:r>
            <a:r>
              <a:rPr lang="ar-SA" sz="4000" b="1" dirty="0" smtClean="0">
                <a:effectLst/>
                <a:latin typeface="Arial"/>
                <a:ea typeface="Calibri"/>
                <a:cs typeface="Arial"/>
              </a:rPr>
              <a:t>سبيل</a:t>
            </a:r>
            <a:r>
              <a:rPr lang="ar-SA" sz="4000" b="1" dirty="0" smtClean="0">
                <a:effectLst/>
                <a:latin typeface="Arial"/>
                <a:ea typeface="Calibri"/>
                <a:cs typeface="Calibri"/>
              </a:rPr>
              <a:t> </a:t>
            </a:r>
            <a:r>
              <a:rPr lang="ar-SA" sz="4000" b="1" dirty="0" smtClean="0">
                <a:effectLst/>
                <a:latin typeface="Arial"/>
                <a:ea typeface="Calibri"/>
                <a:cs typeface="Arial"/>
              </a:rPr>
              <a:t>المثال،</a:t>
            </a:r>
            <a:r>
              <a:rPr lang="ar-SA" sz="4000" b="1" dirty="0" smtClean="0">
                <a:effectLst/>
                <a:latin typeface="Arial"/>
                <a:ea typeface="Calibri"/>
                <a:cs typeface="Calibri"/>
              </a:rPr>
              <a:t> </a:t>
            </a:r>
            <a:r>
              <a:rPr lang="ar-SA" sz="4000" b="1" dirty="0" smtClean="0">
                <a:effectLst/>
                <a:latin typeface="Arial"/>
                <a:ea typeface="Calibri"/>
                <a:cs typeface="Arial"/>
              </a:rPr>
              <a:t>مشروع</a:t>
            </a:r>
            <a:r>
              <a:rPr lang="ar-SA" sz="4000" b="1" dirty="0" smtClean="0">
                <a:effectLst/>
                <a:latin typeface="Arial"/>
                <a:ea typeface="Calibri"/>
                <a:cs typeface="Calibri"/>
              </a:rPr>
              <a:t> </a:t>
            </a:r>
            <a:r>
              <a:rPr lang="ar-SA" sz="4000" b="1" dirty="0" smtClean="0">
                <a:effectLst/>
                <a:latin typeface="Arial"/>
                <a:ea typeface="Calibri"/>
                <a:cs typeface="Arial"/>
              </a:rPr>
              <a:t>بحثي</a:t>
            </a:r>
            <a:r>
              <a:rPr lang="ar-SA" sz="4000" b="1" dirty="0" smtClean="0">
                <a:effectLst/>
                <a:latin typeface="Arial"/>
                <a:ea typeface="Calibri"/>
                <a:cs typeface="Calibri"/>
              </a:rPr>
              <a:t> </a:t>
            </a:r>
            <a:r>
              <a:rPr lang="ar-SA" sz="4000" b="1" dirty="0" smtClean="0">
                <a:effectLst/>
                <a:latin typeface="Arial"/>
                <a:ea typeface="Calibri"/>
                <a:cs typeface="Arial"/>
              </a:rPr>
              <a:t>يطور</a:t>
            </a:r>
            <a:r>
              <a:rPr lang="ar-SA" sz="4000" b="1" dirty="0" smtClean="0">
                <a:effectLst/>
                <a:latin typeface="Arial"/>
                <a:ea typeface="Calibri"/>
                <a:cs typeface="Calibri"/>
              </a:rPr>
              <a:t> </a:t>
            </a:r>
            <a:r>
              <a:rPr lang="ar-SA" sz="4000" b="1" dirty="0" smtClean="0">
                <a:effectLst/>
                <a:latin typeface="Arial"/>
                <a:ea typeface="Calibri"/>
                <a:cs typeface="Arial"/>
              </a:rPr>
              <a:t>معرفة</a:t>
            </a:r>
            <a:r>
              <a:rPr lang="ar-SA" sz="4000" b="1" dirty="0" smtClean="0">
                <a:effectLst/>
                <a:latin typeface="Arial"/>
                <a:ea typeface="Calibri"/>
                <a:cs typeface="Calibri"/>
              </a:rPr>
              <a:t> </a:t>
            </a:r>
            <a:r>
              <a:rPr lang="ar-SA" sz="4000" b="1" dirty="0" smtClean="0">
                <a:effectLst/>
                <a:latin typeface="Arial"/>
                <a:ea typeface="Calibri"/>
                <a:cs typeface="Arial"/>
              </a:rPr>
              <a:t>يمكن</a:t>
            </a:r>
            <a:r>
              <a:rPr lang="ar-SA" sz="4000" b="1" dirty="0" smtClean="0">
                <a:effectLst/>
                <a:latin typeface="Arial"/>
                <a:ea typeface="Calibri"/>
                <a:cs typeface="Calibri"/>
              </a:rPr>
              <a:t> </a:t>
            </a:r>
            <a:r>
              <a:rPr lang="ar-SA" sz="4000" b="1" dirty="0" smtClean="0">
                <a:effectLst/>
                <a:latin typeface="Arial"/>
                <a:ea typeface="Calibri"/>
                <a:cs typeface="Arial"/>
              </a:rPr>
              <a:t>استخدامها</a:t>
            </a:r>
            <a:r>
              <a:rPr lang="ar-SA" sz="4000" b="1" dirty="0" smtClean="0">
                <a:effectLst/>
                <a:latin typeface="Arial"/>
                <a:ea typeface="Calibri"/>
                <a:cs typeface="Calibri"/>
              </a:rPr>
              <a:t> </a:t>
            </a:r>
            <a:r>
              <a:rPr lang="ar-SA" sz="4000" b="1" dirty="0" smtClean="0">
                <a:effectLst/>
                <a:latin typeface="Arial"/>
                <a:ea typeface="Calibri"/>
                <a:cs typeface="Arial"/>
              </a:rPr>
              <a:t>لتحديد</a:t>
            </a:r>
            <a:r>
              <a:rPr lang="ar-SA" sz="4000" b="1" dirty="0" smtClean="0">
                <a:effectLst/>
                <a:latin typeface="Arial"/>
                <a:ea typeface="Calibri"/>
                <a:cs typeface="Calibri"/>
              </a:rPr>
              <a:t> </a:t>
            </a:r>
            <a:r>
              <a:rPr lang="ar-SA" sz="4000" b="1" dirty="0" smtClean="0">
                <a:effectLst/>
                <a:latin typeface="Arial"/>
                <a:ea typeface="Calibri"/>
                <a:cs typeface="Arial"/>
              </a:rPr>
              <a:t>ما</a:t>
            </a:r>
            <a:r>
              <a:rPr lang="ar-SA" sz="4000" b="1" dirty="0" smtClean="0">
                <a:effectLst/>
                <a:latin typeface="Arial"/>
                <a:ea typeface="Calibri"/>
                <a:cs typeface="Calibri"/>
              </a:rPr>
              <a:t> </a:t>
            </a:r>
            <a:r>
              <a:rPr lang="ar-SA" sz="4000" b="1" dirty="0" smtClean="0">
                <a:effectLst/>
                <a:latin typeface="Arial"/>
                <a:ea typeface="Calibri"/>
                <a:cs typeface="Arial"/>
              </a:rPr>
              <a:t>إذا</a:t>
            </a:r>
            <a:r>
              <a:rPr lang="ar-SA" sz="4000" b="1" dirty="0" smtClean="0">
                <a:effectLst/>
                <a:latin typeface="Arial"/>
                <a:ea typeface="Calibri"/>
                <a:cs typeface="Calibri"/>
              </a:rPr>
              <a:t> </a:t>
            </a:r>
            <a:r>
              <a:rPr lang="ar-SA" sz="4000" b="1" dirty="0" smtClean="0">
                <a:effectLst/>
                <a:latin typeface="Arial"/>
                <a:ea typeface="Calibri"/>
                <a:cs typeface="Arial"/>
              </a:rPr>
              <a:t>كان</a:t>
            </a:r>
            <a:r>
              <a:rPr lang="ar-SA" sz="4000" b="1" dirty="0" smtClean="0">
                <a:effectLst/>
                <a:latin typeface="Arial"/>
                <a:ea typeface="Calibri"/>
                <a:cs typeface="Calibri"/>
              </a:rPr>
              <a:t> </a:t>
            </a:r>
            <a:r>
              <a:rPr lang="ar-SA" sz="4000" b="1" dirty="0" smtClean="0">
                <a:effectLst/>
                <a:latin typeface="Arial"/>
                <a:ea typeface="Calibri"/>
                <a:cs typeface="Arial"/>
              </a:rPr>
              <a:t>هناك</a:t>
            </a:r>
            <a:r>
              <a:rPr lang="ar-SA" sz="4000" b="1" dirty="0" smtClean="0">
                <a:effectLst/>
                <a:latin typeface="Arial"/>
                <a:ea typeface="Calibri"/>
                <a:cs typeface="Calibri"/>
              </a:rPr>
              <a:t> </a:t>
            </a:r>
            <a:r>
              <a:rPr lang="ar-SA" sz="4000" b="1" dirty="0" smtClean="0">
                <a:effectLst/>
                <a:latin typeface="Arial"/>
                <a:ea typeface="Calibri"/>
                <a:cs typeface="Arial"/>
              </a:rPr>
              <a:t>اتجاه</a:t>
            </a:r>
            <a:r>
              <a:rPr lang="ar-SA" sz="4000" b="1" dirty="0" smtClean="0">
                <a:effectLst/>
                <a:latin typeface="Arial"/>
                <a:ea typeface="Calibri"/>
                <a:cs typeface="Calibri"/>
              </a:rPr>
              <a:t> </a:t>
            </a:r>
            <a:r>
              <a:rPr lang="ar-SA" sz="4000" b="1" dirty="0" smtClean="0">
                <a:effectLst/>
                <a:latin typeface="Arial"/>
                <a:ea typeface="Calibri"/>
                <a:cs typeface="Arial"/>
              </a:rPr>
              <a:t>ما</a:t>
            </a:r>
            <a:r>
              <a:rPr lang="ar-SA" sz="4000" b="1" dirty="0" smtClean="0">
                <a:effectLst/>
                <a:latin typeface="Arial"/>
                <a:ea typeface="Calibri"/>
                <a:cs typeface="Calibri"/>
              </a:rPr>
              <a:t> </a:t>
            </a:r>
            <a:r>
              <a:rPr lang="ar-SA" sz="4000" b="1" dirty="0" smtClean="0">
                <a:effectLst/>
                <a:latin typeface="Arial"/>
                <a:ea typeface="Calibri"/>
                <a:cs typeface="Arial"/>
              </a:rPr>
              <a:t>قائم</a:t>
            </a:r>
            <a:r>
              <a:rPr lang="ar-SA" sz="4000" b="1" dirty="0" smtClean="0">
                <a:effectLst/>
                <a:latin typeface="Arial"/>
                <a:ea typeface="Calibri"/>
                <a:cs typeface="Calibri"/>
              </a:rPr>
              <a:t> </a:t>
            </a:r>
            <a:r>
              <a:rPr lang="ar-SA" sz="4000" b="1" dirty="0" smtClean="0">
                <a:effectLst/>
                <a:latin typeface="Arial"/>
                <a:ea typeface="Calibri"/>
                <a:cs typeface="Arial"/>
              </a:rPr>
              <a:t>أو</a:t>
            </a:r>
            <a:r>
              <a:rPr lang="ar-SA" sz="4000" b="1" dirty="0" smtClean="0">
                <a:effectLst/>
                <a:latin typeface="Arial"/>
                <a:ea typeface="Calibri"/>
                <a:cs typeface="Calibri"/>
              </a:rPr>
              <a:t> </a:t>
            </a:r>
            <a:r>
              <a:rPr lang="ar-SA" sz="4000" b="1" dirty="0" smtClean="0">
                <a:effectLst/>
                <a:latin typeface="Arial"/>
                <a:ea typeface="Calibri"/>
                <a:cs typeface="Arial"/>
              </a:rPr>
              <a:t>عملية</a:t>
            </a:r>
            <a:r>
              <a:rPr lang="ar-SA" sz="4000" b="1" dirty="0" smtClean="0">
                <a:effectLst/>
                <a:latin typeface="Arial"/>
                <a:ea typeface="Calibri"/>
                <a:cs typeface="Calibri"/>
              </a:rPr>
              <a:t> </a:t>
            </a:r>
            <a:r>
              <a:rPr lang="ar-SA" sz="4000" b="1" dirty="0" smtClean="0">
                <a:effectLst/>
                <a:latin typeface="Arial"/>
                <a:ea typeface="Calibri"/>
                <a:cs typeface="Arial"/>
              </a:rPr>
              <a:t>جديدة</a:t>
            </a:r>
            <a:r>
              <a:rPr lang="ar-SA" sz="4000" b="1" dirty="0" smtClean="0">
                <a:effectLst/>
                <a:latin typeface="Arial"/>
                <a:ea typeface="Calibri"/>
                <a:cs typeface="Calibri"/>
              </a:rPr>
              <a:t> </a:t>
            </a:r>
            <a:r>
              <a:rPr lang="ar-SA" sz="4000" b="1" dirty="0" smtClean="0">
                <a:effectLst/>
                <a:latin typeface="Arial"/>
                <a:ea typeface="Calibri"/>
                <a:cs typeface="Arial"/>
              </a:rPr>
              <a:t>سوف</a:t>
            </a:r>
            <a:r>
              <a:rPr lang="ar-SA" sz="4000" b="1" dirty="0" smtClean="0">
                <a:effectLst/>
                <a:latin typeface="Arial"/>
                <a:ea typeface="Calibri"/>
                <a:cs typeface="Calibri"/>
              </a:rPr>
              <a:t> </a:t>
            </a:r>
            <a:r>
              <a:rPr lang="ar-SA" sz="4000" b="1" dirty="0" smtClean="0">
                <a:effectLst/>
                <a:latin typeface="Arial"/>
                <a:ea typeface="Calibri"/>
                <a:cs typeface="Arial"/>
              </a:rPr>
              <a:t>تعود</a:t>
            </a:r>
            <a:r>
              <a:rPr lang="ar-SA" sz="4000" b="1" dirty="0" smtClean="0">
                <a:effectLst/>
                <a:latin typeface="Arial"/>
                <a:ea typeface="Calibri"/>
                <a:cs typeface="Calibri"/>
              </a:rPr>
              <a:t> </a:t>
            </a:r>
            <a:r>
              <a:rPr lang="ar-SA" sz="4000" b="1" dirty="0" smtClean="0">
                <a:effectLst/>
                <a:latin typeface="Arial"/>
                <a:ea typeface="Calibri"/>
                <a:cs typeface="Arial"/>
              </a:rPr>
              <a:t>بالفائدة</a:t>
            </a:r>
            <a:r>
              <a:rPr lang="ar-SA" sz="4000" b="1" dirty="0" smtClean="0">
                <a:effectLst/>
                <a:latin typeface="Arial"/>
                <a:ea typeface="Calibri"/>
                <a:cs typeface="Calibri"/>
              </a:rPr>
              <a:t> </a:t>
            </a:r>
            <a:r>
              <a:rPr lang="ar-SA" sz="4000" b="1" dirty="0" smtClean="0">
                <a:effectLst/>
                <a:latin typeface="Arial"/>
                <a:ea typeface="Calibri"/>
                <a:cs typeface="Arial"/>
              </a:rPr>
              <a:t>على</a:t>
            </a:r>
            <a:r>
              <a:rPr lang="ar-SA" sz="4000" b="1" dirty="0" smtClean="0">
                <a:effectLst/>
                <a:latin typeface="Arial"/>
                <a:ea typeface="Calibri"/>
                <a:cs typeface="Calibri"/>
              </a:rPr>
              <a:t> </a:t>
            </a:r>
            <a:r>
              <a:rPr lang="ar-SA" sz="4000" b="1" dirty="0" smtClean="0">
                <a:effectLst/>
                <a:latin typeface="Arial"/>
                <a:ea typeface="Calibri"/>
                <a:cs typeface="Arial"/>
              </a:rPr>
              <a:t>المجتمع</a:t>
            </a:r>
            <a:r>
              <a:rPr lang="en-US" sz="4000" b="1" dirty="0" smtClean="0">
                <a:effectLst/>
                <a:latin typeface="Arial"/>
                <a:ea typeface="Calibri"/>
                <a:cs typeface="Calibri"/>
              </a:rPr>
              <a:t>.</a:t>
            </a:r>
            <a:r>
              <a:rPr lang="en-US" sz="4000" dirty="0" smtClean="0">
                <a:effectLst/>
                <a:latin typeface="Arial"/>
                <a:ea typeface="Calibri"/>
                <a:cs typeface="Arial"/>
              </a:rPr>
              <a:t/>
            </a:r>
            <a:br>
              <a:rPr lang="en-US" sz="4000" dirty="0" smtClean="0">
                <a:effectLst/>
                <a:latin typeface="Arial"/>
                <a:ea typeface="Calibri"/>
                <a:cs typeface="Arial"/>
              </a:rPr>
            </a:br>
            <a:endParaRPr lang="ar-SA" sz="4000" dirty="0"/>
          </a:p>
        </p:txBody>
      </p:sp>
    </p:spTree>
    <p:extLst>
      <p:ext uri="{BB962C8B-B14F-4D97-AF65-F5344CB8AC3E}">
        <p14:creationId xmlns:p14="http://schemas.microsoft.com/office/powerpoint/2010/main" val="3185126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0"/>
            <a:ext cx="7772400" cy="4968552"/>
          </a:xfrm>
        </p:spPr>
        <p:txBody>
          <a:bodyPr>
            <a:noAutofit/>
          </a:bodyPr>
          <a:lstStyle/>
          <a:p>
            <a:pPr lvl="0" algn="just"/>
            <a:r>
              <a:rPr lang="en-US" sz="4000" b="1" dirty="0">
                <a:ea typeface="Calibri"/>
              </a:rPr>
              <a:t> </a:t>
            </a:r>
            <a:r>
              <a:rPr lang="ar-IQ" sz="4000" b="1" dirty="0">
                <a:ea typeface="Calibri"/>
              </a:rPr>
              <a:t>تشترك المشاريع بثلاث اهداف رئيسية </a:t>
            </a:r>
            <a:r>
              <a:rPr lang="ar-IQ" sz="4000" b="1" dirty="0" smtClean="0">
                <a:ea typeface="Calibri"/>
              </a:rPr>
              <a:t>( </a:t>
            </a:r>
            <a:r>
              <a:rPr lang="ar-IQ" sz="4000" b="1" dirty="0">
                <a:ea typeface="Calibri"/>
              </a:rPr>
              <a:t>الوقت و الكلفة و الجودة ) و تختلف الأهمية النسبية لكل هدف لمشاريع مختلفة.  بعض مشاريع الفضاء الجوي ، مثل تطوير طائرة جديدة ، والتي تؤثر على سلامة الركاب ، سوف تركز بشكل كبير على أهداف الجودة.</a:t>
            </a:r>
            <a:endParaRPr lang="ar-SA" sz="4000" dirty="0"/>
          </a:p>
        </p:txBody>
      </p:sp>
      <p:sp>
        <p:nvSpPr>
          <p:cNvPr id="3" name="TextBox 2"/>
          <p:cNvSpPr txBox="1"/>
          <p:nvPr/>
        </p:nvSpPr>
        <p:spPr>
          <a:xfrm>
            <a:off x="2411760" y="476672"/>
            <a:ext cx="5688632" cy="707886"/>
          </a:xfrm>
          <a:prstGeom prst="rect">
            <a:avLst/>
          </a:prstGeom>
          <a:noFill/>
        </p:spPr>
        <p:txBody>
          <a:bodyPr wrap="square" rtlCol="1">
            <a:spAutoFit/>
          </a:bodyPr>
          <a:lstStyle/>
          <a:p>
            <a:r>
              <a:rPr lang="ar-IQ" sz="4000" b="1" dirty="0">
                <a:ea typeface="Calibri"/>
                <a:cs typeface="+mj-cs"/>
              </a:rPr>
              <a:t>اهداف المشروع</a:t>
            </a:r>
            <a:endParaRPr lang="ar-SA" sz="4000" dirty="0">
              <a:cs typeface="+mj-cs"/>
            </a:endParaRPr>
          </a:p>
        </p:txBody>
      </p:sp>
    </p:spTree>
    <p:extLst>
      <p:ext uri="{BB962C8B-B14F-4D97-AF65-F5344CB8AC3E}">
        <p14:creationId xmlns:p14="http://schemas.microsoft.com/office/powerpoint/2010/main" val="70968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8"/>
            <a:ext cx="7772400" cy="4968552"/>
          </a:xfrm>
        </p:spPr>
        <p:txBody>
          <a:bodyPr>
            <a:noAutofit/>
          </a:bodyPr>
          <a:lstStyle/>
          <a:p>
            <a:pPr lvl="0" algn="just"/>
            <a:r>
              <a:rPr lang="en-US" sz="4000" b="1" dirty="0">
                <a:ea typeface="Calibri"/>
              </a:rPr>
              <a:t> </a:t>
            </a:r>
            <a:r>
              <a:rPr lang="ar-IQ" sz="4000" b="1" dirty="0">
                <a:ea typeface="Calibri"/>
              </a:rPr>
              <a:t>مشروع بحثي يتم تمويله من خلال منحة حكومية ثابتة ، قد تكون التكلفة هي السائدة. وتؤكد مشاريع </a:t>
            </a:r>
            <a:r>
              <a:rPr lang="ar-IQ" sz="4000" b="1" dirty="0" smtClean="0">
                <a:ea typeface="Calibri"/>
              </a:rPr>
              <a:t>أخرى</a:t>
            </a:r>
            <a:r>
              <a:rPr lang="ar-SA" sz="4000" b="1" dirty="0" smtClean="0">
                <a:ea typeface="Calibri"/>
              </a:rPr>
              <a:t> على</a:t>
            </a:r>
            <a:r>
              <a:rPr lang="ar-IQ" sz="4000" b="1" dirty="0" smtClean="0">
                <a:ea typeface="Calibri"/>
              </a:rPr>
              <a:t> </a:t>
            </a:r>
            <a:r>
              <a:rPr lang="ar-IQ" sz="4000" b="1" dirty="0">
                <a:ea typeface="Calibri"/>
              </a:rPr>
              <a:t>الوقت: على سبيل المثال ، يجب تنظيم مهرجان للموسيقى في الهواء الطلق في تاريخ </a:t>
            </a:r>
            <a:r>
              <a:rPr lang="ar-IQ" sz="4000" b="1" dirty="0" smtClean="0">
                <a:ea typeface="Calibri"/>
              </a:rPr>
              <a:t>معين</a:t>
            </a:r>
            <a:r>
              <a:rPr lang="ar-SA" sz="4000" b="1" dirty="0" smtClean="0">
                <a:ea typeface="Calibri"/>
              </a:rPr>
              <a:t> هنا الوقت مهم من اجل ان </a:t>
            </a:r>
            <a:r>
              <a:rPr lang="ar-IQ" sz="4000" b="1" dirty="0" smtClean="0">
                <a:ea typeface="Calibri"/>
              </a:rPr>
              <a:t>يحقق</a:t>
            </a:r>
            <a:r>
              <a:rPr lang="ar-SA" sz="4000" b="1" dirty="0" smtClean="0">
                <a:ea typeface="Calibri"/>
              </a:rPr>
              <a:t> المشروع</a:t>
            </a:r>
            <a:r>
              <a:rPr lang="ar-IQ" sz="4000" b="1" dirty="0" smtClean="0">
                <a:ea typeface="Calibri"/>
              </a:rPr>
              <a:t> </a:t>
            </a:r>
            <a:r>
              <a:rPr lang="ar-IQ" sz="4000" b="1" dirty="0">
                <a:ea typeface="Calibri"/>
              </a:rPr>
              <a:t>أهدافه.</a:t>
            </a:r>
            <a:endParaRPr lang="ar-SA" sz="4000" dirty="0"/>
          </a:p>
        </p:txBody>
      </p:sp>
    </p:spTree>
    <p:extLst>
      <p:ext uri="{BB962C8B-B14F-4D97-AF65-F5344CB8AC3E}">
        <p14:creationId xmlns:p14="http://schemas.microsoft.com/office/powerpoint/2010/main" val="1951548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4536504"/>
          </a:xfrm>
        </p:spPr>
        <p:txBody>
          <a:bodyPr>
            <a:noAutofit/>
          </a:bodyPr>
          <a:lstStyle/>
          <a:p>
            <a:pPr lvl="0" algn="l" rtl="0">
              <a:lnSpc>
                <a:spcPct val="115000"/>
              </a:lnSpc>
              <a:spcAft>
                <a:spcPts val="1000"/>
              </a:spcAft>
            </a:pPr>
            <a:r>
              <a:rPr lang="en-US" sz="2800" dirty="0" smtClean="0">
                <a:ea typeface="Calibri"/>
              </a:rPr>
              <a:t>*Project </a:t>
            </a:r>
            <a:r>
              <a:rPr lang="en-US" sz="2800" dirty="0">
                <a:ea typeface="Calibri"/>
              </a:rPr>
              <a:t>management institute(2013), project management body of knowledge, fifth edition, library of congress, </a:t>
            </a:r>
            <a:r>
              <a:rPr lang="en-US" sz="2800" dirty="0">
                <a:ea typeface="Calibri"/>
                <a:cs typeface="Arial"/>
              </a:rPr>
              <a:t>USA</a:t>
            </a:r>
            <a:r>
              <a:rPr lang="en-US" sz="2800" dirty="0" smtClean="0">
                <a:ea typeface="Calibri"/>
                <a:cs typeface="Arial"/>
              </a:rPr>
              <a:t>.</a:t>
            </a:r>
            <a:br>
              <a:rPr lang="en-US" sz="2800" dirty="0" smtClean="0">
                <a:ea typeface="Calibri"/>
                <a:cs typeface="Arial"/>
              </a:rPr>
            </a:br>
            <a:r>
              <a:rPr lang="en-US" sz="2800" dirty="0" smtClean="0">
                <a:ea typeface="Calibri"/>
                <a:cs typeface="Arial"/>
              </a:rPr>
              <a:t>*Slack</a:t>
            </a:r>
            <a:r>
              <a:rPr lang="en-US" sz="2800" dirty="0">
                <a:ea typeface="Calibri"/>
                <a:cs typeface="Arial"/>
              </a:rPr>
              <a:t>, Nigel &amp; Brandon-Jones, Alistair &amp; Johnston, Robert(2013), Operation Management, Seventh </a:t>
            </a:r>
            <a:r>
              <a:rPr lang="en-US" sz="2800" dirty="0" err="1" smtClean="0">
                <a:ea typeface="Calibri"/>
                <a:cs typeface="Arial"/>
              </a:rPr>
              <a:t>Edition,UK</a:t>
            </a:r>
            <a:r>
              <a:rPr lang="en-US" sz="2800" dirty="0" smtClean="0">
                <a:ea typeface="Calibri"/>
                <a:cs typeface="Arial"/>
              </a:rPr>
              <a:t>.</a:t>
            </a:r>
            <a:br>
              <a:rPr lang="en-US" sz="2800" dirty="0" smtClean="0">
                <a:ea typeface="Calibri"/>
                <a:cs typeface="Arial"/>
              </a:rPr>
            </a:br>
            <a:r>
              <a:rPr lang="en-US" sz="2800" b="1" dirty="0" smtClean="0">
                <a:ea typeface="Calibri"/>
                <a:cs typeface="Arial"/>
              </a:rPr>
              <a:t> *</a:t>
            </a:r>
            <a:r>
              <a:rPr lang="en-US" sz="2800" dirty="0" err="1" smtClean="0">
                <a:ea typeface="Calibri"/>
                <a:cs typeface="Arial"/>
              </a:rPr>
              <a:t>Wysocki</a:t>
            </a:r>
            <a:r>
              <a:rPr lang="en-US" sz="2800" dirty="0" smtClean="0">
                <a:ea typeface="Calibri"/>
                <a:cs typeface="Arial"/>
              </a:rPr>
              <a:t> </a:t>
            </a:r>
            <a:r>
              <a:rPr lang="en-US" sz="2800" dirty="0">
                <a:ea typeface="Calibri"/>
                <a:cs typeface="Arial"/>
              </a:rPr>
              <a:t>, Robert K.(2009), </a:t>
            </a:r>
            <a:r>
              <a:rPr lang="en-US" sz="2800" b="1" dirty="0">
                <a:ea typeface="Calibri"/>
                <a:cs typeface="Arial"/>
              </a:rPr>
              <a:t>Effective Project Management: Traditional, Agile, Extreme</a:t>
            </a:r>
            <a:r>
              <a:rPr lang="en-US" sz="2800" dirty="0">
                <a:ea typeface="Calibri"/>
                <a:cs typeface="Arial"/>
              </a:rPr>
              <a:t>, Fifth Edition, Wiley Publishing, Inc., USA.</a:t>
            </a:r>
            <a:r>
              <a:rPr lang="en-US" sz="2400" dirty="0">
                <a:ea typeface="Calibri"/>
                <a:cs typeface="Arial"/>
              </a:rPr>
              <a:t/>
            </a:r>
            <a:br>
              <a:rPr lang="en-US" sz="2400" dirty="0">
                <a:ea typeface="Calibri"/>
                <a:cs typeface="Arial"/>
              </a:rPr>
            </a:br>
            <a:r>
              <a:rPr lang="en-US" sz="2800" dirty="0" smtClean="0">
                <a:ea typeface="Calibri"/>
                <a:cs typeface="Arial"/>
              </a:rPr>
              <a:t/>
            </a:r>
            <a:br>
              <a:rPr lang="en-US" sz="2800" dirty="0" smtClean="0">
                <a:ea typeface="Calibri"/>
                <a:cs typeface="Arial"/>
              </a:rPr>
            </a:br>
            <a:endParaRPr lang="ar-SA" sz="2800" dirty="0"/>
          </a:p>
        </p:txBody>
      </p:sp>
      <p:sp>
        <p:nvSpPr>
          <p:cNvPr id="3" name="TextBox 2"/>
          <p:cNvSpPr txBox="1"/>
          <p:nvPr/>
        </p:nvSpPr>
        <p:spPr>
          <a:xfrm>
            <a:off x="1907704" y="548680"/>
            <a:ext cx="3672408" cy="769441"/>
          </a:xfrm>
          <a:prstGeom prst="rect">
            <a:avLst/>
          </a:prstGeom>
          <a:noFill/>
        </p:spPr>
        <p:txBody>
          <a:bodyPr wrap="square" rtlCol="1">
            <a:spAutoFit/>
          </a:bodyPr>
          <a:lstStyle/>
          <a:p>
            <a:r>
              <a:rPr lang="ar-SA" sz="4400" dirty="0" smtClean="0">
                <a:cs typeface="+mj-cs"/>
              </a:rPr>
              <a:t>المصادر</a:t>
            </a:r>
            <a:endParaRPr lang="ar-SA" sz="4400" dirty="0">
              <a:cs typeface="+mj-cs"/>
            </a:endParaRPr>
          </a:p>
        </p:txBody>
      </p:sp>
    </p:spTree>
    <p:extLst>
      <p:ext uri="{BB962C8B-B14F-4D97-AF65-F5344CB8AC3E}">
        <p14:creationId xmlns:p14="http://schemas.microsoft.com/office/powerpoint/2010/main" val="329587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286</Words>
  <Application>Microsoft Office PowerPoint</Application>
  <PresentationFormat>On-screen Show (4:3)</PresentationFormat>
  <Paragraphs>12</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Office Theme</vt:lpstr>
      <vt:lpstr>2_Office Theme</vt:lpstr>
      <vt:lpstr>1_Office Theme</vt:lpstr>
      <vt:lpstr>مدخل الى المشاريع  الجزء الاول</vt:lpstr>
      <vt:lpstr>تعتبر إدارة المشاريع في الوقت الحاضر ذات أولوية عالية للغاية حيث أن جميع المنظمات، سواء كانت صغيرة أو كبيرة ، تشارك في وقت أو آخر في تنفيذ مشاريع وابتكارات وتغييرات جديدة.</vt:lpstr>
      <vt:lpstr>المشروع هو مسعى مؤقت يتخذ من أجل إنشاء منتج فريد أو نتيجة فريدة. وتشير الطبيعة المؤقتة للمشروعات إلى أن المشروع يكون له بداية ونهاية محددة. و يتم الوصول إلى نهاية المشروع عندما تتحقق أهدافه أو قد يتم إنهاء المشروع لأن أهدافه لن يتم تحقيقها أو لا يمكن تحقيقها، أو عندما لا تكون هناك حاجة إلى المشروع . </vt:lpstr>
      <vt:lpstr>ويمكن أيضا أن يتم إنهائه إذا كان الزبون، أو راعي المشروع يرغب في الإنهاء. وكلمة "مؤقت" لا تعني بالضرورة أن مدة المشروع قصيرة. فهي تشير إلى المشاركة في المشروع وطول عمره. ولا تنطبق كلمة "مؤقت/مؤقتة" عادة على المنتج أو الخدمة أو النتيجة التي أنشأها المشروع؛ حيث يتم القيام بمعظم المشروعات من أجل إنشاء نتائج دائمة</vt:lpstr>
      <vt:lpstr>ويمكن أن ينشئ المشروع ما يلي: 1. منتجًا يمكن أن يكون إما مكونًا لسلعة أخرى، أو تحسينًا لسلعة، أو سلعة نهائية في حد ذاتها. 2. خدمة أو قدرة على أداء خدمة على سبيل المثال، وظيفة تجارية تدعم الإنتاج أو التوزيع. </vt:lpstr>
      <vt:lpstr>3. تحسينًا تم في المنتج الموجود بالفعل أو خطوط الخدمات القائمة على سبيل المثال، مشروع الـ Six Sigma أقيم للحد من الخلل. 4. نتيجة، كمُخرَج أو وثيقة على سبيل المثال، مشروع بحثي يطور معرفة يمكن استخدامها لتحديد ما إذا كان هناك اتجاه ما قائم أو عملية جديدة سوف تعود بالفائدة على المجتمع. </vt:lpstr>
      <vt:lpstr> تشترك المشاريع بثلاث اهداف رئيسية ( الوقت و الكلفة و الجودة ) و تختلف الأهمية النسبية لكل هدف لمشاريع مختلفة.  بعض مشاريع الفضاء الجوي ، مثل تطوير طائرة جديدة ، والتي تؤثر على سلامة الركاب ، سوف تركز بشكل كبير على أهداف الجودة.</vt:lpstr>
      <vt:lpstr> مشروع بحثي يتم تمويله من خلال منحة حكومية ثابتة ، قد تكون التكلفة هي السائدة. وتؤكد مشاريع أخرى على الوقت: على سبيل المثال ، يجب تنظيم مهرجان للموسيقى في الهواء الطلق في تاريخ معين هنا الوقت مهم من اجل ان يحقق المشروع أهدافه.</vt:lpstr>
      <vt:lpstr>*Project management institute(2013), project management body of knowledge, fifth edition, library of congress, USA. *Slack, Nigel &amp; Brandon-Jones, Alistair &amp; Johnston, Robert(2013), Operation Management, Seventh Edition,UK.  *Wysocki , Robert K.(2009), Effective Project Management: Traditional, Agile, Extreme, Fifth Edition, Wiley Publishing, Inc., USA.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9</cp:revision>
  <dcterms:created xsi:type="dcterms:W3CDTF">2019-05-21T15:53:54Z</dcterms:created>
  <dcterms:modified xsi:type="dcterms:W3CDTF">2019-05-22T00:22:46Z</dcterms:modified>
</cp:coreProperties>
</file>