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2F5596C5-F71B-4D15-8EFC-2AD27C2EE2AF}" type="datetimeFigureOut">
              <a:rPr lang="en-US" smtClean="0"/>
              <a:t>5/1/2019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E73A3EA-D0C3-4A07-9B60-B7722890151D}" type="slidenum">
              <a:rPr lang="en-US" smtClean="0"/>
              <a:t>‹#›</a:t>
            </a:fld>
            <a:endParaRPr lang="en-US"/>
          </a:p>
        </p:txBody>
      </p:sp>
    </p:spTree>
    <p:extLst>
      <p:ext uri="{BB962C8B-B14F-4D97-AF65-F5344CB8AC3E}">
        <p14:creationId xmlns:p14="http://schemas.microsoft.com/office/powerpoint/2010/main" val="2716302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F5596C5-F71B-4D15-8EFC-2AD27C2EE2AF}" type="datetimeFigureOut">
              <a:rPr lang="en-US" smtClean="0"/>
              <a:t>5/1/2019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E73A3EA-D0C3-4A07-9B60-B7722890151D}" type="slidenum">
              <a:rPr lang="en-US" smtClean="0"/>
              <a:t>‹#›</a:t>
            </a:fld>
            <a:endParaRPr lang="en-US"/>
          </a:p>
        </p:txBody>
      </p:sp>
    </p:spTree>
    <p:extLst>
      <p:ext uri="{BB962C8B-B14F-4D97-AF65-F5344CB8AC3E}">
        <p14:creationId xmlns:p14="http://schemas.microsoft.com/office/powerpoint/2010/main" val="2531301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F5596C5-F71B-4D15-8EFC-2AD27C2EE2AF}" type="datetimeFigureOut">
              <a:rPr lang="en-US" smtClean="0"/>
              <a:t>5/1/2019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E73A3EA-D0C3-4A07-9B60-B7722890151D}" type="slidenum">
              <a:rPr lang="en-US" smtClean="0"/>
              <a:t>‹#›</a:t>
            </a:fld>
            <a:endParaRPr lang="en-US"/>
          </a:p>
        </p:txBody>
      </p:sp>
    </p:spTree>
    <p:extLst>
      <p:ext uri="{BB962C8B-B14F-4D97-AF65-F5344CB8AC3E}">
        <p14:creationId xmlns:p14="http://schemas.microsoft.com/office/powerpoint/2010/main" val="1367354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F5596C5-F71B-4D15-8EFC-2AD27C2EE2AF}" type="datetimeFigureOut">
              <a:rPr lang="en-US" smtClean="0"/>
              <a:t>5/1/2019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E73A3EA-D0C3-4A07-9B60-B7722890151D}" type="slidenum">
              <a:rPr lang="en-US" smtClean="0"/>
              <a:t>‹#›</a:t>
            </a:fld>
            <a:endParaRPr lang="en-US"/>
          </a:p>
        </p:txBody>
      </p:sp>
    </p:spTree>
    <p:extLst>
      <p:ext uri="{BB962C8B-B14F-4D97-AF65-F5344CB8AC3E}">
        <p14:creationId xmlns:p14="http://schemas.microsoft.com/office/powerpoint/2010/main" val="2077973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F5596C5-F71B-4D15-8EFC-2AD27C2EE2AF}" type="datetimeFigureOut">
              <a:rPr lang="en-US" smtClean="0"/>
              <a:t>5/1/2019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E73A3EA-D0C3-4A07-9B60-B7722890151D}" type="slidenum">
              <a:rPr lang="en-US" smtClean="0"/>
              <a:t>‹#›</a:t>
            </a:fld>
            <a:endParaRPr lang="en-US"/>
          </a:p>
        </p:txBody>
      </p:sp>
    </p:spTree>
    <p:extLst>
      <p:ext uri="{BB962C8B-B14F-4D97-AF65-F5344CB8AC3E}">
        <p14:creationId xmlns:p14="http://schemas.microsoft.com/office/powerpoint/2010/main" val="3309416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2F5596C5-F71B-4D15-8EFC-2AD27C2EE2AF}" type="datetimeFigureOut">
              <a:rPr lang="en-US" smtClean="0"/>
              <a:t>5/1/2019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E73A3EA-D0C3-4A07-9B60-B7722890151D}" type="slidenum">
              <a:rPr lang="en-US" smtClean="0"/>
              <a:t>‹#›</a:t>
            </a:fld>
            <a:endParaRPr lang="en-US"/>
          </a:p>
        </p:txBody>
      </p:sp>
    </p:spTree>
    <p:extLst>
      <p:ext uri="{BB962C8B-B14F-4D97-AF65-F5344CB8AC3E}">
        <p14:creationId xmlns:p14="http://schemas.microsoft.com/office/powerpoint/2010/main" val="3145893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2F5596C5-F71B-4D15-8EFC-2AD27C2EE2AF}" type="datetimeFigureOut">
              <a:rPr lang="en-US" smtClean="0"/>
              <a:t>5/1/2019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1E73A3EA-D0C3-4A07-9B60-B7722890151D}" type="slidenum">
              <a:rPr lang="en-US" smtClean="0"/>
              <a:t>‹#›</a:t>
            </a:fld>
            <a:endParaRPr lang="en-US"/>
          </a:p>
        </p:txBody>
      </p:sp>
    </p:spTree>
    <p:extLst>
      <p:ext uri="{BB962C8B-B14F-4D97-AF65-F5344CB8AC3E}">
        <p14:creationId xmlns:p14="http://schemas.microsoft.com/office/powerpoint/2010/main" val="2181600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2F5596C5-F71B-4D15-8EFC-2AD27C2EE2AF}" type="datetimeFigureOut">
              <a:rPr lang="en-US" smtClean="0"/>
              <a:t>5/1/2019</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1E73A3EA-D0C3-4A07-9B60-B7722890151D}" type="slidenum">
              <a:rPr lang="en-US" smtClean="0"/>
              <a:t>‹#›</a:t>
            </a:fld>
            <a:endParaRPr lang="en-US"/>
          </a:p>
        </p:txBody>
      </p:sp>
    </p:spTree>
    <p:extLst>
      <p:ext uri="{BB962C8B-B14F-4D97-AF65-F5344CB8AC3E}">
        <p14:creationId xmlns:p14="http://schemas.microsoft.com/office/powerpoint/2010/main" val="2662866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F5596C5-F71B-4D15-8EFC-2AD27C2EE2AF}" type="datetimeFigureOut">
              <a:rPr lang="en-US" smtClean="0"/>
              <a:t>5/1/2019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1E73A3EA-D0C3-4A07-9B60-B7722890151D}" type="slidenum">
              <a:rPr lang="en-US" smtClean="0"/>
              <a:t>‹#›</a:t>
            </a:fld>
            <a:endParaRPr lang="en-US"/>
          </a:p>
        </p:txBody>
      </p:sp>
    </p:spTree>
    <p:extLst>
      <p:ext uri="{BB962C8B-B14F-4D97-AF65-F5344CB8AC3E}">
        <p14:creationId xmlns:p14="http://schemas.microsoft.com/office/powerpoint/2010/main" val="558325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F5596C5-F71B-4D15-8EFC-2AD27C2EE2AF}" type="datetimeFigureOut">
              <a:rPr lang="en-US" smtClean="0"/>
              <a:t>5/1/2019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E73A3EA-D0C3-4A07-9B60-B7722890151D}" type="slidenum">
              <a:rPr lang="en-US" smtClean="0"/>
              <a:t>‹#›</a:t>
            </a:fld>
            <a:endParaRPr lang="en-US"/>
          </a:p>
        </p:txBody>
      </p:sp>
    </p:spTree>
    <p:extLst>
      <p:ext uri="{BB962C8B-B14F-4D97-AF65-F5344CB8AC3E}">
        <p14:creationId xmlns:p14="http://schemas.microsoft.com/office/powerpoint/2010/main" val="3388804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F5596C5-F71B-4D15-8EFC-2AD27C2EE2AF}" type="datetimeFigureOut">
              <a:rPr lang="en-US" smtClean="0"/>
              <a:t>5/1/2019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E73A3EA-D0C3-4A07-9B60-B7722890151D}" type="slidenum">
              <a:rPr lang="en-US" smtClean="0"/>
              <a:t>‹#›</a:t>
            </a:fld>
            <a:endParaRPr lang="en-US"/>
          </a:p>
        </p:txBody>
      </p:sp>
    </p:spTree>
    <p:extLst>
      <p:ext uri="{BB962C8B-B14F-4D97-AF65-F5344CB8AC3E}">
        <p14:creationId xmlns:p14="http://schemas.microsoft.com/office/powerpoint/2010/main" val="946651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5596C5-F71B-4D15-8EFC-2AD27C2EE2AF}" type="datetimeFigureOut">
              <a:rPr lang="en-US" smtClean="0"/>
              <a:t>5/1/2019</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73A3EA-D0C3-4A07-9B60-B7722890151D}" type="slidenum">
              <a:rPr lang="en-US" smtClean="0"/>
              <a:t>‹#›</a:t>
            </a:fld>
            <a:endParaRPr lang="en-US"/>
          </a:p>
        </p:txBody>
      </p:sp>
    </p:spTree>
    <p:extLst>
      <p:ext uri="{BB962C8B-B14F-4D97-AF65-F5344CB8AC3E}">
        <p14:creationId xmlns:p14="http://schemas.microsoft.com/office/powerpoint/2010/main" val="4032185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9600" y="2057400"/>
            <a:ext cx="7772400" cy="1470025"/>
          </a:xfrm>
        </p:spPr>
        <p:txBody>
          <a:bodyPr/>
          <a:lstStyle/>
          <a:p>
            <a:r>
              <a:rPr lang="ar-IQ" dirty="0" smtClean="0"/>
              <a:t>مفهوم وصفات ا</a:t>
            </a:r>
            <a:r>
              <a:rPr lang="ar-IQ" dirty="0" smtClean="0"/>
              <a:t>لموجودات </a:t>
            </a:r>
            <a:r>
              <a:rPr lang="ar-IQ" dirty="0" smtClean="0"/>
              <a:t>الثابتة </a:t>
            </a:r>
            <a:r>
              <a:rPr lang="ar-IQ" dirty="0" smtClean="0"/>
              <a:t>وانواعها</a:t>
            </a:r>
            <a:endParaRPr lang="en-US" dirty="0"/>
          </a:p>
        </p:txBody>
      </p:sp>
    </p:spTree>
    <p:extLst>
      <p:ext uri="{BB962C8B-B14F-4D97-AF65-F5344CB8AC3E}">
        <p14:creationId xmlns:p14="http://schemas.microsoft.com/office/powerpoint/2010/main" val="319110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الموجودات الثابتة وطرق الحصول عليها</a:t>
            </a:r>
            <a:endParaRPr lang="en-US" dirty="0"/>
          </a:p>
        </p:txBody>
      </p:sp>
      <p:sp>
        <p:nvSpPr>
          <p:cNvPr id="3" name="عنصر نائب للمحتوى 2"/>
          <p:cNvSpPr>
            <a:spLocks noGrp="1"/>
          </p:cNvSpPr>
          <p:nvPr>
            <p:ph idx="1"/>
          </p:nvPr>
        </p:nvSpPr>
        <p:spPr/>
        <p:txBody>
          <a:bodyPr/>
          <a:lstStyle/>
          <a:p>
            <a:pPr algn="justLow" rtl="1">
              <a:spcAft>
                <a:spcPts val="0"/>
              </a:spcAft>
            </a:pPr>
            <a:r>
              <a:rPr lang="ar-SA" b="1" dirty="0" smtClean="0">
                <a:effectLst/>
                <a:latin typeface="Times New Roman"/>
                <a:ea typeface="Times New Roman"/>
                <a:cs typeface="Simplified Arabic"/>
              </a:rPr>
              <a:t>مفهوم الموجودات الثابتة </a:t>
            </a:r>
            <a:endParaRPr lang="en-US" sz="2800" dirty="0" smtClean="0">
              <a:effectLst/>
              <a:latin typeface="Times New Roman"/>
              <a:ea typeface="Times New Roman"/>
            </a:endParaRPr>
          </a:p>
          <a:p>
            <a:pPr algn="justLow" rtl="1">
              <a:spcAft>
                <a:spcPts val="0"/>
              </a:spcAft>
            </a:pPr>
            <a:r>
              <a:rPr lang="ar-SA" b="1" dirty="0" smtClean="0">
                <a:effectLst/>
                <a:latin typeface="Times New Roman"/>
                <a:ea typeface="Times New Roman"/>
                <a:cs typeface="Simplified Arabic"/>
              </a:rPr>
              <a:t>للموجودات الثابتة تعريفات عدة نستخلص أهمها فيما يلي :-</a:t>
            </a:r>
            <a:endParaRPr lang="en-US" sz="2800" dirty="0" smtClean="0">
              <a:effectLst/>
              <a:latin typeface="Times New Roman"/>
              <a:ea typeface="Times New Roman"/>
            </a:endParaRPr>
          </a:p>
          <a:p>
            <a:pPr algn="justLow" rtl="1">
              <a:spcAft>
                <a:spcPts val="0"/>
              </a:spcAft>
            </a:pPr>
            <a:r>
              <a:rPr lang="ar-SA" b="1" dirty="0" smtClean="0">
                <a:effectLst/>
                <a:latin typeface="Times New Roman"/>
                <a:ea typeface="Times New Roman"/>
                <a:cs typeface="Simplified Arabic"/>
              </a:rPr>
              <a:t>- الموجودات الثابتة هي تلك الموجودات التي يتم اقتنائها من قبل الوحدة الاقتصادية ليس بغرض إعادة البيع وتحويلها الي نقدية خلال الفترة المحاسبية ولكن للمساعدة في العملية الانتاجية لعدة فترات محاسبية .</a:t>
            </a:r>
            <a:endParaRPr lang="en-US" sz="2800" dirty="0" smtClean="0">
              <a:effectLst/>
              <a:latin typeface="Times New Roman"/>
              <a:ea typeface="Times New Roman"/>
            </a:endParaRPr>
          </a:p>
          <a:p>
            <a:endParaRPr lang="en-US" dirty="0"/>
          </a:p>
        </p:txBody>
      </p:sp>
    </p:spTree>
    <p:extLst>
      <p:ext uri="{BB962C8B-B14F-4D97-AF65-F5344CB8AC3E}">
        <p14:creationId xmlns:p14="http://schemas.microsoft.com/office/powerpoint/2010/main" val="4173978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الموجودات الثابتة وطرق الحصول عليها</a:t>
            </a:r>
            <a:endParaRPr lang="en-US" dirty="0"/>
          </a:p>
        </p:txBody>
      </p:sp>
      <p:sp>
        <p:nvSpPr>
          <p:cNvPr id="3" name="عنصر نائب للمحتوى 2"/>
          <p:cNvSpPr>
            <a:spLocks noGrp="1"/>
          </p:cNvSpPr>
          <p:nvPr>
            <p:ph idx="1"/>
          </p:nvPr>
        </p:nvSpPr>
        <p:spPr/>
        <p:txBody>
          <a:bodyPr>
            <a:normAutofit lnSpcReduction="10000"/>
          </a:bodyPr>
          <a:lstStyle/>
          <a:p>
            <a:pPr algn="just" rtl="1">
              <a:spcAft>
                <a:spcPts val="0"/>
              </a:spcAft>
            </a:pPr>
            <a:r>
              <a:rPr lang="ar-SA" b="1" dirty="0" smtClean="0">
                <a:effectLst/>
                <a:latin typeface="Times New Roman"/>
                <a:ea typeface="Times New Roman"/>
                <a:cs typeface="Simplified Arabic"/>
              </a:rPr>
              <a:t>- عرفها معهد المحاسبين القانونيين </a:t>
            </a:r>
            <a:r>
              <a:rPr lang="ar-SA" b="1" dirty="0" err="1" smtClean="0">
                <a:effectLst/>
                <a:latin typeface="Times New Roman"/>
                <a:ea typeface="Times New Roman"/>
                <a:cs typeface="Simplified Arabic"/>
              </a:rPr>
              <a:t>بانجلترا</a:t>
            </a:r>
            <a:r>
              <a:rPr lang="ar-SA" b="1" dirty="0" smtClean="0">
                <a:effectLst/>
                <a:latin typeface="Times New Roman"/>
                <a:ea typeface="Times New Roman"/>
                <a:cs typeface="Simplified Arabic"/>
              </a:rPr>
              <a:t> وويلز : بانها تلك الموجودات التي تستخدم من قبل الوحدة الاقتصادية بقصد الحصول علي ايراد وليس بقصد بيعها خلال دورة النشاط الواحدة</a:t>
            </a:r>
            <a:endParaRPr lang="en-US" sz="2800" dirty="0" smtClean="0">
              <a:effectLst/>
              <a:latin typeface="Times New Roman"/>
              <a:ea typeface="Times New Roman"/>
            </a:endParaRPr>
          </a:p>
          <a:p>
            <a:pPr algn="just" rtl="1"/>
            <a:r>
              <a:rPr lang="ar-SA" b="1" dirty="0" smtClean="0">
                <a:effectLst/>
                <a:ea typeface="Times New Roman"/>
                <a:cs typeface="Simplified Arabic"/>
              </a:rPr>
              <a:t>إذن الموجودات الثابتة هي تلك الموجودات التي تقوم الشركة بشرائها بهدف استخدامها ومساعدتها في مزاولة نشاطها لعدة سنوات, وليس الهدف من شراءها هو إعادة بيعها, مثل شراء الأراضي والمباني وآلات الإنتاج والسيارات والأثاث وغيرها</a:t>
            </a:r>
            <a:endParaRPr lang="en-US" dirty="0"/>
          </a:p>
        </p:txBody>
      </p:sp>
    </p:spTree>
    <p:extLst>
      <p:ext uri="{BB962C8B-B14F-4D97-AF65-F5344CB8AC3E}">
        <p14:creationId xmlns:p14="http://schemas.microsoft.com/office/powerpoint/2010/main" val="1631239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الصفات المميزة للموجودات الثابتة :-</a:t>
            </a:r>
            <a:endParaRPr lang="en-US" dirty="0"/>
          </a:p>
        </p:txBody>
      </p:sp>
      <p:sp>
        <p:nvSpPr>
          <p:cNvPr id="3" name="عنصر نائب للمحتوى 2"/>
          <p:cNvSpPr>
            <a:spLocks noGrp="1"/>
          </p:cNvSpPr>
          <p:nvPr>
            <p:ph idx="1"/>
          </p:nvPr>
        </p:nvSpPr>
        <p:spPr/>
        <p:txBody>
          <a:bodyPr/>
          <a:lstStyle/>
          <a:p>
            <a:pPr algn="just" rtl="1">
              <a:spcAft>
                <a:spcPts val="0"/>
              </a:spcAft>
            </a:pPr>
            <a:r>
              <a:rPr lang="ar-SA" b="1" dirty="0" smtClean="0">
                <a:effectLst/>
                <a:latin typeface="Times New Roman"/>
                <a:ea typeface="Times New Roman"/>
                <a:cs typeface="Simplified Arabic"/>
              </a:rPr>
              <a:t>1- الغرض من اقتنائها هو استخدامها في انتاج الايراد وليس بغرض بيعها والاتجار فيها .</a:t>
            </a:r>
            <a:endParaRPr lang="en-US" sz="2800" dirty="0" smtClean="0">
              <a:effectLst/>
              <a:latin typeface="Times New Roman"/>
              <a:ea typeface="Times New Roman"/>
            </a:endParaRPr>
          </a:p>
          <a:p>
            <a:pPr algn="just" rtl="1">
              <a:spcAft>
                <a:spcPts val="0"/>
              </a:spcAft>
            </a:pPr>
            <a:r>
              <a:rPr lang="ar-SA" b="1" dirty="0" smtClean="0">
                <a:effectLst/>
                <a:latin typeface="Times New Roman"/>
                <a:ea typeface="Times New Roman"/>
                <a:cs typeface="Simplified Arabic"/>
              </a:rPr>
              <a:t>2- مساهمتها لفترة طويلة ( تزيد عن السنة ) في العملية الانتاجية</a:t>
            </a:r>
            <a:endParaRPr lang="en-US" sz="2800" dirty="0" smtClean="0">
              <a:effectLst/>
              <a:latin typeface="Times New Roman"/>
              <a:ea typeface="Times New Roman"/>
            </a:endParaRPr>
          </a:p>
          <a:p>
            <a:pPr algn="just" rtl="1"/>
            <a:r>
              <a:rPr lang="ar-SA" b="1" dirty="0" smtClean="0">
                <a:effectLst/>
                <a:ea typeface="Times New Roman"/>
                <a:cs typeface="Simplified Arabic"/>
              </a:rPr>
              <a:t>3- هي مجمع خدمات ومنافع اقتصادية تحصل عليها الوحدة الاقتصادية لعدة سنوات مقبلة </a:t>
            </a:r>
            <a:endParaRPr lang="en-US" dirty="0"/>
          </a:p>
        </p:txBody>
      </p:sp>
    </p:spTree>
    <p:extLst>
      <p:ext uri="{BB962C8B-B14F-4D97-AF65-F5344CB8AC3E}">
        <p14:creationId xmlns:p14="http://schemas.microsoft.com/office/powerpoint/2010/main" val="87644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L="342900" lvl="0" indent="-342900" rtl="1">
              <a:spcBef>
                <a:spcPct val="20000"/>
              </a:spcBef>
            </a:pPr>
            <a:r>
              <a:rPr lang="ar-SA" sz="3200" b="1" dirty="0">
                <a:solidFill>
                  <a:prstClr val="black"/>
                </a:solidFill>
                <a:latin typeface="Times New Roman"/>
                <a:ea typeface="Times New Roman"/>
                <a:cs typeface="Simplified Arabic"/>
              </a:rPr>
              <a:t> أنواع الموجودات الثابتة.</a:t>
            </a:r>
            <a:r>
              <a:rPr lang="en-US" sz="2800" dirty="0">
                <a:solidFill>
                  <a:prstClr val="black"/>
                </a:solidFill>
                <a:latin typeface="Times New Roman"/>
                <a:ea typeface="Times New Roman"/>
                <a:cs typeface="+mn-cs"/>
              </a:rPr>
              <a:t/>
            </a:r>
            <a:br>
              <a:rPr lang="en-US" sz="2800" dirty="0">
                <a:solidFill>
                  <a:prstClr val="black"/>
                </a:solidFill>
                <a:latin typeface="Times New Roman"/>
                <a:ea typeface="Times New Roman"/>
                <a:cs typeface="+mn-cs"/>
              </a:rPr>
            </a:br>
            <a:endParaRPr lang="en-US" dirty="0"/>
          </a:p>
        </p:txBody>
      </p:sp>
      <p:sp>
        <p:nvSpPr>
          <p:cNvPr id="3" name="عنصر نائب للمحتوى 2"/>
          <p:cNvSpPr>
            <a:spLocks noGrp="1"/>
          </p:cNvSpPr>
          <p:nvPr>
            <p:ph idx="1"/>
          </p:nvPr>
        </p:nvSpPr>
        <p:spPr/>
        <p:txBody>
          <a:bodyPr/>
          <a:lstStyle/>
          <a:p>
            <a:pPr algn="justLow" rtl="1">
              <a:spcAft>
                <a:spcPts val="0"/>
              </a:spcAft>
            </a:pPr>
            <a:r>
              <a:rPr lang="ar-SA" b="1" dirty="0" smtClean="0">
                <a:effectLst/>
                <a:latin typeface="Times New Roman"/>
                <a:ea typeface="Times New Roman"/>
                <a:cs typeface="Simplified Arabic"/>
              </a:rPr>
              <a:t>تنقسم الموجودات الثابتة الي مجموعتين رئيسيتين :-</a:t>
            </a:r>
            <a:endParaRPr lang="en-US" sz="2800" dirty="0" smtClean="0">
              <a:effectLst/>
              <a:latin typeface="Times New Roman"/>
              <a:ea typeface="Times New Roman"/>
            </a:endParaRPr>
          </a:p>
          <a:p>
            <a:pPr algn="justLow" rtl="1">
              <a:spcAft>
                <a:spcPts val="0"/>
              </a:spcAft>
            </a:pPr>
            <a:r>
              <a:rPr lang="ar-SA" b="1" dirty="0" smtClean="0">
                <a:effectLst/>
                <a:latin typeface="Times New Roman"/>
                <a:ea typeface="Times New Roman"/>
                <a:cs typeface="Simplified Arabic"/>
              </a:rPr>
              <a:t>1- موجودات ثابتة ملموسة .</a:t>
            </a:r>
            <a:endParaRPr lang="en-US" sz="2800" dirty="0" smtClean="0">
              <a:effectLst/>
              <a:latin typeface="Times New Roman"/>
              <a:ea typeface="Times New Roman"/>
            </a:endParaRPr>
          </a:p>
          <a:p>
            <a:pPr algn="justLow" rtl="1">
              <a:spcAft>
                <a:spcPts val="0"/>
              </a:spcAft>
            </a:pPr>
            <a:r>
              <a:rPr lang="ar-SA" b="1" dirty="0" smtClean="0">
                <a:effectLst/>
                <a:latin typeface="Times New Roman"/>
                <a:ea typeface="Times New Roman"/>
                <a:cs typeface="Simplified Arabic"/>
              </a:rPr>
              <a:t>وهي ذات كيان مادي ملموس وتخضع جميعها للاندثار وهو</a:t>
            </a:r>
            <a:r>
              <a:rPr lang="ar-IQ" b="1" dirty="0" smtClean="0">
                <a:effectLst/>
                <a:latin typeface="Times New Roman"/>
                <a:ea typeface="Times New Roman"/>
                <a:cs typeface="Simplified Arabic"/>
              </a:rPr>
              <a:t> </a:t>
            </a:r>
            <a:r>
              <a:rPr lang="ar-SA" b="1" dirty="0" smtClean="0">
                <a:effectLst/>
                <a:latin typeface="Times New Roman"/>
                <a:ea typeface="Times New Roman"/>
                <a:cs typeface="Simplified Arabic"/>
              </a:rPr>
              <a:t>تناقص قيمتها تدريجيا نتيجة الاستعمال والتقادم .ويستثني من ذلك الاراضي فهي لا تخضع للاندثار نظرا لأنها ليست ذات عمر</a:t>
            </a:r>
            <a:r>
              <a:rPr lang="ar-IQ" b="1" dirty="0" smtClean="0">
                <a:effectLst/>
                <a:latin typeface="Times New Roman"/>
                <a:ea typeface="Times New Roman"/>
                <a:cs typeface="Simplified Arabic"/>
              </a:rPr>
              <a:t> </a:t>
            </a:r>
            <a:r>
              <a:rPr lang="ar-SA" b="1" dirty="0" smtClean="0">
                <a:effectLst/>
                <a:latin typeface="Times New Roman"/>
                <a:ea typeface="Times New Roman"/>
                <a:cs typeface="Simplified Arabic"/>
              </a:rPr>
              <a:t>انتاجي محدد وليست من صنع الانسان .</a:t>
            </a:r>
            <a:endParaRPr lang="en-US" dirty="0"/>
          </a:p>
        </p:txBody>
      </p:sp>
    </p:spTree>
    <p:extLst>
      <p:ext uri="{BB962C8B-B14F-4D97-AF65-F5344CB8AC3E}">
        <p14:creationId xmlns:p14="http://schemas.microsoft.com/office/powerpoint/2010/main" val="2870352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Low" rtl="1">
              <a:spcAft>
                <a:spcPts val="0"/>
              </a:spcAft>
            </a:pPr>
            <a:r>
              <a:rPr lang="ar-SA" b="1" dirty="0" smtClean="0">
                <a:effectLst/>
                <a:latin typeface="Times New Roman"/>
                <a:ea typeface="Times New Roman"/>
                <a:cs typeface="Simplified Arabic"/>
              </a:rPr>
              <a:t>- موجودات ثابتة غير ملموسة .</a:t>
            </a:r>
            <a:endParaRPr lang="en-US" sz="2800" dirty="0" smtClean="0">
              <a:effectLst/>
              <a:latin typeface="Times New Roman"/>
              <a:ea typeface="Times New Roman"/>
            </a:endParaRPr>
          </a:p>
          <a:p>
            <a:pPr algn="justLow" rtl="1">
              <a:spcAft>
                <a:spcPts val="0"/>
              </a:spcAft>
            </a:pPr>
            <a:r>
              <a:rPr lang="ar-SA" b="1" dirty="0" smtClean="0">
                <a:effectLst/>
                <a:latin typeface="Times New Roman"/>
                <a:ea typeface="Times New Roman"/>
                <a:cs typeface="Simplified Arabic"/>
              </a:rPr>
              <a:t>وهي ليست ذات كيان مادي كحقوق </a:t>
            </a:r>
            <a:r>
              <a:rPr lang="ar-SA" b="1" dirty="0" err="1" smtClean="0">
                <a:effectLst/>
                <a:latin typeface="Times New Roman"/>
                <a:ea typeface="Times New Roman"/>
                <a:cs typeface="Simplified Arabic"/>
              </a:rPr>
              <a:t>التاليف</a:t>
            </a:r>
            <a:r>
              <a:rPr lang="ar-SA" b="1" dirty="0" smtClean="0">
                <a:effectLst/>
                <a:latin typeface="Times New Roman"/>
                <a:ea typeface="Times New Roman"/>
                <a:cs typeface="Simplified Arabic"/>
              </a:rPr>
              <a:t> وحقوق الاحتكار والامتياز وشهرة المحل . ويلاحظ ان بعض </a:t>
            </a:r>
            <a:r>
              <a:rPr lang="ar-SA" b="1" dirty="0" err="1" smtClean="0">
                <a:effectLst/>
                <a:latin typeface="Times New Roman"/>
                <a:ea typeface="Times New Roman"/>
                <a:cs typeface="Simplified Arabic"/>
              </a:rPr>
              <a:t>هذة</a:t>
            </a:r>
            <a:r>
              <a:rPr lang="ar-SA" b="1" dirty="0" smtClean="0">
                <a:effectLst/>
                <a:latin typeface="Times New Roman"/>
                <a:ea typeface="Times New Roman"/>
                <a:cs typeface="Simplified Arabic"/>
              </a:rPr>
              <a:t> الموجودات تخضع للاندثار حيث تتناقص قيمتها تدريجيا كحقوق الاحتكار والامتياز والاختراع التي يحق للوحدة استغلالها لمدة محددة متفق عليها ..</a:t>
            </a:r>
            <a:endParaRPr lang="en-US" sz="2800" dirty="0" smtClean="0">
              <a:effectLst/>
              <a:latin typeface="Times New Roman"/>
              <a:ea typeface="Times New Roman"/>
            </a:endParaRPr>
          </a:p>
          <a:p>
            <a:endParaRPr lang="en-US" dirty="0"/>
          </a:p>
        </p:txBody>
      </p:sp>
    </p:spTree>
    <p:extLst>
      <p:ext uri="{BB962C8B-B14F-4D97-AF65-F5344CB8AC3E}">
        <p14:creationId xmlns:p14="http://schemas.microsoft.com/office/powerpoint/2010/main" val="293803263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265</Words>
  <Application>Microsoft Office PowerPoint</Application>
  <PresentationFormat>عرض على الشاشة (3:4)‏</PresentationFormat>
  <Paragraphs>18</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مفهوم وصفات الموجودات الثابتة وانواعها</vt:lpstr>
      <vt:lpstr>الموجودات الثابتة وطرق الحصول عليها</vt:lpstr>
      <vt:lpstr>الموجودات الثابتة وطرق الحصول عليها</vt:lpstr>
      <vt:lpstr> الصفات المميزة للموجودات الثابتة :-</vt:lpstr>
      <vt:lpstr> أنواع الموجودات الثابتة. </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user</dc:creator>
  <cp:lastModifiedBy>user</cp:lastModifiedBy>
  <cp:revision>7</cp:revision>
  <dcterms:created xsi:type="dcterms:W3CDTF">2019-05-01T19:05:38Z</dcterms:created>
  <dcterms:modified xsi:type="dcterms:W3CDTF">2019-05-01T20:40:32Z</dcterms:modified>
</cp:coreProperties>
</file>