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397398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3868308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1579972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1156653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91756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B6661361-DBB5-4B9C-AD22-8C4BAFBBF96D}"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482282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B6661361-DBB5-4B9C-AD22-8C4BAFBBF96D}" type="datetimeFigureOut">
              <a:rPr lang="en-US" smtClean="0"/>
              <a:t>4/25/2019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53436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B6661361-DBB5-4B9C-AD22-8C4BAFBBF96D}" type="datetimeFigureOut">
              <a:rPr lang="en-US" smtClean="0"/>
              <a:t>4/25/2019</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381088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6661361-DBB5-4B9C-AD22-8C4BAFBBF96D}" type="datetimeFigureOut">
              <a:rPr lang="en-US" smtClean="0"/>
              <a:t>4/25/2019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1869854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61361-DBB5-4B9C-AD22-8C4BAFBBF96D}"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28577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6661361-DBB5-4B9C-AD22-8C4BAFBBF96D}" type="datetimeFigureOut">
              <a:rPr lang="en-US" smtClean="0"/>
              <a:t>4/25/2019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B849BDFC-761A-4392-AD73-2EFD8CFB9077}" type="slidenum">
              <a:rPr lang="en-US" smtClean="0"/>
              <a:t>‹#›</a:t>
            </a:fld>
            <a:endParaRPr lang="en-US"/>
          </a:p>
        </p:txBody>
      </p:sp>
    </p:spTree>
    <p:extLst>
      <p:ext uri="{BB962C8B-B14F-4D97-AF65-F5344CB8AC3E}">
        <p14:creationId xmlns:p14="http://schemas.microsoft.com/office/powerpoint/2010/main" val="1452451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661361-DBB5-4B9C-AD22-8C4BAFBBF96D}" type="datetimeFigureOut">
              <a:rPr lang="en-US" smtClean="0"/>
              <a:t>4/25/2019</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9BDFC-761A-4392-AD73-2EFD8CFB9077}" type="slidenum">
              <a:rPr lang="en-US" smtClean="0"/>
              <a:t>‹#›</a:t>
            </a:fld>
            <a:endParaRPr lang="en-US"/>
          </a:p>
        </p:txBody>
      </p:sp>
    </p:spTree>
    <p:extLst>
      <p:ext uri="{BB962C8B-B14F-4D97-AF65-F5344CB8AC3E}">
        <p14:creationId xmlns:p14="http://schemas.microsoft.com/office/powerpoint/2010/main" val="77063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 y="381000"/>
            <a:ext cx="8610600" cy="5257800"/>
          </a:xfrm>
        </p:spPr>
        <p:txBody>
          <a:bodyPr/>
          <a:lstStyle/>
          <a:p>
            <a:r>
              <a:rPr lang="ar-IQ" dirty="0" smtClean="0"/>
              <a:t>التخلص من الموجود الثابت عن طريق الاستبدال</a:t>
            </a:r>
          </a:p>
          <a:p>
            <a:pPr algn="just" rtl="1"/>
            <a:r>
              <a:rPr lang="ar-IQ" sz="2000" dirty="0" smtClean="0"/>
              <a:t>عند استبدال موجود ثابت مستخدم باخر جديد يتم الاتي:</a:t>
            </a:r>
          </a:p>
          <a:p>
            <a:pPr marL="457200" indent="-457200" algn="just" rtl="1">
              <a:buAutoNum type="arabicPeriod"/>
            </a:pPr>
            <a:r>
              <a:rPr lang="ar-IQ" sz="2000" dirty="0" smtClean="0"/>
              <a:t>تقييم الموجود بالقيمة العادلة</a:t>
            </a:r>
          </a:p>
          <a:p>
            <a:pPr marL="457200" indent="-457200" algn="just" rtl="1">
              <a:buAutoNum type="arabicPeriod"/>
            </a:pPr>
            <a:r>
              <a:rPr lang="ar-IQ" sz="2000" dirty="0" smtClean="0"/>
              <a:t>تحديد الفرق النقدي الواجب تسديده او استلامه وكما يأتي:</a:t>
            </a:r>
          </a:p>
          <a:p>
            <a:pPr marL="342900" indent="-342900" algn="just" rtl="1">
              <a:buFont typeface="Arial" charset="0"/>
              <a:buChar char="•"/>
            </a:pPr>
            <a:r>
              <a:rPr lang="ar-IQ" sz="2000" dirty="0" smtClean="0"/>
              <a:t>الفرق النقدي الواجب تسديده او استلامه = القيمة العادلة للموجود القديم – القيمة العادلة للموجود الجديد  * </a:t>
            </a:r>
            <a:r>
              <a:rPr lang="ar-IQ" sz="2000" b="1" dirty="0" smtClean="0"/>
              <a:t>ملاحظة مهمة</a:t>
            </a:r>
            <a:r>
              <a:rPr lang="ar-IQ" sz="2000" dirty="0" smtClean="0"/>
              <a:t> اذا كان الفرق النقدي موجب يعني استلام نقد ويكون ح/ الصندوق مدين  اما اذا كان الفرق النقدي سالب يعني تسديد ويكون ح/ الصندوق دائن.</a:t>
            </a:r>
          </a:p>
          <a:p>
            <a:pPr algn="just" rtl="1"/>
            <a:r>
              <a:rPr lang="ar-IQ" sz="2000" dirty="0" smtClean="0"/>
              <a:t> 3. احتساب قسط الاندثار للسنة الحالية التي تم فيها الاستبدال من بداية السنة لغاية تاريخ الاستبدال بإحدى طرق احتساب الاندثار ومن ثم تسجيل قيد اندثار السنة الحالية .</a:t>
            </a:r>
          </a:p>
          <a:p>
            <a:pPr algn="just" rtl="1"/>
            <a:r>
              <a:rPr lang="ar-IQ" sz="2000" dirty="0" smtClean="0"/>
              <a:t>4. ترصيد حساب مخصص الاندثار المتراكم لغاية تاريخ الاستبدال أي (احتساب مخصص الاندثار المتراكم من بداية عمر الموجود لغاية تاريخ الاستبدال) لغرض الوصول الى القيمة الدفترية.</a:t>
            </a:r>
          </a:p>
          <a:p>
            <a:pPr algn="just" rtl="1"/>
            <a:r>
              <a:rPr lang="ar-IQ" sz="2000" dirty="0" smtClean="0"/>
              <a:t>5. استخراج القيمة الدفترية ( الكلفة – مخصص الاندثار المتراكم بعد اضافة اندثار السنة الحالية اليه</a:t>
            </a:r>
          </a:p>
          <a:p>
            <a:pPr algn="just" rtl="1"/>
            <a:r>
              <a:rPr lang="ar-IQ" sz="2000" dirty="0" smtClean="0"/>
              <a:t>6. استخراج مكاسب او خسائر استبدال الموجود الثابت وكما يأتي:</a:t>
            </a:r>
          </a:p>
          <a:p>
            <a:pPr algn="just" rtl="1"/>
            <a:r>
              <a:rPr lang="ar-IQ" sz="2000" dirty="0" smtClean="0"/>
              <a:t>مكاسب او خسائر استبدال الموجود الثابت = القيمة العادلة للموجود القديم – القيمة الدفترية للموجود القديم</a:t>
            </a:r>
          </a:p>
        </p:txBody>
      </p:sp>
    </p:spTree>
    <p:extLst>
      <p:ext uri="{BB962C8B-B14F-4D97-AF65-F5344CB8AC3E}">
        <p14:creationId xmlns:p14="http://schemas.microsoft.com/office/powerpoint/2010/main" val="479391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10600" cy="5973763"/>
          </a:xfrm>
        </p:spPr>
        <p:txBody>
          <a:bodyPr/>
          <a:lstStyle/>
          <a:p>
            <a:pPr algn="just" rtl="1"/>
            <a:r>
              <a:rPr lang="ar-IQ" dirty="0" smtClean="0"/>
              <a:t>ملاحظات مهمة حول صفقة الاستبدال</a:t>
            </a:r>
          </a:p>
          <a:p>
            <a:pPr algn="just" rtl="1"/>
            <a:r>
              <a:rPr lang="ar-IQ" sz="2000" dirty="0" smtClean="0"/>
              <a:t>توجد نوعين من صفقات الاستبدال </a:t>
            </a:r>
          </a:p>
          <a:p>
            <a:pPr algn="just" rtl="1"/>
            <a:r>
              <a:rPr lang="ar-IQ" sz="2000" dirty="0" smtClean="0"/>
              <a:t>1. صفقة استبدال ذات بعد تجاري: أي ان الموجودات المستبدلة </a:t>
            </a:r>
            <a:r>
              <a:rPr lang="ar-IQ" sz="2000" b="1" dirty="0" smtClean="0"/>
              <a:t>غير متشابهة </a:t>
            </a:r>
            <a:r>
              <a:rPr lang="ar-IQ" sz="2000" dirty="0" smtClean="0"/>
              <a:t>من حيث التدفقات النقدية المستقبلية المتوقعة من الموجود</a:t>
            </a:r>
          </a:p>
          <a:p>
            <a:pPr algn="just" rtl="1"/>
            <a:r>
              <a:rPr lang="ar-IQ" sz="2000" dirty="0" smtClean="0"/>
              <a:t>2. صفقة استبدال ذات بعد  </a:t>
            </a:r>
            <a:r>
              <a:rPr lang="ar-IQ" sz="2000" b="1" dirty="0" smtClean="0"/>
              <a:t>غير</a:t>
            </a:r>
            <a:r>
              <a:rPr lang="ar-IQ" sz="2000" dirty="0" smtClean="0"/>
              <a:t> تجاري: أي ان الموجودات المستبدلة </a:t>
            </a:r>
            <a:r>
              <a:rPr lang="ar-IQ" sz="2000" b="1" dirty="0" smtClean="0"/>
              <a:t>متشابهة</a:t>
            </a:r>
            <a:r>
              <a:rPr lang="ar-IQ" sz="2000" dirty="0" smtClean="0"/>
              <a:t> من حيث التدفقات النقدية المستقبلية المتوقعة من الموجود</a:t>
            </a:r>
          </a:p>
          <a:p>
            <a:pPr algn="just" rtl="1"/>
            <a:r>
              <a:rPr lang="ar-IQ" sz="2000" dirty="0" smtClean="0"/>
              <a:t>3. اذا كانت صفقة الاستبدال ذات بعد تجاري (موجودات </a:t>
            </a:r>
            <a:r>
              <a:rPr lang="ar-IQ" sz="2000" b="1" dirty="0" smtClean="0"/>
              <a:t>غير</a:t>
            </a:r>
            <a:r>
              <a:rPr lang="ar-IQ" sz="2000" dirty="0" smtClean="0"/>
              <a:t> متشابهة) فانه يتم الاعتراف بمكاسب الاستبدال بالكامل ويثبت في قيد الاستبدال</a:t>
            </a:r>
          </a:p>
          <a:p>
            <a:pPr algn="just" rtl="1"/>
            <a:r>
              <a:rPr lang="ar-IQ" sz="2000" dirty="0" smtClean="0"/>
              <a:t>4. اذا كانت صفقة الاستبدال ذات بعد </a:t>
            </a:r>
            <a:r>
              <a:rPr lang="ar-IQ" sz="2000" b="1" dirty="0" smtClean="0"/>
              <a:t>غير</a:t>
            </a:r>
            <a:r>
              <a:rPr lang="ar-IQ" sz="2000" dirty="0" smtClean="0"/>
              <a:t> تجاري (موجودات متشابهة) فانه يتم الاعتراف بجزء من مكاسب الاستبدال في حال استلام فرق نقدي وكما يأتي:</a:t>
            </a:r>
          </a:p>
          <a:p>
            <a:pPr algn="just" rtl="1"/>
            <a:endParaRPr lang="ar-IQ" sz="2000" dirty="0" smtClean="0"/>
          </a:p>
          <a:p>
            <a:pPr algn="just" rtl="1"/>
            <a:r>
              <a:rPr lang="ar-IQ" sz="2000" dirty="0" smtClean="0"/>
              <a:t>الربح المتحقق= اجمالي ربح الاستبدال ×                      النقد المستلم</a:t>
            </a:r>
          </a:p>
          <a:p>
            <a:pPr algn="just" rtl="1"/>
            <a:r>
              <a:rPr lang="ar-IQ" sz="2000" dirty="0" smtClean="0"/>
              <a:t>                                                  ــــــــــــــــــــــــــــــــــــــــــــــــــــــــــــــــــــ</a:t>
            </a:r>
          </a:p>
          <a:p>
            <a:pPr algn="just" rtl="1"/>
            <a:r>
              <a:rPr lang="ar-IQ" sz="2000" dirty="0" smtClean="0"/>
              <a:t>                                                   النقد  المستلم + القيمة العادلة للموجود الجديد</a:t>
            </a:r>
            <a:endParaRPr lang="en-US" sz="2000" u="sng" dirty="0"/>
          </a:p>
        </p:txBody>
      </p:sp>
      <p:sp>
        <p:nvSpPr>
          <p:cNvPr id="4" name="قوس كبير أيمن 3"/>
          <p:cNvSpPr/>
          <p:nvPr/>
        </p:nvSpPr>
        <p:spPr>
          <a:xfrm>
            <a:off x="4876800" y="4191000"/>
            <a:ext cx="3810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قوس كبير أيسر 4"/>
          <p:cNvSpPr/>
          <p:nvPr/>
        </p:nvSpPr>
        <p:spPr>
          <a:xfrm>
            <a:off x="1066800" y="4191000"/>
            <a:ext cx="304800" cy="10668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75041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5745163"/>
          </a:xfrm>
        </p:spPr>
        <p:txBody>
          <a:bodyPr/>
          <a:lstStyle/>
          <a:p>
            <a:pPr algn="just" rtl="1"/>
            <a:r>
              <a:rPr lang="ar-IQ" sz="2800" b="1" dirty="0" smtClean="0"/>
              <a:t>مثال</a:t>
            </a:r>
            <a:r>
              <a:rPr lang="ar-IQ" b="1" dirty="0" smtClean="0"/>
              <a:t>:</a:t>
            </a:r>
          </a:p>
          <a:p>
            <a:pPr algn="just" rtl="1"/>
            <a:r>
              <a:rPr lang="ar-IQ" sz="2000" dirty="0" smtClean="0"/>
              <a:t>استبدلت شركة بغداد ماكنة قديمة كلفتها 125000 دينار ومخصص اندثارها المتراكم 60000 دينار بماكنة جديدة قيمتها السوقية 80000 دينار وقد قدرت قيمة الماكنة القديمة بمبلغ 100000 دينار وتم الاتفاق على تسديد او استلام الفرق نقدا . المطلوب تسجيل قيد الاستبدال علما بأن الصفقة ذات بعد تجاري ( الموجودات </a:t>
            </a:r>
            <a:r>
              <a:rPr lang="ar-IQ" sz="2000" b="1" dirty="0" smtClean="0"/>
              <a:t>غير</a:t>
            </a:r>
            <a:r>
              <a:rPr lang="ar-IQ" sz="2000" dirty="0" smtClean="0"/>
              <a:t> متشابهة).</a:t>
            </a:r>
          </a:p>
          <a:p>
            <a:pPr algn="just" rtl="1"/>
            <a:r>
              <a:rPr lang="ar-IQ" sz="2800" b="1" dirty="0" smtClean="0"/>
              <a:t>الحل:</a:t>
            </a:r>
          </a:p>
          <a:p>
            <a:pPr algn="just" rtl="1"/>
            <a:r>
              <a:rPr lang="ar-IQ" sz="2000" dirty="0" smtClean="0"/>
              <a:t>الفرق النقدي= القيمة العادلة للماكنة القديمة – القيمة العادلة للماكنة الجديدة </a:t>
            </a:r>
          </a:p>
          <a:p>
            <a:pPr algn="just" rtl="1"/>
            <a:r>
              <a:rPr lang="ar-IQ" sz="2000" dirty="0"/>
              <a:t> </a:t>
            </a:r>
            <a:r>
              <a:rPr lang="ar-IQ" sz="2000" dirty="0" smtClean="0"/>
              <a:t>              = 100000 – 80000 = 20000 </a:t>
            </a:r>
          </a:p>
          <a:p>
            <a:pPr algn="just" rtl="1"/>
            <a:r>
              <a:rPr lang="ar-IQ" sz="2000" dirty="0" smtClean="0"/>
              <a:t>مكاسب او خسائر استبدال = القيمة العادلة للماكنة القديمة – القيمة الدفترية لها</a:t>
            </a:r>
          </a:p>
          <a:p>
            <a:pPr algn="just" rtl="1"/>
            <a:r>
              <a:rPr lang="ar-IQ" sz="2000" dirty="0"/>
              <a:t> </a:t>
            </a:r>
            <a:r>
              <a:rPr lang="ar-IQ" sz="2000" dirty="0" smtClean="0"/>
              <a:t>   = 100000 – ( 125000 – 60000) = 35000 </a:t>
            </a:r>
            <a:r>
              <a:rPr lang="ar-IQ" sz="2000" b="1" dirty="0" smtClean="0">
                <a:solidFill>
                  <a:srgbClr val="FF0000"/>
                </a:solidFill>
              </a:rPr>
              <a:t>مكاسب يتم الاعتراف بها بالكامل   لكون الصفقة ذات بعد تجاري </a:t>
            </a:r>
            <a:r>
              <a:rPr lang="ar-IQ" sz="2000" b="1" dirty="0" smtClean="0"/>
              <a:t>، ويسجل القيد الآتي:</a:t>
            </a:r>
          </a:p>
          <a:p>
            <a:pPr algn="just" rtl="1"/>
            <a:endParaRPr lang="ar-IQ" sz="2000" b="1" dirty="0" smtClean="0"/>
          </a:p>
          <a:p>
            <a:pPr algn="just" rtl="1"/>
            <a:endParaRPr lang="en-US" sz="2000" b="1" dirty="0">
              <a:solidFill>
                <a:srgbClr val="FF0000"/>
              </a:solidFill>
            </a:endParaRPr>
          </a:p>
        </p:txBody>
      </p:sp>
    </p:spTree>
    <p:extLst>
      <p:ext uri="{BB962C8B-B14F-4D97-AF65-F5344CB8AC3E}">
        <p14:creationId xmlns:p14="http://schemas.microsoft.com/office/powerpoint/2010/main" val="2854797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457200"/>
            <a:ext cx="8763000" cy="4525963"/>
          </a:xfrm>
        </p:spPr>
        <p:txBody>
          <a:bodyPr/>
          <a:lstStyle/>
          <a:p>
            <a:pPr lvl="0" algn="just" rtl="1"/>
            <a:r>
              <a:rPr lang="ar-IQ" sz="2000" b="1" dirty="0">
                <a:solidFill>
                  <a:prstClr val="black"/>
                </a:solidFill>
              </a:rPr>
              <a:t>من مذكورين</a:t>
            </a:r>
          </a:p>
          <a:p>
            <a:pPr lvl="0" algn="just" rtl="1"/>
            <a:r>
              <a:rPr lang="ar-IQ" sz="2000" b="1" dirty="0">
                <a:solidFill>
                  <a:prstClr val="black"/>
                </a:solidFill>
              </a:rPr>
              <a:t>80000 ح/ الماكنة الجديدة</a:t>
            </a:r>
          </a:p>
          <a:p>
            <a:pPr lvl="0" algn="just" rtl="1"/>
            <a:r>
              <a:rPr lang="ar-IQ" sz="2000" b="1" dirty="0">
                <a:solidFill>
                  <a:prstClr val="black"/>
                </a:solidFill>
              </a:rPr>
              <a:t>20000 ح/ الصندوق </a:t>
            </a:r>
            <a:r>
              <a:rPr lang="ar-IQ" sz="2000" b="1" dirty="0">
                <a:solidFill>
                  <a:srgbClr val="FF0000"/>
                </a:solidFill>
              </a:rPr>
              <a:t>(الفرق النقدي موجب) </a:t>
            </a:r>
            <a:endParaRPr lang="ar-IQ" sz="2000" b="1" dirty="0">
              <a:solidFill>
                <a:prstClr val="black"/>
              </a:solidFill>
            </a:endParaRPr>
          </a:p>
          <a:p>
            <a:pPr lvl="0" algn="just" rtl="1"/>
            <a:r>
              <a:rPr lang="ar-IQ" sz="2000" b="1" dirty="0">
                <a:solidFill>
                  <a:prstClr val="black"/>
                </a:solidFill>
              </a:rPr>
              <a:t>60000 ح/ مخصص اندثار متراكم – مكائن</a:t>
            </a:r>
          </a:p>
          <a:p>
            <a:pPr marL="0" indent="0" algn="just" rtl="1">
              <a:buNone/>
            </a:pPr>
            <a:r>
              <a:rPr lang="ar-IQ" sz="2000" dirty="0"/>
              <a:t> </a:t>
            </a:r>
            <a:r>
              <a:rPr lang="ar-IQ" sz="2000" dirty="0" smtClean="0"/>
              <a:t>                </a:t>
            </a:r>
            <a:r>
              <a:rPr lang="ar-IQ" sz="2000" b="1" dirty="0" smtClean="0"/>
              <a:t>الى مذكورين</a:t>
            </a:r>
          </a:p>
          <a:p>
            <a:pPr marL="0" indent="0" algn="just" rtl="1">
              <a:buNone/>
            </a:pPr>
            <a:r>
              <a:rPr lang="ar-IQ" sz="2000" b="1" dirty="0"/>
              <a:t> </a:t>
            </a:r>
            <a:r>
              <a:rPr lang="ar-IQ" sz="2000" b="1" dirty="0" smtClean="0"/>
              <a:t>            125000 ح/ الماكنة القديمة</a:t>
            </a:r>
          </a:p>
          <a:p>
            <a:pPr marL="0" indent="0" algn="just" rtl="1">
              <a:buNone/>
            </a:pPr>
            <a:r>
              <a:rPr lang="ar-IQ" sz="2000" b="1" dirty="0"/>
              <a:t> </a:t>
            </a:r>
            <a:r>
              <a:rPr lang="ar-IQ" sz="2000" b="1" dirty="0" smtClean="0"/>
              <a:t>            35000  ح/ مكاسب استبدال موجودات ثابتة </a:t>
            </a:r>
            <a:r>
              <a:rPr lang="ar-IQ" sz="1600" b="1" dirty="0" smtClean="0">
                <a:solidFill>
                  <a:srgbClr val="FF0000"/>
                </a:solidFill>
              </a:rPr>
              <a:t>(هنا تم الاعتراف بالمكاسب لكون الصفقة ذات بعد تجاري)</a:t>
            </a:r>
          </a:p>
          <a:p>
            <a:pPr marL="0" indent="0" algn="just" rtl="1">
              <a:buNone/>
            </a:pPr>
            <a:r>
              <a:rPr lang="ar-IQ" sz="1600" b="1">
                <a:solidFill>
                  <a:srgbClr val="FF0000"/>
                </a:solidFill>
              </a:rPr>
              <a:t> </a:t>
            </a:r>
            <a:r>
              <a:rPr lang="ar-IQ" sz="1600" b="1" smtClean="0">
                <a:solidFill>
                  <a:srgbClr val="FF0000"/>
                </a:solidFill>
              </a:rPr>
              <a:t>            </a:t>
            </a:r>
            <a:r>
              <a:rPr lang="ar-IQ" sz="1600" b="1" smtClean="0"/>
              <a:t>ــــــــــــــــــــــــــــــــــــــــــــــــــــــــــــ</a:t>
            </a:r>
            <a:endParaRPr lang="en-US" sz="1600" b="1" dirty="0"/>
          </a:p>
        </p:txBody>
      </p:sp>
    </p:spTree>
    <p:extLst>
      <p:ext uri="{BB962C8B-B14F-4D97-AF65-F5344CB8AC3E}">
        <p14:creationId xmlns:p14="http://schemas.microsoft.com/office/powerpoint/2010/main" val="14751312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475</Words>
  <Application>Microsoft Office PowerPoint</Application>
  <PresentationFormat>عرض على الشاشة (3:4)‏</PresentationFormat>
  <Paragraphs>35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9</cp:revision>
  <dcterms:created xsi:type="dcterms:W3CDTF">2019-04-25T19:13:59Z</dcterms:created>
  <dcterms:modified xsi:type="dcterms:W3CDTF">2019-04-25T20:28:43Z</dcterms:modified>
</cp:coreProperties>
</file>