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72" r:id="rId2"/>
    <p:sldId id="354" r:id="rId3"/>
    <p:sldId id="633" r:id="rId4"/>
    <p:sldId id="706" r:id="rId5"/>
    <p:sldId id="679" r:id="rId6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folHlink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A54B"/>
    <a:srgbClr val="FF6600"/>
    <a:srgbClr val="FF9F5D"/>
    <a:srgbClr val="FFB66D"/>
    <a:srgbClr val="FF9933"/>
    <a:srgbClr val="FFFF99"/>
    <a:srgbClr val="00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7270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42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376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104309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42160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6689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668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6704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18084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257572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82977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54450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058543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982073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0872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93646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13338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Text Box 16"/>
          <p:cNvSpPr txBox="1">
            <a:spLocks noChangeArrowheads="1"/>
          </p:cNvSpPr>
          <p:nvPr/>
        </p:nvSpPr>
        <p:spPr bwMode="auto">
          <a:xfrm>
            <a:off x="76200" y="6400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11-</a:t>
            </a:r>
            <a:fld id="{1B0AC030-5202-49D2-8C78-1EF9E0075A4D}" type="slidenum">
              <a:rPr lang="en-US" altLang="en-US" sz="1200">
                <a:solidFill>
                  <a:schemeClr val="tx1"/>
                </a:solidFill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marL="109538" indent="-1095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 i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6705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2590800" y="488950"/>
            <a:ext cx="6473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ans" panose="020B0604020202020204" pitchFamily="34" charset="0"/>
              </a:rPr>
              <a:t>    Depreciation</a:t>
            </a:r>
          </a:p>
        </p:txBody>
      </p:sp>
      <p:pic>
        <p:nvPicPr>
          <p:cNvPr id="9223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2750"/>
            <a:ext cx="3143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533400" y="152400"/>
            <a:ext cx="19050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700" dirty="0">
                <a:solidFill>
                  <a:srgbClr val="5F5F5F"/>
                </a:solidFill>
                <a:latin typeface="Liberation Sans" panose="020B0604020202020204" pitchFamily="34" charset="0"/>
              </a:rPr>
              <a:t>11</a:t>
            </a:r>
            <a:endParaRPr lang="en-US" altLang="en-US" sz="10700" b="1" dirty="0">
              <a:solidFill>
                <a:srgbClr val="5F5F5F"/>
              </a:solidFill>
              <a:latin typeface="Liberation Sans" panose="020B0604020202020204" pitchFamily="34" charset="0"/>
            </a:endParaRPr>
          </a:p>
        </p:txBody>
      </p:sp>
      <p:pic>
        <p:nvPicPr>
          <p:cNvPr id="9225" name="Picture 2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1363"/>
            <a:ext cx="9140825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Rectangle 15"/>
          <p:cNvSpPr txBox="1">
            <a:spLocks noChangeArrowheads="1"/>
          </p:cNvSpPr>
          <p:nvPr/>
        </p:nvSpPr>
        <p:spPr bwMode="auto">
          <a:xfrm>
            <a:off x="381000" y="2286000"/>
            <a:ext cx="3886200" cy="533400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sx="999" sy="999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Liberation Sans" panose="020B0604020202020204" pitchFamily="34" charset="0"/>
              </a:rPr>
              <a:t>LEARNING OBJECTIVES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7924800" cy="3048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600" b="0" kern="1200" dirty="0">
                <a:effectLst/>
                <a:latin typeface="Liberation Sans" panose="020B0604020202020204" pitchFamily="34" charset="0"/>
              </a:rPr>
              <a:t>Explain the concept of depreciation.</a:t>
            </a:r>
          </a:p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600" b="0" kern="1200" dirty="0">
                <a:effectLst/>
                <a:latin typeface="Liberation Sans" panose="020B0604020202020204" pitchFamily="34" charset="0"/>
              </a:rPr>
              <a:t>Identify the factors involved in the depreciation process.</a:t>
            </a:r>
          </a:p>
          <a:p>
            <a:pPr>
              <a:lnSpc>
                <a:spcPct val="115000"/>
              </a:lnSpc>
              <a:spcBef>
                <a:spcPct val="45000"/>
              </a:spcBef>
              <a:buClr>
                <a:srgbClr val="A50021"/>
              </a:buClr>
              <a:buSzPct val="100000"/>
              <a:buFont typeface="+mj-lt"/>
              <a:buAutoNum type="arabicPeriod"/>
            </a:pPr>
            <a:r>
              <a:rPr lang="en-US" sz="1800" kern="1200" dirty="0">
                <a:effectLst/>
                <a:latin typeface="Liberation Sans" panose="020B0604020202020204" pitchFamily="34" charset="0"/>
              </a:rPr>
              <a:t>Compare activity, straight-line, and diminishing-charge methods of depreciation.</a:t>
            </a:r>
          </a:p>
        </p:txBody>
      </p:sp>
    </p:spTree>
    <p:extLst>
      <p:ext uri="{BB962C8B-B14F-4D97-AF65-F5344CB8AC3E}">
        <p14:creationId xmlns:p14="http://schemas.microsoft.com/office/powerpoint/2010/main" val="128666374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609600" y="3657600"/>
            <a:ext cx="75565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6858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20000"/>
              </a:lnSpc>
              <a:spcBef>
                <a:spcPts val="1200"/>
              </a:spcBef>
              <a:buSzPct val="80000"/>
            </a:pPr>
            <a:r>
              <a:rPr lang="en-US" altLang="en-US" sz="22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Allocating costs of long-lived assets: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Fixed assets = Depreciation expense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Intangibles = Amortization expense</a:t>
            </a:r>
          </a:p>
          <a:p>
            <a:pPr lvl="1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</a:pPr>
            <a:r>
              <a:rPr lang="en-US" altLang="en-US" sz="2100" b="0" dirty="0">
                <a:solidFill>
                  <a:schemeClr val="tx1"/>
                </a:solidFill>
                <a:latin typeface="Liberation Sans" panose="020B0604020202020204" pitchFamily="34" charset="0"/>
              </a:rPr>
              <a:t>Mineral resources = Depletion expense</a:t>
            </a: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609600" y="1828800"/>
            <a:ext cx="8001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ct val="20000"/>
              </a:spcAft>
              <a:buSzPct val="80000"/>
              <a:defRPr/>
            </a:pP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Depreciatio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n</a:t>
            </a:r>
            <a:r>
              <a:rPr lang="en-US" sz="2200" b="0" dirty="0">
                <a:latin typeface="Liberation Sans" panose="020B0604020202020204" pitchFamily="34" charset="0"/>
              </a:rPr>
              <a:t> is the accounting process of allocating the </a:t>
            </a:r>
            <a:r>
              <a:rPr lang="en-US" sz="2200" dirty="0">
                <a:latin typeface="Liberation Sans" panose="020B0604020202020204" pitchFamily="34" charset="0"/>
              </a:rPr>
              <a:t>cost of tangible assets to expense </a:t>
            </a:r>
            <a:r>
              <a:rPr lang="en-US" sz="2200" b="0" dirty="0">
                <a:latin typeface="Liberation Sans" panose="020B0604020202020204" pitchFamily="34" charset="0"/>
              </a:rPr>
              <a:t>in a systematic and rational manner to those periods expected to benefit from the use of the asset.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i="0" kern="1200" dirty="0">
                <a:solidFill>
                  <a:srgbClr val="0000E2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DEPRECIATION—METHOD OF COST ALLOCATION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381000" y="15240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1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8001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SzPct val="80000"/>
            </a:pPr>
            <a:r>
              <a:rPr lang="en-US" altLang="en-US" sz="2800" dirty="0">
                <a:solidFill>
                  <a:srgbClr val="800000"/>
                </a:solidFill>
                <a:latin typeface="Liberation Sans" panose="020B0604020202020204" pitchFamily="34" charset="0"/>
              </a:rPr>
              <a:t>Factors Involved in the Depreciation Process</a:t>
            </a:r>
            <a:endParaRPr lang="en-US" altLang="en-US" sz="2800" b="0" dirty="0">
              <a:solidFill>
                <a:schemeClr val="tx1"/>
              </a:solidFill>
              <a:latin typeface="Liberation Sans" panose="020B0604020202020204" pitchFamily="34" charset="0"/>
            </a:endParaRPr>
          </a:p>
        </p:txBody>
      </p:sp>
      <p:sp>
        <p:nvSpPr>
          <p:cNvPr id="1020936" name="Text Box 8"/>
          <p:cNvSpPr txBox="1">
            <a:spLocks noChangeArrowheads="1"/>
          </p:cNvSpPr>
          <p:nvPr/>
        </p:nvSpPr>
        <p:spPr bwMode="auto">
          <a:xfrm>
            <a:off x="596900" y="2011363"/>
            <a:ext cx="8013700" cy="217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57467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61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176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891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60675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178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750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322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89475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defRPr/>
            </a:pPr>
            <a:r>
              <a:rPr lang="en-US" sz="2300" dirty="0">
                <a:latin typeface="Liberation Sans" panose="020B0604020202020204" pitchFamily="34" charset="0"/>
              </a:rPr>
              <a:t>Three basic questions:</a:t>
            </a:r>
          </a:p>
          <a:p>
            <a:pPr marL="736600" indent="-50482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0" dirty="0">
                <a:latin typeface="Liberation Sans" panose="020B0604020202020204" pitchFamily="34" charset="0"/>
              </a:rPr>
              <a:t>What depreciable base is to be used?</a:t>
            </a:r>
          </a:p>
          <a:p>
            <a:pPr marL="736600" indent="-50482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0" dirty="0">
                <a:latin typeface="Liberation Sans" panose="020B0604020202020204" pitchFamily="34" charset="0"/>
              </a:rPr>
              <a:t>What is the asset’s useful life?</a:t>
            </a:r>
          </a:p>
          <a:p>
            <a:pPr marL="736600" indent="-504825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200" b="0" dirty="0">
                <a:latin typeface="Liberation Sans" panose="020B0604020202020204" pitchFamily="34" charset="0"/>
              </a:rPr>
              <a:t>What method of cost apportionment is best?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i="0" kern="1200" dirty="0">
                <a:solidFill>
                  <a:srgbClr val="0000E2"/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DEPRECIATION—COST ALLOCATION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2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7861300" cy="49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Estimation of Service Lives</a:t>
            </a:r>
          </a:p>
        </p:txBody>
      </p:sp>
      <p:sp>
        <p:nvSpPr>
          <p:cNvPr id="1174534" name="Rectangle 6"/>
          <p:cNvSpPr>
            <a:spLocks noChangeArrowheads="1"/>
          </p:cNvSpPr>
          <p:nvPr/>
        </p:nvSpPr>
        <p:spPr bwMode="auto">
          <a:xfrm>
            <a:off x="609600" y="1984375"/>
            <a:ext cx="73914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b="0" dirty="0">
                <a:latin typeface="Liberation Sans" panose="020B0604020202020204" pitchFamily="34" charset="0"/>
              </a:rPr>
              <a:t>Service life often differs from physical life.</a:t>
            </a:r>
          </a:p>
          <a:p>
            <a:pPr marL="685800" lvl="1" indent="-457200" algn="l">
              <a:lnSpc>
                <a:spcPct val="120000"/>
              </a:lnSpc>
              <a:spcBef>
                <a:spcPts val="1200"/>
              </a:spcBef>
              <a:buClr>
                <a:srgbClr val="800000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200" b="0" dirty="0">
                <a:latin typeface="Liberation Sans" panose="020B0604020202020204" pitchFamily="34" charset="0"/>
              </a:rPr>
              <a:t>Companies retire assets for two reasons: </a:t>
            </a:r>
          </a:p>
          <a:p>
            <a:pPr marL="1257300" lvl="2" indent="-457200" algn="l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100" dirty="0">
                <a:latin typeface="Liberation Sans" panose="020B0604020202020204" pitchFamily="34" charset="0"/>
              </a:rPr>
              <a:t>Physical factors </a:t>
            </a:r>
            <a:r>
              <a:rPr lang="en-US" sz="2100" b="0" dirty="0">
                <a:latin typeface="Liberation Sans" panose="020B0604020202020204" pitchFamily="34" charset="0"/>
              </a:rPr>
              <a:t>(casualty or expiration of physical life).</a:t>
            </a:r>
          </a:p>
          <a:p>
            <a:pPr marL="1257300" lvl="2" indent="-457200" algn="l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100" dirty="0">
                <a:latin typeface="Liberation Sans" panose="020B0604020202020204" pitchFamily="34" charset="0"/>
              </a:rPr>
              <a:t>Economic factors </a:t>
            </a:r>
            <a:r>
              <a:rPr lang="en-US" sz="2100" b="0" dirty="0">
                <a:latin typeface="Liberation Sans" panose="020B0604020202020204" pitchFamily="34" charset="0"/>
              </a:rPr>
              <a:t>(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inadequacy</a:t>
            </a:r>
            <a:r>
              <a:rPr lang="en-US" sz="2100" b="0" dirty="0">
                <a:latin typeface="Liberation Sans" panose="020B0604020202020204" pitchFamily="34" charset="0"/>
              </a:rPr>
              <a:t>, 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supersession</a:t>
            </a:r>
            <a:r>
              <a:rPr lang="en-US" sz="2100" b="0" dirty="0">
                <a:latin typeface="Liberation Sans" panose="020B0604020202020204" pitchFamily="34" charset="0"/>
              </a:rPr>
              <a:t>, and 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Liberation Sans" panose="020B0604020202020204" pitchFamily="34" charset="0"/>
              </a:rPr>
              <a:t>obsolescence</a:t>
            </a:r>
            <a:r>
              <a:rPr lang="en-US" sz="2100" b="0" dirty="0">
                <a:latin typeface="Liberation Sans" panose="020B0604020202020204" pitchFamily="34" charset="0"/>
              </a:rPr>
              <a:t>).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800000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altLang="en-US" dirty="0"/>
              <a:t>Factors Involved in Depreciation Process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2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362200"/>
            <a:ext cx="74850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ap="sq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7861300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altLang="en-US" sz="2600" dirty="0">
                <a:solidFill>
                  <a:schemeClr val="tx1"/>
                </a:solidFill>
                <a:latin typeface="Liberation Sans" panose="020B0604020202020204" pitchFamily="34" charset="0"/>
              </a:rPr>
              <a:t>Depreciable Base for the Asset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09600" y="381000"/>
            <a:ext cx="8382000" cy="56038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-109538" algn="l">
              <a:defRPr sz="3200" i="0">
                <a:solidFill>
                  <a:srgbClr val="800000"/>
                </a:solidFill>
                <a:effectLst/>
                <a:latin typeface="Liberation Sans" panose="020B0604020202020204" pitchFamily="34" charset="0"/>
              </a:defRPr>
            </a:lvl1pPr>
            <a:lvl2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2pPr>
            <a:lvl3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3pPr>
            <a:lvl4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4pPr>
            <a:lvl5pPr marL="109538" indent="-109538"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5pPr>
            <a:lvl6pPr marL="5667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6pPr>
            <a:lvl7pPr marL="10239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7pPr>
            <a:lvl8pPr marL="14811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8pPr>
            <a:lvl9pPr marL="1938338" algn="ctr" eaLnBrk="0" fontAlgn="base" hangingPunct="0">
              <a:spcBef>
                <a:spcPct val="0"/>
              </a:spcBef>
              <a:spcAft>
                <a:spcPct val="0"/>
              </a:spcAft>
              <a:defRPr sz="3000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9pPr>
          </a:lstStyle>
          <a:p>
            <a:r>
              <a:rPr lang="en-US" altLang="en-US" dirty="0"/>
              <a:t>Factors Involved in Depreciation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4191000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Liberation Sans" panose="020B0604020202020204" pitchFamily="34" charset="0"/>
              </a:rPr>
              <a:t>ILLUSTRATION 11-1</a:t>
            </a:r>
          </a:p>
          <a:p>
            <a:pPr algn="l"/>
            <a:r>
              <a:rPr lang="en-US" sz="1200" b="0" dirty="0">
                <a:latin typeface="Liberation Sans" panose="020B0604020202020204" pitchFamily="34" charset="0"/>
              </a:rPr>
              <a:t>Computation of</a:t>
            </a:r>
          </a:p>
          <a:p>
            <a:pPr algn="l"/>
            <a:r>
              <a:rPr lang="en-US" sz="1200" b="0" dirty="0">
                <a:latin typeface="Liberation Sans" panose="020B0604020202020204" pitchFamily="34" charset="0"/>
              </a:rPr>
              <a:t>Depreciation Base</a:t>
            </a:r>
            <a:endParaRPr lang="en-US" sz="1200" dirty="0">
              <a:latin typeface="Liberation Sans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077200" y="636905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2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sq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sq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16803</TotalTime>
  <Pages>43</Pages>
  <Words>195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Liberation Sans</vt:lpstr>
      <vt:lpstr>Wingdings</vt:lpstr>
      <vt:lpstr>movnglnc</vt:lpstr>
      <vt:lpstr>PowerPoint Presentation</vt:lpstr>
      <vt:lpstr>DEPRECIATION—METHOD OF COST ALLOCATION</vt:lpstr>
      <vt:lpstr>DEPRECIATION—COST ALLOCATION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2508</cp:revision>
  <cp:lastPrinted>1999-09-16T17:08:20Z</cp:lastPrinted>
  <dcterms:created xsi:type="dcterms:W3CDTF">1997-03-28T18:03:02Z</dcterms:created>
  <dcterms:modified xsi:type="dcterms:W3CDTF">2019-04-30T09:41:45Z</dcterms:modified>
</cp:coreProperties>
</file>