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772" r:id="rId2"/>
    <p:sldId id="354" r:id="rId3"/>
    <p:sldId id="633" r:id="rId4"/>
    <p:sldId id="706" r:id="rId5"/>
    <p:sldId id="679" r:id="rId6"/>
  </p:sldIdLst>
  <p:sldSz cx="9144000" cy="6858000" type="screen4x3"/>
  <p:notesSz cx="6858000" cy="9190038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b="1" kern="1200">
        <a:solidFill>
          <a:schemeClr val="folHlink"/>
        </a:solidFill>
        <a:latin typeface="Comic Sans MS" pitchFamily="66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folHlink"/>
        </a:solidFill>
        <a:latin typeface="Comic Sans MS" pitchFamily="66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folHlink"/>
        </a:solidFill>
        <a:latin typeface="Comic Sans MS" pitchFamily="66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folHlink"/>
        </a:solidFill>
        <a:latin typeface="Comic Sans MS" pitchFamily="66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folHlink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folHlink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folHlink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folHlink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folHlink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94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800000"/>
    <a:srgbClr val="FFA54B"/>
    <a:srgbClr val="FF6600"/>
    <a:srgbClr val="FF9F5D"/>
    <a:srgbClr val="FFB66D"/>
    <a:srgbClr val="FF9933"/>
    <a:srgbClr val="FFFF99"/>
    <a:srgbClr val="00FF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60" autoAdjust="0"/>
    <p:restoredTop sz="94671" autoAdjust="0"/>
  </p:normalViewPr>
  <p:slideViewPr>
    <p:cSldViewPr>
      <p:cViewPr varScale="1">
        <p:scale>
          <a:sx n="86" d="100"/>
          <a:sy n="86" d="100"/>
        </p:scale>
        <p:origin x="135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27270"/>
    </p:cViewPr>
  </p:sorterViewPr>
  <p:notesViewPr>
    <p:cSldViewPr>
      <p:cViewPr>
        <p:scale>
          <a:sx n="75" d="100"/>
          <a:sy n="75" d="100"/>
        </p:scale>
        <p:origin x="-2442" y="-270"/>
      </p:cViewPr>
      <p:guideLst>
        <p:guide orient="horz" pos="2894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3.xml"/><Relationship Id="rId2" Type="http://schemas.openxmlformats.org/officeDocument/2006/relationships/slide" Target="slides/slide2.xml"/><Relationship Id="rId1" Type="http://schemas.openxmlformats.org/officeDocument/2006/relationships/slide" Target="slides/slide1.xml"/><Relationship Id="rId5" Type="http://schemas.openxmlformats.org/officeDocument/2006/relationships/slide" Target="slides/slide5.xml"/><Relationship Id="rId4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14257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81000" y="4365625"/>
            <a:ext cx="6172200" cy="4135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notes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2947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9825" y="695325"/>
            <a:ext cx="4578350" cy="34337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</p:spTree>
    <p:extLst>
      <p:ext uri="{BB962C8B-B14F-4D97-AF65-F5344CB8AC3E}">
        <p14:creationId xmlns:p14="http://schemas.microsoft.com/office/powerpoint/2010/main" val="2037684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4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41043096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76421608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274638"/>
            <a:ext cx="2095500" cy="5668962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74638"/>
            <a:ext cx="6134100" cy="56689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1567043"/>
      </p:ext>
    </p:extLst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11808480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42575727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0829775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1430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9554450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30585433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49820738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1087265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04936462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10133381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8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143000"/>
            <a:ext cx="83820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2562" tIns="46038" rIns="1825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7" name="Text Box 16"/>
          <p:cNvSpPr txBox="1">
            <a:spLocks noChangeArrowheads="1"/>
          </p:cNvSpPr>
          <p:nvPr/>
        </p:nvSpPr>
        <p:spPr bwMode="auto">
          <a:xfrm>
            <a:off x="76200" y="6400800"/>
            <a:ext cx="6858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folHlink"/>
                </a:solidFill>
                <a:latin typeface="Comic Sans MS" pitchFamily="66" charset="0"/>
              </a:defRPr>
            </a:lvl1pPr>
            <a:lvl2pPr marL="742950" indent="-285750">
              <a:defRPr b="1">
                <a:solidFill>
                  <a:schemeClr val="folHlink"/>
                </a:solidFill>
                <a:latin typeface="Comic Sans MS" pitchFamily="66" charset="0"/>
              </a:defRPr>
            </a:lvl2pPr>
            <a:lvl3pPr marL="11430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3pPr>
            <a:lvl4pPr marL="16002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4pPr>
            <a:lvl5pPr marL="20574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200" dirty="0">
                <a:solidFill>
                  <a:schemeClr val="tx1"/>
                </a:solidFill>
                <a:latin typeface="Arial" charset="0"/>
              </a:rPr>
              <a:t>11-</a:t>
            </a:r>
            <a:fld id="{1B0AC030-5202-49D2-8C78-1EF9E0075A4D}" type="slidenum">
              <a:rPr lang="en-US" altLang="en-US" sz="1200">
                <a:solidFill>
                  <a:schemeClr val="tx1"/>
                </a:solidFill>
                <a:latin typeface="Arial" charset="0"/>
              </a:rPr>
              <a:pPr>
                <a:spcBef>
                  <a:spcPct val="50000"/>
                </a:spcBef>
              </a:pPr>
              <a:t>‹#›</a:t>
            </a:fld>
            <a:endParaRPr lang="en-US" altLang="en-US" sz="12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>
    <p:wipe dir="r"/>
  </p:transition>
  <p:txStyles>
    <p:titleStyle>
      <a:lvl1pPr marL="109538" indent="-109538" algn="ctr" rtl="0" eaLnBrk="0" fontAlgn="base" hangingPunct="0">
        <a:spcBef>
          <a:spcPct val="0"/>
        </a:spcBef>
        <a:spcAft>
          <a:spcPct val="0"/>
        </a:spcAft>
        <a:defRPr sz="3000" b="1" i="1">
          <a:solidFill>
            <a:srgbClr val="FFFF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marL="109538" indent="-109538" algn="ctr" rtl="0" eaLnBrk="0" fontAlgn="base" hangingPunct="0">
        <a:spcBef>
          <a:spcPct val="0"/>
        </a:spcBef>
        <a:spcAft>
          <a:spcPct val="0"/>
        </a:spcAft>
        <a:defRPr sz="3000" b="1" i="1">
          <a:solidFill>
            <a:srgbClr val="FFFF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2pPr>
      <a:lvl3pPr marL="109538" indent="-109538" algn="ctr" rtl="0" eaLnBrk="0" fontAlgn="base" hangingPunct="0">
        <a:spcBef>
          <a:spcPct val="0"/>
        </a:spcBef>
        <a:spcAft>
          <a:spcPct val="0"/>
        </a:spcAft>
        <a:defRPr sz="3000" b="1" i="1">
          <a:solidFill>
            <a:srgbClr val="FFFF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3pPr>
      <a:lvl4pPr marL="109538" indent="-109538" algn="ctr" rtl="0" eaLnBrk="0" fontAlgn="base" hangingPunct="0">
        <a:spcBef>
          <a:spcPct val="0"/>
        </a:spcBef>
        <a:spcAft>
          <a:spcPct val="0"/>
        </a:spcAft>
        <a:defRPr sz="3000" b="1" i="1">
          <a:solidFill>
            <a:srgbClr val="FFFF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4pPr>
      <a:lvl5pPr marL="109538" indent="-109538" algn="ctr" rtl="0" eaLnBrk="0" fontAlgn="base" hangingPunct="0">
        <a:spcBef>
          <a:spcPct val="0"/>
        </a:spcBef>
        <a:spcAft>
          <a:spcPct val="0"/>
        </a:spcAft>
        <a:defRPr sz="3000" b="1" i="1">
          <a:solidFill>
            <a:srgbClr val="FFFF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5pPr>
      <a:lvl6pPr marL="566738" algn="ctr" rtl="0" eaLnBrk="0" fontAlgn="base" hangingPunct="0">
        <a:spcBef>
          <a:spcPct val="0"/>
        </a:spcBef>
        <a:spcAft>
          <a:spcPct val="0"/>
        </a:spcAft>
        <a:defRPr sz="3000" b="1" i="1">
          <a:solidFill>
            <a:srgbClr val="FFFF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6pPr>
      <a:lvl7pPr marL="1023938" algn="ctr" rtl="0" eaLnBrk="0" fontAlgn="base" hangingPunct="0">
        <a:spcBef>
          <a:spcPct val="0"/>
        </a:spcBef>
        <a:spcAft>
          <a:spcPct val="0"/>
        </a:spcAft>
        <a:defRPr sz="3000" b="1" i="1">
          <a:solidFill>
            <a:srgbClr val="FFFF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7pPr>
      <a:lvl8pPr marL="1481138" algn="ctr" rtl="0" eaLnBrk="0" fontAlgn="base" hangingPunct="0">
        <a:spcBef>
          <a:spcPct val="0"/>
        </a:spcBef>
        <a:spcAft>
          <a:spcPct val="0"/>
        </a:spcAft>
        <a:defRPr sz="3000" b="1" i="1">
          <a:solidFill>
            <a:srgbClr val="FFFF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8pPr>
      <a:lvl9pPr marL="1938338" algn="ctr" rtl="0" eaLnBrk="0" fontAlgn="base" hangingPunct="0">
        <a:spcBef>
          <a:spcPct val="0"/>
        </a:spcBef>
        <a:spcAft>
          <a:spcPct val="0"/>
        </a:spcAft>
        <a:defRPr sz="3000" b="1" i="1">
          <a:solidFill>
            <a:srgbClr val="FFFF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0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0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0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0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0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0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0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Picture 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0"/>
            <a:ext cx="670560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rgbClr val="8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22" name="Rectangle 24"/>
          <p:cNvSpPr>
            <a:spLocks noChangeArrowheads="1"/>
          </p:cNvSpPr>
          <p:nvPr/>
        </p:nvSpPr>
        <p:spPr bwMode="auto">
          <a:xfrm>
            <a:off x="2590800" y="488950"/>
            <a:ext cx="647382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9999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rgbClr val="8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l"/>
            <a:r>
              <a:rPr lang="en-US" alt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ans" panose="020B0604020202020204" pitchFamily="34" charset="0"/>
              </a:rPr>
              <a:t>    Depreciation</a:t>
            </a:r>
          </a:p>
        </p:txBody>
      </p:sp>
      <p:pic>
        <p:nvPicPr>
          <p:cNvPr id="9223" name="Picture 2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12750"/>
            <a:ext cx="314325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rgbClr val="8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24" name="Text Box 26"/>
          <p:cNvSpPr txBox="1">
            <a:spLocks noChangeArrowheads="1"/>
          </p:cNvSpPr>
          <p:nvPr/>
        </p:nvSpPr>
        <p:spPr bwMode="auto">
          <a:xfrm>
            <a:off x="533400" y="152400"/>
            <a:ext cx="1905000" cy="172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rgbClr val="8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0700" dirty="0">
                <a:solidFill>
                  <a:srgbClr val="5F5F5F"/>
                </a:solidFill>
                <a:latin typeface="Liberation Sans" panose="020B0604020202020204" pitchFamily="34" charset="0"/>
              </a:rPr>
              <a:t>11</a:t>
            </a:r>
            <a:endParaRPr lang="en-US" altLang="en-US" sz="10700" b="1" dirty="0">
              <a:solidFill>
                <a:srgbClr val="5F5F5F"/>
              </a:solidFill>
              <a:latin typeface="Liberation Sans" panose="020B0604020202020204" pitchFamily="34" charset="0"/>
            </a:endParaRPr>
          </a:p>
        </p:txBody>
      </p:sp>
      <p:pic>
        <p:nvPicPr>
          <p:cNvPr id="9225" name="Picture 27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11363"/>
            <a:ext cx="9140825" cy="46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rgbClr val="8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26" name="Rectangle 15"/>
          <p:cNvSpPr txBox="1">
            <a:spLocks noChangeArrowheads="1"/>
          </p:cNvSpPr>
          <p:nvPr/>
        </p:nvSpPr>
        <p:spPr bwMode="auto">
          <a:xfrm>
            <a:off x="381000" y="2286000"/>
            <a:ext cx="3886200" cy="533400"/>
          </a:xfrm>
          <a:prstGeom prst="rect">
            <a:avLst/>
          </a:prstGeom>
          <a:solidFill>
            <a:srgbClr val="339933"/>
          </a:solidFill>
          <a:ln>
            <a:noFill/>
          </a:ln>
          <a:effectLst>
            <a:outerShdw sx="999" sy="999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US" altLang="en-US" sz="2400" b="1" dirty="0">
                <a:solidFill>
                  <a:schemeClr val="bg1"/>
                </a:solidFill>
                <a:latin typeface="Liberation Sans" panose="020B0604020202020204" pitchFamily="34" charset="0"/>
              </a:rPr>
              <a:t>LEARNING OBJECTIVES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3352800"/>
            <a:ext cx="7924800" cy="30480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pPr>
              <a:lnSpc>
                <a:spcPct val="115000"/>
              </a:lnSpc>
              <a:spcBef>
                <a:spcPct val="45000"/>
              </a:spcBef>
              <a:buClr>
                <a:srgbClr val="A50021"/>
              </a:buClr>
              <a:buSzPct val="100000"/>
              <a:buFont typeface="+mj-lt"/>
              <a:buAutoNum type="arabicPeriod"/>
            </a:pPr>
            <a:r>
              <a:rPr lang="en-US" sz="1600" b="0" kern="1200" dirty="0">
                <a:effectLst/>
                <a:latin typeface="Liberation Sans" panose="020B0604020202020204" pitchFamily="34" charset="0"/>
              </a:rPr>
              <a:t>Explain the concept of depreciation.</a:t>
            </a:r>
          </a:p>
          <a:p>
            <a:pPr>
              <a:lnSpc>
                <a:spcPct val="115000"/>
              </a:lnSpc>
              <a:spcBef>
                <a:spcPct val="45000"/>
              </a:spcBef>
              <a:buClr>
                <a:srgbClr val="A50021"/>
              </a:buClr>
              <a:buSzPct val="100000"/>
              <a:buFont typeface="+mj-lt"/>
              <a:buAutoNum type="arabicPeriod"/>
            </a:pPr>
            <a:r>
              <a:rPr lang="en-US" sz="1600" b="0" kern="1200" dirty="0">
                <a:effectLst/>
                <a:latin typeface="Liberation Sans" panose="020B0604020202020204" pitchFamily="34" charset="0"/>
              </a:rPr>
              <a:t>Identify the factors involved in the depreciation process.</a:t>
            </a:r>
          </a:p>
          <a:p>
            <a:pPr>
              <a:lnSpc>
                <a:spcPct val="115000"/>
              </a:lnSpc>
              <a:spcBef>
                <a:spcPct val="45000"/>
              </a:spcBef>
              <a:buClr>
                <a:srgbClr val="A50021"/>
              </a:buClr>
              <a:buSzPct val="100000"/>
              <a:buFont typeface="+mj-lt"/>
              <a:buAutoNum type="arabicPeriod"/>
            </a:pPr>
            <a:r>
              <a:rPr lang="en-US" sz="1800" kern="1200" dirty="0">
                <a:effectLst/>
                <a:latin typeface="Liberation Sans" panose="020B0604020202020204" pitchFamily="34" charset="0"/>
              </a:rPr>
              <a:t>Compare activity, straight-line, and diminishing-charge methods of depreciation.</a:t>
            </a:r>
          </a:p>
        </p:txBody>
      </p:sp>
    </p:spTree>
    <p:extLst>
      <p:ext uri="{BB962C8B-B14F-4D97-AF65-F5344CB8AC3E}">
        <p14:creationId xmlns:p14="http://schemas.microsoft.com/office/powerpoint/2010/main" val="1286663745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1"/>
          <p:cNvSpPr txBox="1">
            <a:spLocks noChangeArrowheads="1"/>
          </p:cNvSpPr>
          <p:nvPr/>
        </p:nvSpPr>
        <p:spPr bwMode="auto">
          <a:xfrm>
            <a:off x="609600" y="3657600"/>
            <a:ext cx="7556500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folHlink"/>
                </a:solidFill>
                <a:latin typeface="Comic Sans MS" pitchFamily="66" charset="0"/>
              </a:defRPr>
            </a:lvl1pPr>
            <a:lvl2pPr marL="685800" indent="-457200">
              <a:defRPr b="1">
                <a:solidFill>
                  <a:schemeClr val="folHlink"/>
                </a:solidFill>
                <a:latin typeface="Comic Sans MS" pitchFamily="66" charset="0"/>
              </a:defRPr>
            </a:lvl2pPr>
            <a:lvl3pPr marL="11430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3pPr>
            <a:lvl4pPr marL="16002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4pPr>
            <a:lvl5pPr marL="20574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9pPr>
          </a:lstStyle>
          <a:p>
            <a:pPr algn="l">
              <a:lnSpc>
                <a:spcPct val="120000"/>
              </a:lnSpc>
              <a:spcBef>
                <a:spcPts val="1200"/>
              </a:spcBef>
              <a:buSzPct val="80000"/>
            </a:pPr>
            <a:r>
              <a:rPr lang="en-US" altLang="en-US" sz="2200" b="0" dirty="0">
                <a:solidFill>
                  <a:schemeClr val="tx1"/>
                </a:solidFill>
                <a:latin typeface="Liberation Sans" panose="020B0604020202020204" pitchFamily="34" charset="0"/>
              </a:rPr>
              <a:t>Allocating costs of long-lived assets:</a:t>
            </a:r>
          </a:p>
          <a:p>
            <a:pPr lvl="1" algn="l">
              <a:lnSpc>
                <a:spcPct val="120000"/>
              </a:lnSpc>
              <a:spcBef>
                <a:spcPts val="1200"/>
              </a:spcBef>
              <a:buClr>
                <a:srgbClr val="800000"/>
              </a:buClr>
              <a:buSzPct val="80000"/>
              <a:buFont typeface="Wingdings" pitchFamily="2" charset="2"/>
              <a:buChar char="u"/>
            </a:pPr>
            <a:r>
              <a:rPr lang="en-US" altLang="en-US" sz="2100" b="0" dirty="0">
                <a:solidFill>
                  <a:schemeClr val="tx1"/>
                </a:solidFill>
                <a:latin typeface="Liberation Sans" panose="020B0604020202020204" pitchFamily="34" charset="0"/>
              </a:rPr>
              <a:t>Fixed assets = Depreciation expense</a:t>
            </a:r>
          </a:p>
          <a:p>
            <a:pPr lvl="1" algn="l">
              <a:lnSpc>
                <a:spcPct val="120000"/>
              </a:lnSpc>
              <a:spcBef>
                <a:spcPts val="1200"/>
              </a:spcBef>
              <a:buClr>
                <a:srgbClr val="800000"/>
              </a:buClr>
              <a:buSzPct val="80000"/>
              <a:buFont typeface="Wingdings" pitchFamily="2" charset="2"/>
              <a:buChar char="u"/>
            </a:pPr>
            <a:r>
              <a:rPr lang="en-US" altLang="en-US" sz="2100" b="0" dirty="0">
                <a:solidFill>
                  <a:schemeClr val="tx1"/>
                </a:solidFill>
                <a:latin typeface="Liberation Sans" panose="020B0604020202020204" pitchFamily="34" charset="0"/>
              </a:rPr>
              <a:t>Intangibles = Amortization expense</a:t>
            </a:r>
          </a:p>
          <a:p>
            <a:pPr lvl="1" algn="l">
              <a:lnSpc>
                <a:spcPct val="120000"/>
              </a:lnSpc>
              <a:spcBef>
                <a:spcPts val="1200"/>
              </a:spcBef>
              <a:buClr>
                <a:srgbClr val="800000"/>
              </a:buClr>
              <a:buSzPct val="80000"/>
              <a:buFont typeface="Wingdings" pitchFamily="2" charset="2"/>
              <a:buChar char="u"/>
            </a:pPr>
            <a:r>
              <a:rPr lang="en-US" altLang="en-US" sz="2100" b="0" dirty="0">
                <a:solidFill>
                  <a:schemeClr val="tx1"/>
                </a:solidFill>
                <a:latin typeface="Liberation Sans" panose="020B0604020202020204" pitchFamily="34" charset="0"/>
              </a:rPr>
              <a:t>Mineral resources = Depletion expense</a:t>
            </a:r>
          </a:p>
        </p:txBody>
      </p:sp>
      <p:sp>
        <p:nvSpPr>
          <p:cNvPr id="223244" name="Text Box 12"/>
          <p:cNvSpPr txBox="1">
            <a:spLocks noChangeArrowheads="1"/>
          </p:cNvSpPr>
          <p:nvPr/>
        </p:nvSpPr>
        <p:spPr bwMode="auto">
          <a:xfrm>
            <a:off x="609600" y="1828800"/>
            <a:ext cx="8001000" cy="173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20000"/>
              </a:lnSpc>
              <a:spcBef>
                <a:spcPts val="1200"/>
              </a:spcBef>
              <a:spcAft>
                <a:spcPct val="20000"/>
              </a:spcAft>
              <a:buSzPct val="80000"/>
              <a:defRPr/>
            </a:pPr>
            <a:r>
              <a:rPr lang="en-US" sz="2300" dirty="0">
                <a:solidFill>
                  <a:schemeClr val="tx2">
                    <a:lumMod val="75000"/>
                  </a:schemeClr>
                </a:solidFill>
                <a:latin typeface="Liberation Sans" panose="020B0604020202020204" pitchFamily="34" charset="0"/>
              </a:rPr>
              <a:t>Depreciatio</a:t>
            </a:r>
            <a:r>
              <a:rPr lang="en-US" sz="2200" dirty="0">
                <a:solidFill>
                  <a:schemeClr val="tx2">
                    <a:lumMod val="75000"/>
                  </a:schemeClr>
                </a:solidFill>
                <a:latin typeface="Liberation Sans" panose="020B0604020202020204" pitchFamily="34" charset="0"/>
              </a:rPr>
              <a:t>n</a:t>
            </a:r>
            <a:r>
              <a:rPr lang="en-US" sz="2200" b="0" dirty="0">
                <a:latin typeface="Liberation Sans" panose="020B0604020202020204" pitchFamily="34" charset="0"/>
              </a:rPr>
              <a:t> is the accounting process of allocating the </a:t>
            </a:r>
            <a:r>
              <a:rPr lang="en-US" sz="2200" dirty="0">
                <a:latin typeface="Liberation Sans" panose="020B0604020202020204" pitchFamily="34" charset="0"/>
              </a:rPr>
              <a:t>cost of tangible assets to expense </a:t>
            </a:r>
            <a:r>
              <a:rPr lang="en-US" sz="2200" b="0" dirty="0">
                <a:latin typeface="Liberation Sans" panose="020B0604020202020204" pitchFamily="34" charset="0"/>
              </a:rPr>
              <a:t>in a systematic and rational manner to those periods expected to benefit from the use of the asset.</a:t>
            </a:r>
          </a:p>
        </p:txBody>
      </p:sp>
      <p:sp>
        <p:nvSpPr>
          <p:cNvPr id="223236" name="Rectangle 4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0" y="381000"/>
            <a:ext cx="8382000" cy="560388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0000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marL="0" algn="l"/>
            <a:r>
              <a:rPr lang="en-US" sz="3200" i="0" kern="1200" dirty="0">
                <a:solidFill>
                  <a:srgbClr val="0000E2"/>
                </a:solidFill>
                <a:effectLst/>
                <a:latin typeface="Liberation Sans" panose="020B0604020202020204" pitchFamily="34" charset="0"/>
                <a:ea typeface="+mn-ea"/>
                <a:cs typeface="+mn-cs"/>
              </a:rPr>
              <a:t>DEPRECIATION—METHOD OF COST ALLOCATION</a:t>
            </a:r>
          </a:p>
        </p:txBody>
      </p:sp>
      <p:sp>
        <p:nvSpPr>
          <p:cNvPr id="6" name="Line 16"/>
          <p:cNvSpPr>
            <a:spLocks noChangeShapeType="1"/>
          </p:cNvSpPr>
          <p:nvPr/>
        </p:nvSpPr>
        <p:spPr bwMode="auto">
          <a:xfrm>
            <a:off x="381000" y="1524000"/>
            <a:ext cx="8382000" cy="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ans" panose="020B0604020202020204" pitchFamily="34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8077200" y="6369050"/>
            <a:ext cx="914400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b="1">
                <a:solidFill>
                  <a:schemeClr val="folHlink"/>
                </a:solidFill>
                <a:latin typeface="Comic Sans MS" pitchFamily="66" charset="0"/>
              </a:defRPr>
            </a:lvl1pPr>
            <a:lvl2pPr marL="742950" indent="-285750">
              <a:defRPr b="1">
                <a:solidFill>
                  <a:schemeClr val="folHlink"/>
                </a:solidFill>
                <a:latin typeface="Comic Sans MS" pitchFamily="66" charset="0"/>
              </a:defRPr>
            </a:lvl2pPr>
            <a:lvl3pPr marL="11430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3pPr>
            <a:lvl4pPr marL="16002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4pPr>
            <a:lvl5pPr marL="20574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altLang="en-US" sz="1600" i="1" dirty="0">
                <a:solidFill>
                  <a:schemeClr val="bg2"/>
                </a:solidFill>
                <a:latin typeface="Arial" charset="0"/>
              </a:rPr>
              <a:t>LO 1</a:t>
            </a:r>
          </a:p>
        </p:txBody>
      </p:sp>
    </p:spTree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7"/>
          <p:cNvSpPr txBox="1">
            <a:spLocks noChangeArrowheads="1"/>
          </p:cNvSpPr>
          <p:nvPr/>
        </p:nvSpPr>
        <p:spPr bwMode="auto">
          <a:xfrm>
            <a:off x="609600" y="1371600"/>
            <a:ext cx="8001000" cy="56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folHlink"/>
                </a:solidFill>
                <a:latin typeface="Comic Sans MS" pitchFamily="66" charset="0"/>
              </a:defRPr>
            </a:lvl1pPr>
            <a:lvl2pPr marL="742950" indent="-285750">
              <a:defRPr b="1">
                <a:solidFill>
                  <a:schemeClr val="folHlink"/>
                </a:solidFill>
                <a:latin typeface="Comic Sans MS" pitchFamily="66" charset="0"/>
              </a:defRPr>
            </a:lvl2pPr>
            <a:lvl3pPr marL="11430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3pPr>
            <a:lvl4pPr marL="16002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4pPr>
            <a:lvl5pPr marL="20574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9pPr>
          </a:lstStyle>
          <a:p>
            <a:pPr algn="l">
              <a:lnSpc>
                <a:spcPct val="110000"/>
              </a:lnSpc>
              <a:spcBef>
                <a:spcPct val="30000"/>
              </a:spcBef>
              <a:spcAft>
                <a:spcPct val="20000"/>
              </a:spcAft>
              <a:buSzPct val="80000"/>
            </a:pPr>
            <a:r>
              <a:rPr lang="en-US" altLang="en-US" sz="2800" dirty="0">
                <a:solidFill>
                  <a:srgbClr val="800000"/>
                </a:solidFill>
                <a:latin typeface="Liberation Sans" panose="020B0604020202020204" pitchFamily="34" charset="0"/>
              </a:rPr>
              <a:t>Factors Involved in the Depreciation Process</a:t>
            </a:r>
            <a:endParaRPr lang="en-US" altLang="en-US" sz="2800" b="0" dirty="0">
              <a:solidFill>
                <a:schemeClr val="tx1"/>
              </a:solidFill>
              <a:latin typeface="Liberation Sans" panose="020B0604020202020204" pitchFamily="34" charset="0"/>
            </a:endParaRPr>
          </a:p>
        </p:txBody>
      </p:sp>
      <p:sp>
        <p:nvSpPr>
          <p:cNvPr id="1020936" name="Text Box 8"/>
          <p:cNvSpPr txBox="1">
            <a:spLocks noChangeArrowheads="1"/>
          </p:cNvSpPr>
          <p:nvPr/>
        </p:nvSpPr>
        <p:spPr bwMode="auto">
          <a:xfrm>
            <a:off x="596900" y="2011363"/>
            <a:ext cx="8013700" cy="2179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74675" indent="-574675"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146175" indent="-4572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717675" indent="-4572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2289175" indent="-4572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860675" indent="-4572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33178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7750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42322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689475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1200"/>
              </a:spcBef>
              <a:buClr>
                <a:srgbClr val="800000"/>
              </a:buClr>
              <a:defRPr/>
            </a:pPr>
            <a:r>
              <a:rPr lang="en-US" sz="2300" dirty="0">
                <a:latin typeface="Liberation Sans" panose="020B0604020202020204" pitchFamily="34" charset="0"/>
              </a:rPr>
              <a:t>Three basic questions:</a:t>
            </a:r>
          </a:p>
          <a:p>
            <a:pPr marL="736600" indent="-504825">
              <a:lnSpc>
                <a:spcPct val="120000"/>
              </a:lnSpc>
              <a:spcBef>
                <a:spcPts val="1200"/>
              </a:spcBef>
              <a:buClr>
                <a:schemeClr val="tx1"/>
              </a:buClr>
              <a:buFont typeface="+mj-lt"/>
              <a:buAutoNum type="arabicPeriod"/>
              <a:defRPr/>
            </a:pPr>
            <a:r>
              <a:rPr lang="en-US" sz="2200" b="0" dirty="0">
                <a:latin typeface="Liberation Sans" panose="020B0604020202020204" pitchFamily="34" charset="0"/>
              </a:rPr>
              <a:t>What depreciable base is to be used?</a:t>
            </a:r>
          </a:p>
          <a:p>
            <a:pPr marL="736600" indent="-504825">
              <a:lnSpc>
                <a:spcPct val="120000"/>
              </a:lnSpc>
              <a:spcBef>
                <a:spcPts val="1200"/>
              </a:spcBef>
              <a:buClr>
                <a:schemeClr val="tx1"/>
              </a:buClr>
              <a:buFont typeface="+mj-lt"/>
              <a:buAutoNum type="arabicPeriod"/>
              <a:defRPr/>
            </a:pPr>
            <a:r>
              <a:rPr lang="en-US" sz="2200" b="0" dirty="0">
                <a:latin typeface="Liberation Sans" panose="020B0604020202020204" pitchFamily="34" charset="0"/>
              </a:rPr>
              <a:t>What is the asset’s useful life?</a:t>
            </a:r>
          </a:p>
          <a:p>
            <a:pPr marL="736600" indent="-504825">
              <a:lnSpc>
                <a:spcPct val="120000"/>
              </a:lnSpc>
              <a:spcBef>
                <a:spcPts val="1200"/>
              </a:spcBef>
              <a:buClr>
                <a:schemeClr val="tx1"/>
              </a:buClr>
              <a:buFont typeface="+mj-lt"/>
              <a:buAutoNum type="arabicPeriod"/>
              <a:defRPr/>
            </a:pPr>
            <a:r>
              <a:rPr lang="en-US" sz="2200" b="0" dirty="0">
                <a:latin typeface="Liberation Sans" panose="020B0604020202020204" pitchFamily="34" charset="0"/>
              </a:rPr>
              <a:t>What method of cost apportionment is best?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0" y="381000"/>
            <a:ext cx="8382000" cy="560388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0000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marL="0" algn="l"/>
            <a:r>
              <a:rPr lang="en-US" sz="3200" i="0" kern="1200" dirty="0">
                <a:solidFill>
                  <a:srgbClr val="0000E2"/>
                </a:solidFill>
                <a:effectLst/>
                <a:latin typeface="Liberation Sans" panose="020B0604020202020204" pitchFamily="34" charset="0"/>
                <a:ea typeface="+mn-ea"/>
                <a:cs typeface="+mn-cs"/>
              </a:rPr>
              <a:t>DEPRECIATION—COST ALLOCATION</a:t>
            </a:r>
          </a:p>
        </p:txBody>
      </p:sp>
      <p:sp>
        <p:nvSpPr>
          <p:cNvPr id="9" name="Line 16"/>
          <p:cNvSpPr>
            <a:spLocks noChangeShapeType="1"/>
          </p:cNvSpPr>
          <p:nvPr/>
        </p:nvSpPr>
        <p:spPr bwMode="auto">
          <a:xfrm>
            <a:off x="381000" y="1066800"/>
            <a:ext cx="8382000" cy="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ans" panose="020B0604020202020204" pitchFamily="34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8077200" y="6369050"/>
            <a:ext cx="914400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b="1">
                <a:solidFill>
                  <a:schemeClr val="folHlink"/>
                </a:solidFill>
                <a:latin typeface="Comic Sans MS" pitchFamily="66" charset="0"/>
              </a:defRPr>
            </a:lvl1pPr>
            <a:lvl2pPr marL="742950" indent="-285750">
              <a:defRPr b="1">
                <a:solidFill>
                  <a:schemeClr val="folHlink"/>
                </a:solidFill>
                <a:latin typeface="Comic Sans MS" pitchFamily="66" charset="0"/>
              </a:defRPr>
            </a:lvl2pPr>
            <a:lvl3pPr marL="11430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3pPr>
            <a:lvl4pPr marL="16002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4pPr>
            <a:lvl5pPr marL="20574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altLang="en-US" sz="1600" i="1" dirty="0">
                <a:solidFill>
                  <a:schemeClr val="bg2"/>
                </a:solidFill>
                <a:latin typeface="Arial" charset="0"/>
              </a:rPr>
              <a:t>LO 2</a:t>
            </a:r>
          </a:p>
        </p:txBody>
      </p:sp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4"/>
          <p:cNvSpPr txBox="1">
            <a:spLocks noChangeArrowheads="1"/>
          </p:cNvSpPr>
          <p:nvPr/>
        </p:nvSpPr>
        <p:spPr bwMode="auto">
          <a:xfrm>
            <a:off x="609600" y="1371600"/>
            <a:ext cx="7861300" cy="498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folHlink"/>
                </a:solidFill>
                <a:latin typeface="Comic Sans MS" pitchFamily="66" charset="0"/>
              </a:defRPr>
            </a:lvl1pPr>
            <a:lvl2pPr marL="742950" indent="-285750">
              <a:defRPr b="1">
                <a:solidFill>
                  <a:schemeClr val="folHlink"/>
                </a:solidFill>
                <a:latin typeface="Comic Sans MS" pitchFamily="66" charset="0"/>
              </a:defRPr>
            </a:lvl2pPr>
            <a:lvl3pPr marL="11430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3pPr>
            <a:lvl4pPr marL="16002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4pPr>
            <a:lvl5pPr marL="20574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9pPr>
          </a:lstStyle>
          <a:p>
            <a:pPr algn="l">
              <a:lnSpc>
                <a:spcPct val="110000"/>
              </a:lnSpc>
              <a:spcBef>
                <a:spcPct val="30000"/>
              </a:spcBef>
              <a:buSzPct val="80000"/>
            </a:pPr>
            <a:r>
              <a:rPr lang="en-US" altLang="en-US" sz="2600" dirty="0">
                <a:solidFill>
                  <a:schemeClr val="tx1"/>
                </a:solidFill>
                <a:latin typeface="Liberation Sans" panose="020B0604020202020204" pitchFamily="34" charset="0"/>
              </a:rPr>
              <a:t>Estimation of Service Lives</a:t>
            </a:r>
          </a:p>
        </p:txBody>
      </p:sp>
      <p:sp>
        <p:nvSpPr>
          <p:cNvPr id="1174534" name="Rectangle 6"/>
          <p:cNvSpPr>
            <a:spLocks noChangeArrowheads="1"/>
          </p:cNvSpPr>
          <p:nvPr/>
        </p:nvSpPr>
        <p:spPr bwMode="auto">
          <a:xfrm>
            <a:off x="609600" y="1984375"/>
            <a:ext cx="7391400" cy="299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rgbClr val="8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685800" lvl="1" indent="-457200" algn="l">
              <a:lnSpc>
                <a:spcPct val="120000"/>
              </a:lnSpc>
              <a:spcBef>
                <a:spcPts val="1200"/>
              </a:spcBef>
              <a:buClr>
                <a:srgbClr val="800000"/>
              </a:buClr>
              <a:buSzPct val="80000"/>
              <a:buFont typeface="Wingdings" pitchFamily="2" charset="2"/>
              <a:buChar char="u"/>
              <a:defRPr/>
            </a:pPr>
            <a:r>
              <a:rPr lang="en-US" sz="2200" b="0" dirty="0">
                <a:latin typeface="Liberation Sans" panose="020B0604020202020204" pitchFamily="34" charset="0"/>
              </a:rPr>
              <a:t>Service life often differs from physical life.</a:t>
            </a:r>
          </a:p>
          <a:p>
            <a:pPr marL="685800" lvl="1" indent="-457200" algn="l">
              <a:lnSpc>
                <a:spcPct val="120000"/>
              </a:lnSpc>
              <a:spcBef>
                <a:spcPts val="1200"/>
              </a:spcBef>
              <a:buClr>
                <a:srgbClr val="800000"/>
              </a:buClr>
              <a:buSzPct val="80000"/>
              <a:buFont typeface="Wingdings" pitchFamily="2" charset="2"/>
              <a:buChar char="u"/>
              <a:defRPr/>
            </a:pPr>
            <a:r>
              <a:rPr lang="en-US" sz="2200" b="0" dirty="0">
                <a:latin typeface="Liberation Sans" panose="020B0604020202020204" pitchFamily="34" charset="0"/>
              </a:rPr>
              <a:t>Companies retire assets for two reasons: </a:t>
            </a:r>
          </a:p>
          <a:p>
            <a:pPr marL="1257300" lvl="2" indent="-457200" algn="l">
              <a:lnSpc>
                <a:spcPct val="120000"/>
              </a:lnSpc>
              <a:spcBef>
                <a:spcPts val="1200"/>
              </a:spcBef>
              <a:buClr>
                <a:schemeClr val="tx1"/>
              </a:buClr>
              <a:buFont typeface="Wingdings" pitchFamily="2" charset="2"/>
              <a:buAutoNum type="arabicPeriod"/>
              <a:defRPr/>
            </a:pPr>
            <a:r>
              <a:rPr lang="en-US" sz="2100" dirty="0">
                <a:latin typeface="Liberation Sans" panose="020B0604020202020204" pitchFamily="34" charset="0"/>
              </a:rPr>
              <a:t>Physical factors </a:t>
            </a:r>
            <a:r>
              <a:rPr lang="en-US" sz="2100" b="0" dirty="0">
                <a:latin typeface="Liberation Sans" panose="020B0604020202020204" pitchFamily="34" charset="0"/>
              </a:rPr>
              <a:t>(casualty or expiration of physical life).</a:t>
            </a:r>
          </a:p>
          <a:p>
            <a:pPr marL="1257300" lvl="2" indent="-457200" algn="l">
              <a:lnSpc>
                <a:spcPct val="120000"/>
              </a:lnSpc>
              <a:spcBef>
                <a:spcPts val="1200"/>
              </a:spcBef>
              <a:buClr>
                <a:schemeClr val="tx1"/>
              </a:buClr>
              <a:buFont typeface="Wingdings" pitchFamily="2" charset="2"/>
              <a:buAutoNum type="arabicPeriod"/>
              <a:defRPr/>
            </a:pPr>
            <a:r>
              <a:rPr lang="en-US" sz="2100" dirty="0">
                <a:latin typeface="Liberation Sans" panose="020B0604020202020204" pitchFamily="34" charset="0"/>
              </a:rPr>
              <a:t>Economic factors </a:t>
            </a:r>
            <a:r>
              <a:rPr lang="en-US" sz="2100" b="0" dirty="0">
                <a:latin typeface="Liberation Sans" panose="020B0604020202020204" pitchFamily="34" charset="0"/>
              </a:rPr>
              <a:t>(</a:t>
            </a:r>
            <a:r>
              <a:rPr lang="en-US" sz="2100" dirty="0">
                <a:solidFill>
                  <a:schemeClr val="tx2">
                    <a:lumMod val="75000"/>
                  </a:schemeClr>
                </a:solidFill>
                <a:latin typeface="Liberation Sans" panose="020B0604020202020204" pitchFamily="34" charset="0"/>
              </a:rPr>
              <a:t>inadequacy</a:t>
            </a:r>
            <a:r>
              <a:rPr lang="en-US" sz="2100" b="0" dirty="0">
                <a:latin typeface="Liberation Sans" panose="020B0604020202020204" pitchFamily="34" charset="0"/>
              </a:rPr>
              <a:t>, </a:t>
            </a:r>
            <a:r>
              <a:rPr lang="en-US" sz="2100" dirty="0">
                <a:solidFill>
                  <a:schemeClr val="tx2">
                    <a:lumMod val="75000"/>
                  </a:schemeClr>
                </a:solidFill>
                <a:latin typeface="Liberation Sans" panose="020B0604020202020204" pitchFamily="34" charset="0"/>
              </a:rPr>
              <a:t>supersession</a:t>
            </a:r>
            <a:r>
              <a:rPr lang="en-US" sz="2100" b="0" dirty="0">
                <a:latin typeface="Liberation Sans" panose="020B0604020202020204" pitchFamily="34" charset="0"/>
              </a:rPr>
              <a:t>, and </a:t>
            </a:r>
            <a:r>
              <a:rPr lang="en-US" sz="2100" dirty="0">
                <a:solidFill>
                  <a:schemeClr val="tx2">
                    <a:lumMod val="75000"/>
                  </a:schemeClr>
                </a:solidFill>
                <a:latin typeface="Liberation Sans" panose="020B0604020202020204" pitchFamily="34" charset="0"/>
              </a:rPr>
              <a:t>obsolescence</a:t>
            </a:r>
            <a:r>
              <a:rPr lang="en-US" sz="2100" b="0" dirty="0">
                <a:latin typeface="Liberation Sans" panose="020B0604020202020204" pitchFamily="34" charset="0"/>
              </a:rPr>
              <a:t>).</a:t>
            </a:r>
          </a:p>
        </p:txBody>
      </p:sp>
      <p:sp>
        <p:nvSpPr>
          <p:cNvPr id="9" name="Line 16"/>
          <p:cNvSpPr>
            <a:spLocks noChangeShapeType="1"/>
          </p:cNvSpPr>
          <p:nvPr/>
        </p:nvSpPr>
        <p:spPr bwMode="auto">
          <a:xfrm>
            <a:off x="381000" y="1066800"/>
            <a:ext cx="8382000" cy="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ans" panose="020B0604020202020204" pitchFamily="34" charset="0"/>
            </a:endParaRPr>
          </a:p>
        </p:txBody>
      </p:sp>
      <p:sp>
        <p:nvSpPr>
          <p:cNvPr id="10" name="Rectangle 4"/>
          <p:cNvSpPr txBox="1">
            <a:spLocks noChangeArrowheads="1"/>
          </p:cNvSpPr>
          <p:nvPr/>
        </p:nvSpPr>
        <p:spPr bwMode="auto">
          <a:xfrm>
            <a:off x="609600" y="381000"/>
            <a:ext cx="8382000" cy="560388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0000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indent="-109538" algn="l">
              <a:defRPr sz="3200" i="0">
                <a:solidFill>
                  <a:srgbClr val="800000"/>
                </a:solidFill>
                <a:effectLst/>
                <a:latin typeface="Liberation Sans" panose="020B0604020202020204" pitchFamily="34" charset="0"/>
              </a:defRPr>
            </a:lvl1pPr>
            <a:lvl2pPr marL="109538" indent="-109538">
              <a:defRPr sz="30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2pPr>
            <a:lvl3pPr marL="109538" indent="-109538">
              <a:defRPr sz="30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3pPr>
            <a:lvl4pPr marL="109538" indent="-109538">
              <a:defRPr sz="30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4pPr>
            <a:lvl5pPr marL="109538" indent="-109538">
              <a:defRPr sz="30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5pPr>
            <a:lvl6pPr marL="566738" algn="ctr" eaLnBrk="0" fontAlgn="base" hangingPunct="0">
              <a:spcBef>
                <a:spcPct val="0"/>
              </a:spcBef>
              <a:spcAft>
                <a:spcPct val="0"/>
              </a:spcAft>
              <a:defRPr sz="30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6pPr>
            <a:lvl7pPr marL="1023938" algn="ctr" eaLnBrk="0" fontAlgn="base" hangingPunct="0">
              <a:spcBef>
                <a:spcPct val="0"/>
              </a:spcBef>
              <a:spcAft>
                <a:spcPct val="0"/>
              </a:spcAft>
              <a:defRPr sz="30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7pPr>
            <a:lvl8pPr marL="1481138" algn="ctr" eaLnBrk="0" fontAlgn="base" hangingPunct="0">
              <a:spcBef>
                <a:spcPct val="0"/>
              </a:spcBef>
              <a:spcAft>
                <a:spcPct val="0"/>
              </a:spcAft>
              <a:defRPr sz="30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8pPr>
            <a:lvl9pPr marL="1938338" algn="ctr" eaLnBrk="0" fontAlgn="base" hangingPunct="0">
              <a:spcBef>
                <a:spcPct val="0"/>
              </a:spcBef>
              <a:spcAft>
                <a:spcPct val="0"/>
              </a:spcAft>
              <a:defRPr sz="30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9pPr>
          </a:lstStyle>
          <a:p>
            <a:r>
              <a:rPr lang="en-US" altLang="en-US" dirty="0"/>
              <a:t>Factors Involved in Depreciation Process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8077200" y="6369050"/>
            <a:ext cx="914400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b="1">
                <a:solidFill>
                  <a:schemeClr val="folHlink"/>
                </a:solidFill>
                <a:latin typeface="Comic Sans MS" pitchFamily="66" charset="0"/>
              </a:defRPr>
            </a:lvl1pPr>
            <a:lvl2pPr marL="742950" indent="-285750">
              <a:defRPr b="1">
                <a:solidFill>
                  <a:schemeClr val="folHlink"/>
                </a:solidFill>
                <a:latin typeface="Comic Sans MS" pitchFamily="66" charset="0"/>
              </a:defRPr>
            </a:lvl2pPr>
            <a:lvl3pPr marL="11430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3pPr>
            <a:lvl4pPr marL="16002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4pPr>
            <a:lvl5pPr marL="20574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altLang="en-US" sz="1600" i="1" dirty="0">
                <a:solidFill>
                  <a:schemeClr val="bg2"/>
                </a:solidFill>
                <a:latin typeface="Arial" charset="0"/>
              </a:rPr>
              <a:t>LO 2</a:t>
            </a:r>
          </a:p>
        </p:txBody>
      </p:sp>
    </p:spTree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675" y="2362200"/>
            <a:ext cx="7485063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 cap="sq" cmpd="sng">
                <a:solidFill>
                  <a:srgbClr val="800000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  <p:sp>
        <p:nvSpPr>
          <p:cNvPr id="8195" name="Text Box 4"/>
          <p:cNvSpPr txBox="1">
            <a:spLocks noChangeArrowheads="1"/>
          </p:cNvSpPr>
          <p:nvPr/>
        </p:nvSpPr>
        <p:spPr bwMode="auto">
          <a:xfrm>
            <a:off x="609600" y="1371600"/>
            <a:ext cx="7861300" cy="532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folHlink"/>
                </a:solidFill>
                <a:latin typeface="Comic Sans MS" pitchFamily="66" charset="0"/>
              </a:defRPr>
            </a:lvl1pPr>
            <a:lvl2pPr marL="742950" indent="-285750">
              <a:defRPr b="1">
                <a:solidFill>
                  <a:schemeClr val="folHlink"/>
                </a:solidFill>
                <a:latin typeface="Comic Sans MS" pitchFamily="66" charset="0"/>
              </a:defRPr>
            </a:lvl2pPr>
            <a:lvl3pPr marL="11430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3pPr>
            <a:lvl4pPr marL="16002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4pPr>
            <a:lvl5pPr marL="20574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9pPr>
          </a:lstStyle>
          <a:p>
            <a:pPr algn="l">
              <a:lnSpc>
                <a:spcPct val="110000"/>
              </a:lnSpc>
              <a:spcBef>
                <a:spcPct val="30000"/>
              </a:spcBef>
              <a:buSzPct val="80000"/>
            </a:pPr>
            <a:r>
              <a:rPr lang="en-US" altLang="en-US" sz="2600" dirty="0">
                <a:solidFill>
                  <a:schemeClr val="tx1"/>
                </a:solidFill>
                <a:latin typeface="Liberation Sans" panose="020B0604020202020204" pitchFamily="34" charset="0"/>
              </a:rPr>
              <a:t>Depreciable Base for the Asset</a:t>
            </a:r>
          </a:p>
        </p:txBody>
      </p:sp>
      <p:sp>
        <p:nvSpPr>
          <p:cNvPr id="10" name="Line 16"/>
          <p:cNvSpPr>
            <a:spLocks noChangeShapeType="1"/>
          </p:cNvSpPr>
          <p:nvPr/>
        </p:nvSpPr>
        <p:spPr bwMode="auto">
          <a:xfrm>
            <a:off x="381000" y="1066800"/>
            <a:ext cx="8382000" cy="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ans" panose="020B0604020202020204" pitchFamily="34" charset="0"/>
            </a:endParaRPr>
          </a:p>
        </p:txBody>
      </p:sp>
      <p:sp>
        <p:nvSpPr>
          <p:cNvPr id="11" name="Rectangle 4"/>
          <p:cNvSpPr txBox="1">
            <a:spLocks noChangeArrowheads="1"/>
          </p:cNvSpPr>
          <p:nvPr/>
        </p:nvSpPr>
        <p:spPr bwMode="auto">
          <a:xfrm>
            <a:off x="609600" y="381000"/>
            <a:ext cx="8382000" cy="560388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0000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indent="-109538" algn="l">
              <a:defRPr sz="3200" i="0">
                <a:solidFill>
                  <a:srgbClr val="800000"/>
                </a:solidFill>
                <a:effectLst/>
                <a:latin typeface="Liberation Sans" panose="020B0604020202020204" pitchFamily="34" charset="0"/>
              </a:defRPr>
            </a:lvl1pPr>
            <a:lvl2pPr marL="109538" indent="-109538">
              <a:defRPr sz="30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2pPr>
            <a:lvl3pPr marL="109538" indent="-109538">
              <a:defRPr sz="30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3pPr>
            <a:lvl4pPr marL="109538" indent="-109538">
              <a:defRPr sz="30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4pPr>
            <a:lvl5pPr marL="109538" indent="-109538">
              <a:defRPr sz="30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5pPr>
            <a:lvl6pPr marL="566738" algn="ctr" eaLnBrk="0" fontAlgn="base" hangingPunct="0">
              <a:spcBef>
                <a:spcPct val="0"/>
              </a:spcBef>
              <a:spcAft>
                <a:spcPct val="0"/>
              </a:spcAft>
              <a:defRPr sz="30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6pPr>
            <a:lvl7pPr marL="1023938" algn="ctr" eaLnBrk="0" fontAlgn="base" hangingPunct="0">
              <a:spcBef>
                <a:spcPct val="0"/>
              </a:spcBef>
              <a:spcAft>
                <a:spcPct val="0"/>
              </a:spcAft>
              <a:defRPr sz="30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7pPr>
            <a:lvl8pPr marL="1481138" algn="ctr" eaLnBrk="0" fontAlgn="base" hangingPunct="0">
              <a:spcBef>
                <a:spcPct val="0"/>
              </a:spcBef>
              <a:spcAft>
                <a:spcPct val="0"/>
              </a:spcAft>
              <a:defRPr sz="30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8pPr>
            <a:lvl9pPr marL="1938338" algn="ctr" eaLnBrk="0" fontAlgn="base" hangingPunct="0">
              <a:spcBef>
                <a:spcPct val="0"/>
              </a:spcBef>
              <a:spcAft>
                <a:spcPct val="0"/>
              </a:spcAft>
              <a:defRPr sz="300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9pPr>
          </a:lstStyle>
          <a:p>
            <a:r>
              <a:rPr lang="en-US" altLang="en-US" dirty="0"/>
              <a:t>Factors Involved in Depreciation Process</a:t>
            </a:r>
          </a:p>
        </p:txBody>
      </p:sp>
      <p:sp>
        <p:nvSpPr>
          <p:cNvPr id="3" name="Rectangle 2"/>
          <p:cNvSpPr/>
          <p:nvPr/>
        </p:nvSpPr>
        <p:spPr>
          <a:xfrm>
            <a:off x="838200" y="4191000"/>
            <a:ext cx="1981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Liberation Sans" panose="020B0604020202020204" pitchFamily="34" charset="0"/>
              </a:rPr>
              <a:t>ILLUSTRATION 11-1</a:t>
            </a:r>
          </a:p>
          <a:p>
            <a:pPr algn="l"/>
            <a:r>
              <a:rPr lang="en-US" sz="1200" b="0" dirty="0">
                <a:latin typeface="Liberation Sans" panose="020B0604020202020204" pitchFamily="34" charset="0"/>
              </a:rPr>
              <a:t>Computation of</a:t>
            </a:r>
          </a:p>
          <a:p>
            <a:pPr algn="l"/>
            <a:r>
              <a:rPr lang="en-US" sz="1200" b="0" dirty="0">
                <a:latin typeface="Liberation Sans" panose="020B0604020202020204" pitchFamily="34" charset="0"/>
              </a:rPr>
              <a:t>Depreciation Base</a:t>
            </a:r>
            <a:endParaRPr lang="en-US" sz="1200" dirty="0">
              <a:latin typeface="Liberation Sans" panose="020B0604020202020204" pitchFamily="34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8077200" y="6369050"/>
            <a:ext cx="914400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b="1">
                <a:solidFill>
                  <a:schemeClr val="folHlink"/>
                </a:solidFill>
                <a:latin typeface="Comic Sans MS" pitchFamily="66" charset="0"/>
              </a:defRPr>
            </a:lvl1pPr>
            <a:lvl2pPr marL="742950" indent="-285750">
              <a:defRPr b="1">
                <a:solidFill>
                  <a:schemeClr val="folHlink"/>
                </a:solidFill>
                <a:latin typeface="Comic Sans MS" pitchFamily="66" charset="0"/>
              </a:defRPr>
            </a:lvl2pPr>
            <a:lvl3pPr marL="11430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3pPr>
            <a:lvl4pPr marL="16002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4pPr>
            <a:lvl5pPr marL="20574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altLang="en-US" sz="1600" i="1" dirty="0">
                <a:solidFill>
                  <a:schemeClr val="bg2"/>
                </a:solidFill>
                <a:latin typeface="Arial" charset="0"/>
              </a:rPr>
              <a:t>LO 2</a:t>
            </a:r>
          </a:p>
        </p:txBody>
      </p:sp>
    </p:spTree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movnglnc">
  <a:themeElements>
    <a:clrScheme name="">
      <a:dk1>
        <a:srgbClr val="000000"/>
      </a:dk1>
      <a:lt1>
        <a:srgbClr val="FFFFFF"/>
      </a:lt1>
      <a:dk2>
        <a:srgbClr val="0000FF"/>
      </a:dk2>
      <a:lt2>
        <a:srgbClr val="000000"/>
      </a:lt2>
      <a:accent1>
        <a:srgbClr val="00FFFF"/>
      </a:accent1>
      <a:accent2>
        <a:srgbClr val="FF0000"/>
      </a:accent2>
      <a:accent3>
        <a:srgbClr val="FFFFFF"/>
      </a:accent3>
      <a:accent4>
        <a:srgbClr val="000000"/>
      </a:accent4>
      <a:accent5>
        <a:srgbClr val="AAFFFF"/>
      </a:accent5>
      <a:accent6>
        <a:srgbClr val="E70000"/>
      </a:accent6>
      <a:hlink>
        <a:srgbClr val="000099"/>
      </a:hlink>
      <a:folHlink>
        <a:srgbClr val="000000"/>
      </a:folHlink>
    </a:clrScheme>
    <a:fontScheme name="movnglnc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sq" cmpd="sng" algn="ctr">
          <a:solidFill>
            <a:srgbClr val="8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folHlink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28575" cap="sq" cmpd="sng" algn="ctr">
          <a:solidFill>
            <a:srgbClr val="8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folHlink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itchFamily="66" charset="0"/>
          </a:defRPr>
        </a:defPPr>
      </a:lstStyle>
    </a:lnDef>
  </a:objectDefaults>
  <a:extraClrSchemeLst>
    <a:extraClrScheme>
      <a:clrScheme name="movnglnc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vnglnc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vnglnc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vnglnc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vnglnc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vnglnc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vnglnc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Office\Templates\1033\Company Handbook.pot</Template>
  <TotalTime>16803</TotalTime>
  <Pages>43</Pages>
  <Words>195</Words>
  <Application>Microsoft Office PowerPoint</Application>
  <PresentationFormat>On-screen Show (4:3)</PresentationFormat>
  <Paragraphs>33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Comic Sans MS</vt:lpstr>
      <vt:lpstr>Liberation Sans</vt:lpstr>
      <vt:lpstr>Wingdings</vt:lpstr>
      <vt:lpstr>movnglnc</vt:lpstr>
      <vt:lpstr>PowerPoint Presentation</vt:lpstr>
      <vt:lpstr>DEPRECIATION—METHOD OF COST ALLOCATION</vt:lpstr>
      <vt:lpstr>DEPRECIATION—COST ALLOCATION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Financial Accounting and Accounting Standards</dc:title>
  <dc:creator>Coby Harmon</dc:creator>
  <cp:lastModifiedBy>Salah</cp:lastModifiedBy>
  <cp:revision>2508</cp:revision>
  <cp:lastPrinted>1999-09-16T17:08:20Z</cp:lastPrinted>
  <dcterms:created xsi:type="dcterms:W3CDTF">1997-03-28T18:03:02Z</dcterms:created>
  <dcterms:modified xsi:type="dcterms:W3CDTF">2019-04-30T09:41:45Z</dcterms:modified>
</cp:coreProperties>
</file>