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handoutMasterIdLst>
    <p:handoutMasterId r:id="rId38"/>
  </p:handoutMasterIdLst>
  <p:sldIdLst>
    <p:sldId id="354" r:id="rId2"/>
    <p:sldId id="712" r:id="rId3"/>
    <p:sldId id="593" r:id="rId4"/>
    <p:sldId id="718" r:id="rId5"/>
    <p:sldId id="595" r:id="rId6"/>
    <p:sldId id="668" r:id="rId7"/>
    <p:sldId id="596" r:id="rId8"/>
    <p:sldId id="597" r:id="rId9"/>
    <p:sldId id="614" r:id="rId10"/>
    <p:sldId id="615" r:id="rId11"/>
    <p:sldId id="616" r:id="rId12"/>
    <p:sldId id="617" r:id="rId13"/>
    <p:sldId id="618" r:id="rId14"/>
    <p:sldId id="650" r:id="rId15"/>
    <p:sldId id="651" r:id="rId16"/>
    <p:sldId id="652" r:id="rId17"/>
    <p:sldId id="653" r:id="rId18"/>
    <p:sldId id="655" r:id="rId19"/>
    <p:sldId id="656" r:id="rId20"/>
    <p:sldId id="658" r:id="rId21"/>
    <p:sldId id="659" r:id="rId22"/>
    <p:sldId id="727" r:id="rId23"/>
    <p:sldId id="728" r:id="rId24"/>
    <p:sldId id="729" r:id="rId25"/>
    <p:sldId id="730" r:id="rId26"/>
    <p:sldId id="716" r:id="rId27"/>
    <p:sldId id="627" r:id="rId28"/>
    <p:sldId id="628" r:id="rId29"/>
    <p:sldId id="717" r:id="rId30"/>
    <p:sldId id="629" r:id="rId31"/>
    <p:sldId id="664" r:id="rId32"/>
    <p:sldId id="705" r:id="rId33"/>
    <p:sldId id="631" r:id="rId34"/>
    <p:sldId id="706" r:id="rId35"/>
    <p:sldId id="734" r:id="rId36"/>
  </p:sldIdLst>
  <p:sldSz cx="9144000" cy="6858000" type="screen4x3"/>
  <p:notesSz cx="6858000" cy="9190038"/>
  <p:kinsoku lang="ja-JP" invalStChars="、。，．・：；？！゛゜ヽヾゝゞ々ー’”）〕］｝〉》」』】°‰′″℃￠％ぁぃぅぇぉっゃゅょゎァィゥェォッャュョヮヵヶ!%),.:;?]}｡｣､･ｧｨｩｪｫｬｭｮｯｰﾞﾟ" invalEndChars="‘“（〔［｛〈《「『【￥＄$([\{｢￡"/>
  <p:defaultTextStyle>
    <a:defPPr>
      <a:defRPr lang="en-US"/>
    </a:defPPr>
    <a:lvl1pPr algn="ctr" rtl="0" eaLnBrk="0" fontAlgn="base" hangingPunct="0">
      <a:spcBef>
        <a:spcPct val="0"/>
      </a:spcBef>
      <a:spcAft>
        <a:spcPct val="0"/>
      </a:spcAft>
      <a:defRPr b="1" kern="1200">
        <a:solidFill>
          <a:schemeClr val="folHlink"/>
        </a:solidFill>
        <a:latin typeface="Comic Sans MS" pitchFamily="66" charset="0"/>
        <a:ea typeface="+mn-ea"/>
        <a:cs typeface="+mn-cs"/>
      </a:defRPr>
    </a:lvl1pPr>
    <a:lvl2pPr marL="457200" algn="ctr" rtl="0" eaLnBrk="0" fontAlgn="base" hangingPunct="0">
      <a:spcBef>
        <a:spcPct val="0"/>
      </a:spcBef>
      <a:spcAft>
        <a:spcPct val="0"/>
      </a:spcAft>
      <a:defRPr b="1" kern="1200">
        <a:solidFill>
          <a:schemeClr val="folHlink"/>
        </a:solidFill>
        <a:latin typeface="Comic Sans MS" pitchFamily="66" charset="0"/>
        <a:ea typeface="+mn-ea"/>
        <a:cs typeface="+mn-cs"/>
      </a:defRPr>
    </a:lvl2pPr>
    <a:lvl3pPr marL="914400" algn="ctr" rtl="0" eaLnBrk="0" fontAlgn="base" hangingPunct="0">
      <a:spcBef>
        <a:spcPct val="0"/>
      </a:spcBef>
      <a:spcAft>
        <a:spcPct val="0"/>
      </a:spcAft>
      <a:defRPr b="1" kern="1200">
        <a:solidFill>
          <a:schemeClr val="folHlink"/>
        </a:solidFill>
        <a:latin typeface="Comic Sans MS" pitchFamily="66" charset="0"/>
        <a:ea typeface="+mn-ea"/>
        <a:cs typeface="+mn-cs"/>
      </a:defRPr>
    </a:lvl3pPr>
    <a:lvl4pPr marL="1371600" algn="ctr" rtl="0" eaLnBrk="0" fontAlgn="base" hangingPunct="0">
      <a:spcBef>
        <a:spcPct val="0"/>
      </a:spcBef>
      <a:spcAft>
        <a:spcPct val="0"/>
      </a:spcAft>
      <a:defRPr b="1" kern="1200">
        <a:solidFill>
          <a:schemeClr val="folHlink"/>
        </a:solidFill>
        <a:latin typeface="Comic Sans MS" pitchFamily="66" charset="0"/>
        <a:ea typeface="+mn-ea"/>
        <a:cs typeface="+mn-cs"/>
      </a:defRPr>
    </a:lvl4pPr>
    <a:lvl5pPr marL="1828800" algn="ctr" rtl="0" eaLnBrk="0" fontAlgn="base" hangingPunct="0">
      <a:spcBef>
        <a:spcPct val="0"/>
      </a:spcBef>
      <a:spcAft>
        <a:spcPct val="0"/>
      </a:spcAft>
      <a:defRPr b="1" kern="1200">
        <a:solidFill>
          <a:schemeClr val="folHlink"/>
        </a:solidFill>
        <a:latin typeface="Comic Sans MS" pitchFamily="66" charset="0"/>
        <a:ea typeface="+mn-ea"/>
        <a:cs typeface="+mn-cs"/>
      </a:defRPr>
    </a:lvl5pPr>
    <a:lvl6pPr marL="2286000" algn="l" defTabSz="914400" rtl="0" eaLnBrk="1" latinLnBrk="0" hangingPunct="1">
      <a:defRPr b="1" kern="1200">
        <a:solidFill>
          <a:schemeClr val="folHlink"/>
        </a:solidFill>
        <a:latin typeface="Comic Sans MS" pitchFamily="66" charset="0"/>
        <a:ea typeface="+mn-ea"/>
        <a:cs typeface="+mn-cs"/>
      </a:defRPr>
    </a:lvl6pPr>
    <a:lvl7pPr marL="2743200" algn="l" defTabSz="914400" rtl="0" eaLnBrk="1" latinLnBrk="0" hangingPunct="1">
      <a:defRPr b="1" kern="1200">
        <a:solidFill>
          <a:schemeClr val="folHlink"/>
        </a:solidFill>
        <a:latin typeface="Comic Sans MS" pitchFamily="66" charset="0"/>
        <a:ea typeface="+mn-ea"/>
        <a:cs typeface="+mn-cs"/>
      </a:defRPr>
    </a:lvl7pPr>
    <a:lvl8pPr marL="3200400" algn="l" defTabSz="914400" rtl="0" eaLnBrk="1" latinLnBrk="0" hangingPunct="1">
      <a:defRPr b="1" kern="1200">
        <a:solidFill>
          <a:schemeClr val="folHlink"/>
        </a:solidFill>
        <a:latin typeface="Comic Sans MS" pitchFamily="66" charset="0"/>
        <a:ea typeface="+mn-ea"/>
        <a:cs typeface="+mn-cs"/>
      </a:defRPr>
    </a:lvl8pPr>
    <a:lvl9pPr marL="3657600" algn="l" defTabSz="914400" rtl="0" eaLnBrk="1" latinLnBrk="0" hangingPunct="1">
      <a:defRPr b="1" kern="1200">
        <a:solidFill>
          <a:schemeClr val="folHlink"/>
        </a:solidFill>
        <a:latin typeface="Comic Sans MS" pitchFamily="66"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94">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800000"/>
    <a:srgbClr val="CC0000"/>
    <a:srgbClr val="F1DC8F"/>
    <a:srgbClr val="FFFF7D"/>
    <a:srgbClr val="FFFF99"/>
    <a:srgbClr val="00FF99"/>
    <a:srgbClr val="FFFFCC"/>
    <a:srgbClr val="005B88"/>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88" autoAdjust="0"/>
    <p:restoredTop sz="94671" autoAdjust="0"/>
  </p:normalViewPr>
  <p:slideViewPr>
    <p:cSldViewPr>
      <p:cViewPr varScale="1">
        <p:scale>
          <a:sx n="55" d="100"/>
          <a:sy n="55" d="100"/>
        </p:scale>
        <p:origin x="1267" y="53"/>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 r:id="rId26" collapse="1"/>
      <p:sld r:id="rId27" collapse="1"/>
      <p:sld r:id="rId28" collapse="1"/>
      <p:sld r:id="rId29" collapse="1"/>
      <p:sld r:id="rId30" collapse="1"/>
      <p:sld r:id="rId31" collapse="1"/>
      <p:sld r:id="rId32" collapse="1"/>
      <p:sld r:id="rId33" collapse="1"/>
      <p:sld r:id="rId34" collapse="1"/>
    </p:sldLst>
  </p:outlineViewPr>
  <p:notesTextViewPr>
    <p:cViewPr>
      <p:scale>
        <a:sx n="100" d="100"/>
        <a:sy n="100" d="100"/>
      </p:scale>
      <p:origin x="0" y="0"/>
    </p:cViewPr>
  </p:notesTextViewPr>
  <p:sorterViewPr>
    <p:cViewPr>
      <p:scale>
        <a:sx n="130" d="100"/>
        <a:sy n="130" d="100"/>
      </p:scale>
      <p:origin x="0" y="0"/>
    </p:cViewPr>
  </p:sorterViewPr>
  <p:notesViewPr>
    <p:cSldViewPr>
      <p:cViewPr>
        <p:scale>
          <a:sx n="75" d="100"/>
          <a:sy n="75" d="100"/>
        </p:scale>
        <p:origin x="-2442" y="-270"/>
      </p:cViewPr>
      <p:guideLst>
        <p:guide orient="horz" pos="2894"/>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13" Type="http://schemas.openxmlformats.org/officeDocument/2006/relationships/slide" Target="slides/slide13.xml"/><Relationship Id="rId18" Type="http://schemas.openxmlformats.org/officeDocument/2006/relationships/slide" Target="slides/slide18.xml"/><Relationship Id="rId26" Type="http://schemas.openxmlformats.org/officeDocument/2006/relationships/slide" Target="slides/slide26.xml"/><Relationship Id="rId3" Type="http://schemas.openxmlformats.org/officeDocument/2006/relationships/slide" Target="slides/slide3.xml"/><Relationship Id="rId21" Type="http://schemas.openxmlformats.org/officeDocument/2006/relationships/slide" Target="slides/slide21.xml"/><Relationship Id="rId34" Type="http://schemas.openxmlformats.org/officeDocument/2006/relationships/slide" Target="slides/slide34.xml"/><Relationship Id="rId7" Type="http://schemas.openxmlformats.org/officeDocument/2006/relationships/slide" Target="slides/slide7.xml"/><Relationship Id="rId12" Type="http://schemas.openxmlformats.org/officeDocument/2006/relationships/slide" Target="slides/slide12.xml"/><Relationship Id="rId17" Type="http://schemas.openxmlformats.org/officeDocument/2006/relationships/slide" Target="slides/slide17.xml"/><Relationship Id="rId25" Type="http://schemas.openxmlformats.org/officeDocument/2006/relationships/slide" Target="slides/slide25.xml"/><Relationship Id="rId33" Type="http://schemas.openxmlformats.org/officeDocument/2006/relationships/slide" Target="slides/slide33.xml"/><Relationship Id="rId2" Type="http://schemas.openxmlformats.org/officeDocument/2006/relationships/slide" Target="slides/slide2.xml"/><Relationship Id="rId16" Type="http://schemas.openxmlformats.org/officeDocument/2006/relationships/slide" Target="slides/slide16.xml"/><Relationship Id="rId20" Type="http://schemas.openxmlformats.org/officeDocument/2006/relationships/slide" Target="slides/slide20.xml"/><Relationship Id="rId29" Type="http://schemas.openxmlformats.org/officeDocument/2006/relationships/slide" Target="slides/slide29.xml"/><Relationship Id="rId1" Type="http://schemas.openxmlformats.org/officeDocument/2006/relationships/slide" Target="slides/slide1.xml"/><Relationship Id="rId6" Type="http://schemas.openxmlformats.org/officeDocument/2006/relationships/slide" Target="slides/slide6.xml"/><Relationship Id="rId11" Type="http://schemas.openxmlformats.org/officeDocument/2006/relationships/slide" Target="slides/slide11.xml"/><Relationship Id="rId24" Type="http://schemas.openxmlformats.org/officeDocument/2006/relationships/slide" Target="slides/slide24.xml"/><Relationship Id="rId32" Type="http://schemas.openxmlformats.org/officeDocument/2006/relationships/slide" Target="slides/slide32.xml"/><Relationship Id="rId5" Type="http://schemas.openxmlformats.org/officeDocument/2006/relationships/slide" Target="slides/slide5.xml"/><Relationship Id="rId15" Type="http://schemas.openxmlformats.org/officeDocument/2006/relationships/slide" Target="slides/slide15.xml"/><Relationship Id="rId23" Type="http://schemas.openxmlformats.org/officeDocument/2006/relationships/slide" Target="slides/slide23.xml"/><Relationship Id="rId28" Type="http://schemas.openxmlformats.org/officeDocument/2006/relationships/slide" Target="slides/slide28.xml"/><Relationship Id="rId10" Type="http://schemas.openxmlformats.org/officeDocument/2006/relationships/slide" Target="slides/slide10.xml"/><Relationship Id="rId19" Type="http://schemas.openxmlformats.org/officeDocument/2006/relationships/slide" Target="slides/slide19.xml"/><Relationship Id="rId31" Type="http://schemas.openxmlformats.org/officeDocument/2006/relationships/slide" Target="slides/slide31.xml"/><Relationship Id="rId4" Type="http://schemas.openxmlformats.org/officeDocument/2006/relationships/slide" Target="slides/slide4.xml"/><Relationship Id="rId9" Type="http://schemas.openxmlformats.org/officeDocument/2006/relationships/slide" Target="slides/slide9.xml"/><Relationship Id="rId14" Type="http://schemas.openxmlformats.org/officeDocument/2006/relationships/slide" Target="slides/slide14.xml"/><Relationship Id="rId22" Type="http://schemas.openxmlformats.org/officeDocument/2006/relationships/slide" Target="slides/slide22.xml"/><Relationship Id="rId27" Type="http://schemas.openxmlformats.org/officeDocument/2006/relationships/slide" Target="slides/slide27.xml"/><Relationship Id="rId30" Type="http://schemas.openxmlformats.org/officeDocument/2006/relationships/slide" Target="slides/slide30.xml"/><Relationship Id="rId8"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77404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381000" y="4365625"/>
            <a:ext cx="6172200" cy="4135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noProof="0"/>
              <a:t>Click to edit Master notes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6803" name="Rectangle 3"/>
          <p:cNvSpPr>
            <a:spLocks noGrp="1" noRot="1" noChangeAspect="1" noChangeArrowheads="1" noTextEdit="1"/>
          </p:cNvSpPr>
          <p:nvPr>
            <p:ph type="sldImg" idx="2"/>
          </p:nvPr>
        </p:nvSpPr>
        <p:spPr bwMode="auto">
          <a:xfrm>
            <a:off x="1139825" y="695325"/>
            <a:ext cx="4578350" cy="3433763"/>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Tree>
    <p:extLst>
      <p:ext uri="{BB962C8B-B14F-4D97-AF65-F5344CB8AC3E}">
        <p14:creationId xmlns:p14="http://schemas.microsoft.com/office/powerpoint/2010/main" val="23359325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400" kern="1200">
        <a:solidFill>
          <a:schemeClr val="tx1"/>
        </a:solidFill>
        <a:latin typeface="Arial" charset="0"/>
        <a:ea typeface="+mn-ea"/>
        <a:cs typeface="+mn-cs"/>
      </a:defRPr>
    </a:lvl1pPr>
    <a:lvl2pPr marL="457200" algn="l" rtl="0" eaLnBrk="0" fontAlgn="base" hangingPunct="0">
      <a:spcBef>
        <a:spcPct val="30000"/>
      </a:spcBef>
      <a:spcAft>
        <a:spcPct val="0"/>
      </a:spcAft>
      <a:defRPr sz="1400" kern="1200">
        <a:solidFill>
          <a:schemeClr val="tx1"/>
        </a:solidFill>
        <a:latin typeface="Arial" charset="0"/>
        <a:ea typeface="+mn-ea"/>
        <a:cs typeface="+mn-cs"/>
      </a:defRPr>
    </a:lvl2pPr>
    <a:lvl3pPr marL="914400" algn="l" rtl="0" eaLnBrk="0" fontAlgn="base" hangingPunct="0">
      <a:spcBef>
        <a:spcPct val="30000"/>
      </a:spcBef>
      <a:spcAft>
        <a:spcPct val="0"/>
      </a:spcAft>
      <a:defRPr sz="1400" kern="1200">
        <a:solidFill>
          <a:schemeClr val="tx1"/>
        </a:solidFill>
        <a:latin typeface="Arial" charset="0"/>
        <a:ea typeface="+mn-ea"/>
        <a:cs typeface="+mn-cs"/>
      </a:defRPr>
    </a:lvl3pPr>
    <a:lvl4pPr marL="1371600" algn="l" rtl="0" eaLnBrk="0" fontAlgn="base" hangingPunct="0">
      <a:spcBef>
        <a:spcPct val="30000"/>
      </a:spcBef>
      <a:spcAft>
        <a:spcPct val="0"/>
      </a:spcAft>
      <a:defRPr sz="1400" kern="1200">
        <a:solidFill>
          <a:schemeClr val="tx1"/>
        </a:solidFill>
        <a:latin typeface="Arial" charset="0"/>
        <a:ea typeface="+mn-ea"/>
        <a:cs typeface="+mn-cs"/>
      </a:defRPr>
    </a:lvl4pPr>
    <a:lvl5pPr marL="1828800" algn="l" rtl="0" eaLnBrk="0" fontAlgn="base" hangingPunct="0">
      <a:spcBef>
        <a:spcPct val="30000"/>
      </a:spcBef>
      <a:spcAft>
        <a:spcPct val="0"/>
      </a:spcAft>
      <a:defRPr sz="14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a:noFill/>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a:noFill/>
        </p:spPr>
        <p:txBody>
          <a:bodyPr/>
          <a:lstStyle/>
          <a:p>
            <a:endParaRPr lang="en-US"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Rot="1" noChangeAspect="1" noChangeArrowheads="1" noTextEdit="1"/>
          </p:cNvSpPr>
          <p:nvPr>
            <p:ph type="sldImg"/>
          </p:nvPr>
        </p:nvSpPr>
        <p:spPr>
          <a:ln/>
        </p:spPr>
      </p:sp>
      <p:sp>
        <p:nvSpPr>
          <p:cNvPr id="116739" name="Rectangle 3"/>
          <p:cNvSpPr>
            <a:spLocks noGrp="1" noChangeArrowheads="1"/>
          </p:cNvSpPr>
          <p:nvPr>
            <p:ph type="body" idx="1"/>
          </p:nvPr>
        </p:nvSpPr>
        <p:spPr>
          <a:noFill/>
        </p:spPr>
        <p:txBody>
          <a:bodyPr/>
          <a:lstStyle/>
          <a:p>
            <a:endParaRPr lang="en-US"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a:noFill/>
        </p:spPr>
        <p:txBody>
          <a:bodyPr/>
          <a:lstStyle/>
          <a:p>
            <a:endParaRPr lang="en-US" alt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Rot="1" noChangeAspect="1" noChangeArrowheads="1" noTextEdit="1"/>
          </p:cNvSpPr>
          <p:nvPr>
            <p:ph type="sldImg"/>
          </p:nvPr>
        </p:nvSpPr>
        <p:spPr>
          <a:ln/>
        </p:spPr>
      </p:sp>
      <p:sp>
        <p:nvSpPr>
          <p:cNvPr id="118787" name="Rectangle 3"/>
          <p:cNvSpPr>
            <a:spLocks noGrp="1" noChangeArrowheads="1"/>
          </p:cNvSpPr>
          <p:nvPr>
            <p:ph type="body" idx="1"/>
          </p:nvPr>
        </p:nvSpPr>
        <p:spPr>
          <a:noFill/>
        </p:spPr>
        <p:txBody>
          <a:bodyPr/>
          <a:lstStyle/>
          <a:p>
            <a:endParaRPr lang="en-US" alt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a:noFill/>
        </p:spPr>
        <p:txBody>
          <a:bodyPr/>
          <a:lstStyle/>
          <a:p>
            <a:endParaRPr lang="en-US" alt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Rot="1" noChangeAspect="1" noChangeArrowheads="1" noTextEdit="1"/>
          </p:cNvSpPr>
          <p:nvPr>
            <p:ph type="sldImg"/>
          </p:nvPr>
        </p:nvSpPr>
        <p:spPr>
          <a:ln/>
        </p:spPr>
      </p:sp>
      <p:sp>
        <p:nvSpPr>
          <p:cNvPr id="120835" name="Rectangle 3"/>
          <p:cNvSpPr>
            <a:spLocks noGrp="1" noChangeArrowheads="1"/>
          </p:cNvSpPr>
          <p:nvPr>
            <p:ph type="body" idx="1"/>
          </p:nvPr>
        </p:nvSpPr>
        <p:spPr>
          <a:noFill/>
        </p:spPr>
        <p:txBody>
          <a:bodyPr/>
          <a:lstStyle/>
          <a:p>
            <a:endParaRPr lang="en-US" alt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Rot="1" noChangeAspect="1" noChangeArrowheads="1" noTextEdit="1"/>
          </p:cNvSpPr>
          <p:nvPr>
            <p:ph type="sldImg"/>
          </p:nvPr>
        </p:nvSpPr>
        <p:spPr>
          <a:ln/>
        </p:spPr>
      </p:sp>
      <p:sp>
        <p:nvSpPr>
          <p:cNvPr id="121859" name="Rectangle 3"/>
          <p:cNvSpPr>
            <a:spLocks noGrp="1" noChangeArrowheads="1"/>
          </p:cNvSpPr>
          <p:nvPr>
            <p:ph type="body" idx="1"/>
          </p:nvPr>
        </p:nvSpPr>
        <p:spPr>
          <a:noFill/>
        </p:spPr>
        <p:txBody>
          <a:bodyPr/>
          <a:lstStyle/>
          <a:p>
            <a:endParaRPr lang="en-US" alt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Rot="1" noChangeAspect="1" noChangeArrowheads="1" noTextEdit="1"/>
          </p:cNvSpPr>
          <p:nvPr>
            <p:ph type="sldImg"/>
          </p:nvPr>
        </p:nvSpPr>
        <p:spPr>
          <a:ln/>
        </p:spPr>
      </p:sp>
      <p:sp>
        <p:nvSpPr>
          <p:cNvPr id="122883" name="Rectangle 3"/>
          <p:cNvSpPr>
            <a:spLocks noGrp="1" noChangeArrowheads="1"/>
          </p:cNvSpPr>
          <p:nvPr>
            <p:ph type="body" idx="1"/>
          </p:nvPr>
        </p:nvSpPr>
        <p:spPr>
          <a:noFill/>
        </p:spPr>
        <p:txBody>
          <a:bodyPr/>
          <a:lstStyle/>
          <a:p>
            <a:endParaRPr lang="en-US" alt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Rot="1" noChangeAspect="1" noChangeArrowheads="1" noTextEdit="1"/>
          </p:cNvSpPr>
          <p:nvPr>
            <p:ph type="sldImg"/>
          </p:nvPr>
        </p:nvSpPr>
        <p:spPr>
          <a:ln/>
        </p:spPr>
      </p:sp>
      <p:sp>
        <p:nvSpPr>
          <p:cNvPr id="123907" name="Rectangle 3"/>
          <p:cNvSpPr>
            <a:spLocks noGrp="1" noChangeArrowheads="1"/>
          </p:cNvSpPr>
          <p:nvPr>
            <p:ph type="body" idx="1"/>
          </p:nvPr>
        </p:nvSpPr>
        <p:spPr>
          <a:noFill/>
        </p:spPr>
        <p:txBody>
          <a:bodyPr/>
          <a:lstStyle/>
          <a:p>
            <a:endParaRPr lang="en-US" alt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ln/>
        </p:spPr>
      </p:sp>
      <p:sp>
        <p:nvSpPr>
          <p:cNvPr id="124931" name="Rectangle 3"/>
          <p:cNvSpPr>
            <a:spLocks noGrp="1" noChangeArrowheads="1"/>
          </p:cNvSpPr>
          <p:nvPr>
            <p:ph type="body" idx="1"/>
          </p:nvPr>
        </p:nvSpPr>
        <p:spPr>
          <a:noFill/>
        </p:spPr>
        <p:txBody>
          <a:bodyPr/>
          <a:lstStyle/>
          <a:p>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ln/>
        </p:spPr>
      </p:sp>
      <p:sp>
        <p:nvSpPr>
          <p:cNvPr id="79875" name="Rectangle 4"/>
          <p:cNvSpPr>
            <a:spLocks noGrp="1" noChangeArrowheads="1"/>
          </p:cNvSpPr>
          <p:nvPr>
            <p:ph type="body" idx="1"/>
          </p:nvPr>
        </p:nvSpPr>
        <p:spPr>
          <a:noFill/>
        </p:spPr>
        <p:txBody>
          <a:bodyPr/>
          <a:lstStyle/>
          <a:p>
            <a:endParaRPr lang="en-US" alt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a:noFill/>
        </p:spPr>
        <p:txBody>
          <a:bodyPr/>
          <a:lstStyle/>
          <a:p>
            <a:endParaRPr lang="en-US" alt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Rot="1" noChangeAspect="1" noChangeArrowheads="1" noTextEdit="1"/>
          </p:cNvSpPr>
          <p:nvPr>
            <p:ph type="sldImg"/>
          </p:nvPr>
        </p:nvSpPr>
        <p:spPr>
          <a:ln/>
        </p:spPr>
      </p:sp>
      <p:sp>
        <p:nvSpPr>
          <p:cNvPr id="131075" name="Rectangle 3"/>
          <p:cNvSpPr>
            <a:spLocks noGrp="1" noChangeArrowheads="1"/>
          </p:cNvSpPr>
          <p:nvPr>
            <p:ph type="body" idx="1"/>
          </p:nvPr>
        </p:nvSpPr>
        <p:spPr>
          <a:noFill/>
        </p:spPr>
        <p:txBody>
          <a:bodyPr/>
          <a:lstStyle/>
          <a:p>
            <a:endParaRPr lang="en-US" alt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7618" name="Rectangle 2"/>
          <p:cNvSpPr>
            <a:spLocks noGrp="1" noRot="1" noChangeAspect="1" noChangeArrowheads="1" noTextEdit="1"/>
          </p:cNvSpPr>
          <p:nvPr>
            <p:ph type="sldImg"/>
          </p:nvPr>
        </p:nvSpPr>
        <p:spPr>
          <a:ln/>
        </p:spPr>
      </p:sp>
      <p:sp>
        <p:nvSpPr>
          <p:cNvPr id="1007619" name="Rectangle 3"/>
          <p:cNvSpPr>
            <a:spLocks noGrp="1" noChangeArrowheads="1"/>
          </p:cNvSpPr>
          <p:nvPr>
            <p:ph type="body" idx="1"/>
          </p:nvPr>
        </p:nvSpPr>
        <p:spPr/>
        <p:txBody>
          <a:bodyPr/>
          <a:lstStyle/>
          <a:p>
            <a:endParaRPr lang="en-US" alt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1282" name="Rectangle 2"/>
          <p:cNvSpPr>
            <a:spLocks noGrp="1" noRot="1" noChangeAspect="1" noChangeArrowheads="1" noTextEdit="1"/>
          </p:cNvSpPr>
          <p:nvPr>
            <p:ph type="sldImg"/>
          </p:nvPr>
        </p:nvSpPr>
        <p:spPr>
          <a:ln/>
        </p:spPr>
      </p:sp>
      <p:sp>
        <p:nvSpPr>
          <p:cNvPr id="1121283" name="Rectangle 3"/>
          <p:cNvSpPr>
            <a:spLocks noGrp="1" noChangeArrowheads="1"/>
          </p:cNvSpPr>
          <p:nvPr>
            <p:ph type="body" idx="1"/>
          </p:nvPr>
        </p:nvSpPr>
        <p:spPr/>
        <p:txBody>
          <a:bodyPr/>
          <a:lstStyle/>
          <a:p>
            <a:endParaRPr lang="en-US" alt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3330" name="Rectangle 2"/>
          <p:cNvSpPr>
            <a:spLocks noGrp="1" noRot="1" noChangeAspect="1" noChangeArrowheads="1" noTextEdit="1"/>
          </p:cNvSpPr>
          <p:nvPr>
            <p:ph type="sldImg"/>
          </p:nvPr>
        </p:nvSpPr>
        <p:spPr>
          <a:ln/>
        </p:spPr>
      </p:sp>
      <p:sp>
        <p:nvSpPr>
          <p:cNvPr id="1123331" name="Rectangle 3"/>
          <p:cNvSpPr>
            <a:spLocks noGrp="1" noChangeArrowheads="1"/>
          </p:cNvSpPr>
          <p:nvPr>
            <p:ph type="body" idx="1"/>
          </p:nvPr>
        </p:nvSpPr>
        <p:spPr/>
        <p:txBody>
          <a:bodyPr/>
          <a:lstStyle/>
          <a:p>
            <a:endParaRPr lang="en-US" alt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5378" name="Rectangle 2"/>
          <p:cNvSpPr>
            <a:spLocks noGrp="1" noRot="1" noChangeAspect="1" noChangeArrowheads="1" noTextEdit="1"/>
          </p:cNvSpPr>
          <p:nvPr>
            <p:ph type="sldImg"/>
          </p:nvPr>
        </p:nvSpPr>
        <p:spPr>
          <a:ln/>
        </p:spPr>
      </p:sp>
      <p:sp>
        <p:nvSpPr>
          <p:cNvPr id="1125379" name="Rectangle 3"/>
          <p:cNvSpPr>
            <a:spLocks noGrp="1" noChangeArrowheads="1"/>
          </p:cNvSpPr>
          <p:nvPr>
            <p:ph type="body" idx="1"/>
          </p:nvPr>
        </p:nvSpPr>
        <p:spPr/>
        <p:txBody>
          <a:bodyPr/>
          <a:lstStyle/>
          <a:p>
            <a:endParaRPr lang="en-US" alt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ln/>
        </p:spPr>
      </p:sp>
      <p:sp>
        <p:nvSpPr>
          <p:cNvPr id="79875" name="Rectangle 4"/>
          <p:cNvSpPr>
            <a:spLocks noGrp="1" noChangeArrowheads="1"/>
          </p:cNvSpPr>
          <p:nvPr>
            <p:ph type="body" idx="1"/>
          </p:nvPr>
        </p:nvSpPr>
        <p:spPr>
          <a:noFill/>
        </p:spPr>
        <p:txBody>
          <a:bodyPr/>
          <a:lstStyle/>
          <a:p>
            <a:endParaRPr lang="en-US" alt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Rot="1" noChangeAspect="1" noChangeArrowheads="1" noTextEdit="1"/>
          </p:cNvSpPr>
          <p:nvPr>
            <p:ph type="sldImg"/>
          </p:nvPr>
        </p:nvSpPr>
        <p:spPr>
          <a:ln/>
        </p:spPr>
      </p:sp>
      <p:sp>
        <p:nvSpPr>
          <p:cNvPr id="142339" name="Rectangle 3"/>
          <p:cNvSpPr>
            <a:spLocks noGrp="1" noChangeArrowheads="1"/>
          </p:cNvSpPr>
          <p:nvPr>
            <p:ph type="body" idx="1"/>
          </p:nvPr>
        </p:nvSpPr>
        <p:spPr>
          <a:noFill/>
        </p:spPr>
        <p:txBody>
          <a:bodyPr/>
          <a:lstStyle/>
          <a:p>
            <a:endParaRPr lang="en-US" alt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Rot="1" noChangeAspect="1" noChangeArrowheads="1" noTextEdit="1"/>
          </p:cNvSpPr>
          <p:nvPr>
            <p:ph type="sldImg"/>
          </p:nvPr>
        </p:nvSpPr>
        <p:spPr>
          <a:ln/>
        </p:spPr>
      </p:sp>
      <p:sp>
        <p:nvSpPr>
          <p:cNvPr id="143363" name="Rectangle 3"/>
          <p:cNvSpPr>
            <a:spLocks noGrp="1" noChangeArrowheads="1"/>
          </p:cNvSpPr>
          <p:nvPr>
            <p:ph type="body" idx="1"/>
          </p:nvPr>
        </p:nvSpPr>
        <p:spPr>
          <a:noFill/>
        </p:spPr>
        <p:txBody>
          <a:bodyPr/>
          <a:lstStyle/>
          <a:p>
            <a:endParaRPr lang="en-US" alt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ln/>
        </p:spPr>
      </p:sp>
      <p:sp>
        <p:nvSpPr>
          <p:cNvPr id="79875" name="Rectangle 4"/>
          <p:cNvSpPr>
            <a:spLocks noGrp="1" noChangeArrowheads="1"/>
          </p:cNvSpPr>
          <p:nvPr>
            <p:ph type="body" idx="1"/>
          </p:nvPr>
        </p:nvSpPr>
        <p:spPr>
          <a:noFill/>
        </p:spPr>
        <p:txBody>
          <a:bodyPr/>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a:noFill/>
        </p:spPr>
        <p:txBody>
          <a:bodyPr/>
          <a:lstStyle/>
          <a:p>
            <a:endParaRPr lang="en-US" alt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Rot="1" noChangeAspect="1" noChangeArrowheads="1" noTextEdit="1"/>
          </p:cNvSpPr>
          <p:nvPr>
            <p:ph type="sldImg"/>
          </p:nvPr>
        </p:nvSpPr>
        <p:spPr>
          <a:ln/>
        </p:spPr>
      </p:sp>
      <p:sp>
        <p:nvSpPr>
          <p:cNvPr id="146435" name="Rectangle 3"/>
          <p:cNvSpPr>
            <a:spLocks noGrp="1" noChangeArrowheads="1"/>
          </p:cNvSpPr>
          <p:nvPr>
            <p:ph type="body" idx="1"/>
          </p:nvPr>
        </p:nvSpPr>
        <p:spPr>
          <a:noFill/>
        </p:spPr>
        <p:txBody>
          <a:bodyPr/>
          <a:lstStyle/>
          <a:p>
            <a:endParaRPr lang="en-US" alt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Rot="1" noChangeAspect="1" noChangeArrowheads="1" noTextEdit="1"/>
          </p:cNvSpPr>
          <p:nvPr>
            <p:ph type="sldImg"/>
          </p:nvPr>
        </p:nvSpPr>
        <p:spPr>
          <a:ln/>
        </p:spPr>
      </p:sp>
      <p:sp>
        <p:nvSpPr>
          <p:cNvPr id="147459" name="Rectangle 3"/>
          <p:cNvSpPr>
            <a:spLocks noGrp="1" noChangeArrowheads="1"/>
          </p:cNvSpPr>
          <p:nvPr>
            <p:ph type="body" idx="1"/>
          </p:nvPr>
        </p:nvSpPr>
        <p:spPr>
          <a:noFill/>
        </p:spPr>
        <p:txBody>
          <a:bodyPr/>
          <a:lstStyle/>
          <a:p>
            <a:endParaRPr lang="en-US" alt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a:noFill/>
        </p:spPr>
        <p:txBody>
          <a:bodyPr/>
          <a:lstStyle/>
          <a:p>
            <a:endParaRPr lang="en-US" alt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Rot="1" noChangeAspect="1" noChangeArrowheads="1" noTextEdit="1"/>
          </p:cNvSpPr>
          <p:nvPr>
            <p:ph type="sldImg"/>
          </p:nvPr>
        </p:nvSpPr>
        <p:spPr>
          <a:ln/>
        </p:spPr>
      </p:sp>
      <p:sp>
        <p:nvSpPr>
          <p:cNvPr id="149507" name="Rectangle 3"/>
          <p:cNvSpPr>
            <a:spLocks noGrp="1" noChangeArrowheads="1"/>
          </p:cNvSpPr>
          <p:nvPr>
            <p:ph type="body" idx="1"/>
          </p:nvPr>
        </p:nvSpPr>
        <p:spPr>
          <a:noFill/>
        </p:spPr>
        <p:txBody>
          <a:bodyPr/>
          <a:lstStyle/>
          <a:p>
            <a:endParaRPr lang="en-US" alt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Rot="1" noChangeAspect="1" noChangeArrowheads="1" noTextEdit="1"/>
          </p:cNvSpPr>
          <p:nvPr>
            <p:ph type="sldImg"/>
          </p:nvPr>
        </p:nvSpPr>
        <p:spPr>
          <a:ln/>
        </p:spPr>
      </p:sp>
      <p:sp>
        <p:nvSpPr>
          <p:cNvPr id="150531" name="Rectangle 3"/>
          <p:cNvSpPr>
            <a:spLocks noGrp="1" noChangeArrowheads="1"/>
          </p:cNvSpPr>
          <p:nvPr>
            <p:ph type="body" idx="1"/>
          </p:nvPr>
        </p:nvSpPr>
        <p:spPr>
          <a:noFill/>
        </p:spPr>
        <p:txBody>
          <a:bodyPr/>
          <a:lstStyle/>
          <a:p>
            <a:endParaRPr lang="en-US" alt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Rot="1" noChangeAspect="1" noChangeArrowheads="1" noTextEdit="1"/>
          </p:cNvSpPr>
          <p:nvPr>
            <p:ph type="sldImg"/>
          </p:nvPr>
        </p:nvSpPr>
        <p:spPr>
          <a:xfrm>
            <a:off x="1133475" y="690563"/>
            <a:ext cx="4591050" cy="3443287"/>
          </a:xfrm>
          <a:ln cap="flat"/>
        </p:spPr>
      </p:sp>
      <p:sp>
        <p:nvSpPr>
          <p:cNvPr id="131075" name="Rectangle 3"/>
          <p:cNvSpPr>
            <a:spLocks noGrp="1" noChangeArrowheads="1"/>
          </p:cNvSpPr>
          <p:nvPr>
            <p:ph type="body" idx="1"/>
          </p:nvPr>
        </p:nvSpPr>
        <p:spPr>
          <a:xfrm>
            <a:off x="914401" y="4365625"/>
            <a:ext cx="5029200" cy="4135438"/>
          </a:xfrm>
          <a:noFill/>
        </p:spPr>
        <p:txBody>
          <a:bodyPr lIns="92063" tIns="46032" rIns="92063" bIns="46032"/>
          <a:lstStyle/>
          <a:p>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a:noFill/>
        </p:spPr>
        <p:txBody>
          <a:bodyPr/>
          <a:lstStyle/>
          <a:p>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p:spPr>
        <p:txBody>
          <a:bodyPr/>
          <a:lstStyle/>
          <a:p>
            <a:endParaRPr lang="en-US"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a:noFill/>
        </p:spPr>
        <p:txBody>
          <a:bodyPr/>
          <a:lstStyle/>
          <a:p>
            <a:endParaRPr lang="en-US"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a:noFill/>
        </p:spPr>
        <p:txBody>
          <a:bodyPr/>
          <a:lstStyle/>
          <a:p>
            <a:endParaRPr lang="en-US"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a:noFill/>
        </p:spPr>
        <p:txBody>
          <a:bodyPr/>
          <a:lstStyle/>
          <a:p>
            <a:endParaRPr lang="en-US"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Rot="1" noChangeAspect="1" noChangeArrowheads="1" noTextEdit="1"/>
          </p:cNvSpPr>
          <p:nvPr>
            <p:ph type="sldImg"/>
          </p:nvPr>
        </p:nvSpPr>
        <p:spPr>
          <a:ln/>
        </p:spPr>
      </p:sp>
      <p:sp>
        <p:nvSpPr>
          <p:cNvPr id="114691" name="Rectangle 3"/>
          <p:cNvSpPr>
            <a:spLocks noGrp="1" noChangeArrowheads="1"/>
          </p:cNvSpPr>
          <p:nvPr>
            <p:ph type="body" idx="1"/>
          </p:nvPr>
        </p:nvSpPr>
        <p:spPr>
          <a:noFill/>
        </p:spPr>
        <p:txBody>
          <a:bodyPr/>
          <a:lstStyle/>
          <a:p>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4151646634"/>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86160911"/>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74638"/>
            <a:ext cx="2095500" cy="5668962"/>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381000" y="274638"/>
            <a:ext cx="6134100" cy="56689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53830266"/>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70253335"/>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70647128"/>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96661608"/>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635858847"/>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381000" y="1143000"/>
            <a:ext cx="41148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143000"/>
            <a:ext cx="41148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17296651"/>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62215584"/>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1641118706"/>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82807733"/>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43561099"/>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657184233"/>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8" name="Rectangle 14"/>
          <p:cNvSpPr>
            <a:spLocks noGrp="1" noChangeArrowheads="1"/>
          </p:cNvSpPr>
          <p:nvPr>
            <p:ph type="body" idx="1"/>
          </p:nvPr>
        </p:nvSpPr>
        <p:spPr bwMode="auto">
          <a:xfrm>
            <a:off x="381000" y="1143000"/>
            <a:ext cx="8382000" cy="48006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182562" tIns="46038" rIns="1825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7" name="Text Box 16"/>
          <p:cNvSpPr txBox="1">
            <a:spLocks noChangeArrowheads="1"/>
          </p:cNvSpPr>
          <p:nvPr/>
        </p:nvSpPr>
        <p:spPr bwMode="auto">
          <a:xfrm>
            <a:off x="76200" y="6430963"/>
            <a:ext cx="685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spcBef>
                <a:spcPct val="50000"/>
              </a:spcBef>
            </a:pPr>
            <a:r>
              <a:rPr lang="en-US" altLang="en-US" sz="1200" dirty="0">
                <a:solidFill>
                  <a:schemeClr val="tx1"/>
                </a:solidFill>
                <a:latin typeface="Arial" charset="0"/>
              </a:rPr>
              <a:t>10-</a:t>
            </a:r>
            <a:fld id="{A4454175-274F-4631-9D4E-49CD18182952}" type="slidenum">
              <a:rPr lang="en-US" altLang="en-US" sz="1200">
                <a:solidFill>
                  <a:schemeClr val="tx1"/>
                </a:solidFill>
                <a:latin typeface="Arial" charset="0"/>
              </a:rPr>
              <a:pPr>
                <a:spcBef>
                  <a:spcPct val="50000"/>
                </a:spcBef>
              </a:pPr>
              <a:t>‹#›</a:t>
            </a:fld>
            <a:endParaRPr lang="en-US" altLang="en-US" sz="1200" dirty="0">
              <a:solidFill>
                <a:schemeClr val="tx1"/>
              </a:solidFill>
              <a:latin typeface="Arial"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Lst>
  <p:transition>
    <p:wipe dir="r"/>
  </p:transition>
  <p:txStyles>
    <p:titleStyle>
      <a:lvl1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mj-lt"/>
          <a:ea typeface="+mj-ea"/>
          <a:cs typeface="+mj-cs"/>
        </a:defRPr>
      </a:lvl1pPr>
      <a:lvl2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2pPr>
      <a:lvl3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3pPr>
      <a:lvl4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4pPr>
      <a:lvl5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5pPr>
      <a:lvl6pPr marL="5667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6pPr>
      <a:lvl7pPr marL="10239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7pPr>
      <a:lvl8pPr marL="14811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8pPr>
      <a:lvl9pPr marL="19383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9pPr>
    </p:titleStyle>
    <p:bodyStyle>
      <a:lvl1pPr marL="342900" indent="-342900" algn="l" rtl="0" eaLnBrk="0" fontAlgn="base" hangingPunct="0">
        <a:spcBef>
          <a:spcPct val="20000"/>
        </a:spcBef>
        <a:spcAft>
          <a:spcPct val="0"/>
        </a:spcAft>
        <a:buClr>
          <a:schemeClr val="accent2"/>
        </a:buClr>
        <a:buSzPct val="75000"/>
        <a:buFont typeface="Wingdings" pitchFamily="2" charset="2"/>
        <a:buChar char="l"/>
        <a:defRPr sz="2800" b="1">
          <a:solidFill>
            <a:schemeClr val="bg2"/>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5000"/>
        <a:buFont typeface="Wingdings" pitchFamily="2" charset="2"/>
        <a:buChar char="l"/>
        <a:defRPr sz="2400" b="1">
          <a:solidFill>
            <a:schemeClr val="bg2"/>
          </a:solidFill>
          <a:effectLst>
            <a:outerShdw blurRad="38100" dist="38100" dir="2700000" algn="tl">
              <a:srgbClr val="C0C0C0"/>
            </a:outerShdw>
          </a:effectLst>
          <a:latin typeface="+mn-lt"/>
        </a:defRPr>
      </a:lvl2pPr>
      <a:lvl3pPr marL="1143000" indent="-228600" algn="l" rtl="0" eaLnBrk="0" fontAlgn="base" hangingPunct="0">
        <a:spcBef>
          <a:spcPct val="20000"/>
        </a:spcBef>
        <a:spcAft>
          <a:spcPct val="0"/>
        </a:spcAft>
        <a:buClr>
          <a:schemeClr val="accent2"/>
        </a:buClr>
        <a:buSzPct val="75000"/>
        <a:buFont typeface="Wingdings" pitchFamily="2" charset="2"/>
        <a:buChar char="l"/>
        <a:defRPr sz="2000" b="1">
          <a:solidFill>
            <a:schemeClr val="bg2"/>
          </a:solidFill>
          <a:effectLst>
            <a:outerShdw blurRad="38100" dist="38100" dir="2700000" algn="tl">
              <a:srgbClr val="C0C0C0"/>
            </a:outerShdw>
          </a:effectLst>
          <a:latin typeface="+mn-lt"/>
        </a:defRPr>
      </a:lvl3pPr>
      <a:lvl4pPr marL="1600200" indent="-228600" algn="l" rtl="0" eaLnBrk="0" fontAlgn="base" hangingPunct="0">
        <a:spcBef>
          <a:spcPct val="20000"/>
        </a:spcBef>
        <a:spcAft>
          <a:spcPct val="0"/>
        </a:spcAft>
        <a:buClr>
          <a:schemeClr val="accent2"/>
        </a:buClr>
        <a:buSzPct val="75000"/>
        <a:buFont typeface="Wingdings" pitchFamily="2" charset="2"/>
        <a:buChar char="l"/>
        <a:defRPr sz="2000" b="1">
          <a:solidFill>
            <a:schemeClr val="bg2"/>
          </a:solidFill>
          <a:effectLst>
            <a:outerShdw blurRad="38100" dist="38100" dir="2700000" algn="tl">
              <a:srgbClr val="C0C0C0"/>
            </a:outerShdw>
          </a:effectLst>
          <a:latin typeface="+mn-lt"/>
        </a:defRPr>
      </a:lvl4pPr>
      <a:lvl5pPr marL="2057400" indent="-228600" algn="l" rtl="0" eaLnBrk="0" fontAlgn="base" hangingPunct="0">
        <a:spcBef>
          <a:spcPct val="20000"/>
        </a:spcBef>
        <a:spcAft>
          <a:spcPct val="0"/>
        </a:spcAft>
        <a:buClr>
          <a:schemeClr val="accent2"/>
        </a:buClr>
        <a:buSzPct val="75000"/>
        <a:buFont typeface="Wingdings" pitchFamily="2" charset="2"/>
        <a:buChar char="l"/>
        <a:defRPr sz="2000" b="1">
          <a:solidFill>
            <a:schemeClr val="bg2"/>
          </a:solidFill>
          <a:effectLst>
            <a:outerShdw blurRad="38100" dist="38100" dir="2700000" algn="tl">
              <a:srgbClr val="C0C0C0"/>
            </a:outerShdw>
          </a:effectLst>
          <a:latin typeface="+mn-lt"/>
        </a:defRPr>
      </a:lvl5pPr>
      <a:lvl6pPr marL="2514600" indent="-228600" algn="l" rtl="0" eaLnBrk="0" fontAlgn="base" hangingPunct="0">
        <a:spcBef>
          <a:spcPct val="20000"/>
        </a:spcBef>
        <a:spcAft>
          <a:spcPct val="0"/>
        </a:spcAft>
        <a:buClr>
          <a:schemeClr val="accent2"/>
        </a:buClr>
        <a:buSzPct val="75000"/>
        <a:buFont typeface="Wingdings" pitchFamily="2" charset="2"/>
        <a:buChar char="l"/>
        <a:defRPr sz="2000" b="1">
          <a:solidFill>
            <a:schemeClr val="bg2"/>
          </a:solidFill>
          <a:effectLst>
            <a:outerShdw blurRad="38100" dist="38100" dir="2700000" algn="tl">
              <a:srgbClr val="C0C0C0"/>
            </a:outerShdw>
          </a:effectLst>
          <a:latin typeface="+mn-lt"/>
        </a:defRPr>
      </a:lvl6pPr>
      <a:lvl7pPr marL="2971800" indent="-228600" algn="l" rtl="0" eaLnBrk="0" fontAlgn="base" hangingPunct="0">
        <a:spcBef>
          <a:spcPct val="20000"/>
        </a:spcBef>
        <a:spcAft>
          <a:spcPct val="0"/>
        </a:spcAft>
        <a:buClr>
          <a:schemeClr val="accent2"/>
        </a:buClr>
        <a:buSzPct val="75000"/>
        <a:buFont typeface="Wingdings" pitchFamily="2" charset="2"/>
        <a:buChar char="l"/>
        <a:defRPr sz="2000" b="1">
          <a:solidFill>
            <a:schemeClr val="bg2"/>
          </a:solidFill>
          <a:effectLst>
            <a:outerShdw blurRad="38100" dist="38100" dir="2700000" algn="tl">
              <a:srgbClr val="C0C0C0"/>
            </a:outerShdw>
          </a:effectLst>
          <a:latin typeface="+mn-lt"/>
        </a:defRPr>
      </a:lvl7pPr>
      <a:lvl8pPr marL="3429000" indent="-228600" algn="l" rtl="0" eaLnBrk="0" fontAlgn="base" hangingPunct="0">
        <a:spcBef>
          <a:spcPct val="20000"/>
        </a:spcBef>
        <a:spcAft>
          <a:spcPct val="0"/>
        </a:spcAft>
        <a:buClr>
          <a:schemeClr val="accent2"/>
        </a:buClr>
        <a:buSzPct val="75000"/>
        <a:buFont typeface="Wingdings" pitchFamily="2" charset="2"/>
        <a:buChar char="l"/>
        <a:defRPr sz="2000" b="1">
          <a:solidFill>
            <a:schemeClr val="bg2"/>
          </a:solidFill>
          <a:effectLst>
            <a:outerShdw blurRad="38100" dist="38100" dir="2700000" algn="tl">
              <a:srgbClr val="C0C0C0"/>
            </a:outerShdw>
          </a:effectLst>
          <a:latin typeface="+mn-lt"/>
        </a:defRPr>
      </a:lvl8pPr>
      <a:lvl9pPr marL="3886200" indent="-228600" algn="l" rtl="0" eaLnBrk="0" fontAlgn="base" hangingPunct="0">
        <a:spcBef>
          <a:spcPct val="20000"/>
        </a:spcBef>
        <a:spcAft>
          <a:spcPct val="0"/>
        </a:spcAft>
        <a:buClr>
          <a:schemeClr val="accent2"/>
        </a:buClr>
        <a:buSzPct val="75000"/>
        <a:buFont typeface="Wingdings" pitchFamily="2" charset="2"/>
        <a:buChar char="l"/>
        <a:defRPr sz="2000" b="1">
          <a:solidFill>
            <a:schemeClr val="bg2"/>
          </a:solidFill>
          <a:effectLst>
            <a:outerShdw blurRad="38100" dist="38100" dir="2700000" algn="tl">
              <a:srgbClr val="C0C0C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1"/>
          <p:cNvSpPr txBox="1">
            <a:spLocks noChangeArrowheads="1"/>
          </p:cNvSpPr>
          <p:nvPr/>
        </p:nvSpPr>
        <p:spPr bwMode="auto">
          <a:xfrm>
            <a:off x="609600" y="2819400"/>
            <a:ext cx="4648200" cy="24514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688975" indent="-463550">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l">
              <a:lnSpc>
                <a:spcPct val="130000"/>
              </a:lnSpc>
              <a:spcBef>
                <a:spcPct val="40000"/>
              </a:spcBef>
              <a:buClr>
                <a:srgbClr val="800000"/>
              </a:buClr>
              <a:buSzPct val="90000"/>
              <a:buFont typeface="Arial" charset="0"/>
              <a:buChar char="►"/>
            </a:pPr>
            <a:r>
              <a:rPr lang="en-US" altLang="en-US" sz="2100" b="0" dirty="0">
                <a:solidFill>
                  <a:schemeClr val="tx1"/>
                </a:solidFill>
                <a:latin typeface="Liberation Sans" panose="020B0604020202020204" pitchFamily="34" charset="0"/>
              </a:rPr>
              <a:t>“</a:t>
            </a:r>
            <a:r>
              <a:rPr lang="en-US" altLang="en-US" sz="2100" dirty="0">
                <a:solidFill>
                  <a:schemeClr val="tx1"/>
                </a:solidFill>
                <a:latin typeface="Liberation Sans" panose="020B0604020202020204" pitchFamily="34" charset="0"/>
              </a:rPr>
              <a:t>Used in operations</a:t>
            </a:r>
            <a:r>
              <a:rPr lang="en-US" altLang="en-US" sz="2100" b="0" dirty="0">
                <a:solidFill>
                  <a:schemeClr val="tx1"/>
                </a:solidFill>
                <a:latin typeface="Liberation Sans" panose="020B0604020202020204" pitchFamily="34" charset="0"/>
              </a:rPr>
              <a:t>” and not for resale.</a:t>
            </a:r>
          </a:p>
          <a:p>
            <a:pPr algn="l">
              <a:lnSpc>
                <a:spcPct val="130000"/>
              </a:lnSpc>
              <a:spcBef>
                <a:spcPct val="40000"/>
              </a:spcBef>
              <a:buClr>
                <a:srgbClr val="800000"/>
              </a:buClr>
              <a:buSzPct val="90000"/>
              <a:buFont typeface="Arial" charset="0"/>
              <a:buChar char="►"/>
            </a:pPr>
            <a:r>
              <a:rPr lang="en-US" altLang="en-US" sz="2100" dirty="0">
                <a:solidFill>
                  <a:schemeClr val="tx1"/>
                </a:solidFill>
                <a:latin typeface="Liberation Sans" panose="020B0604020202020204" pitchFamily="34" charset="0"/>
              </a:rPr>
              <a:t>Long-term</a:t>
            </a:r>
            <a:r>
              <a:rPr lang="en-US" altLang="en-US" sz="2100" b="0" dirty="0">
                <a:solidFill>
                  <a:schemeClr val="tx1"/>
                </a:solidFill>
                <a:latin typeface="Liberation Sans" panose="020B0604020202020204" pitchFamily="34" charset="0"/>
              </a:rPr>
              <a:t> in nature and usually depreciated.</a:t>
            </a:r>
          </a:p>
          <a:p>
            <a:pPr algn="l">
              <a:lnSpc>
                <a:spcPct val="130000"/>
              </a:lnSpc>
              <a:spcBef>
                <a:spcPct val="40000"/>
              </a:spcBef>
              <a:buClr>
                <a:srgbClr val="800000"/>
              </a:buClr>
              <a:buSzPct val="90000"/>
              <a:buFont typeface="Arial" charset="0"/>
              <a:buChar char="►"/>
            </a:pPr>
            <a:r>
              <a:rPr lang="en-US" altLang="en-US" sz="2100" b="0" dirty="0">
                <a:solidFill>
                  <a:schemeClr val="tx1"/>
                </a:solidFill>
                <a:latin typeface="Liberation Sans" panose="020B0604020202020204" pitchFamily="34" charset="0"/>
              </a:rPr>
              <a:t>Possess </a:t>
            </a:r>
            <a:r>
              <a:rPr lang="en-US" altLang="en-US" sz="2100" dirty="0">
                <a:solidFill>
                  <a:schemeClr val="tx1"/>
                </a:solidFill>
                <a:latin typeface="Liberation Sans" panose="020B0604020202020204" pitchFamily="34" charset="0"/>
              </a:rPr>
              <a:t>physical substance</a:t>
            </a:r>
            <a:r>
              <a:rPr lang="en-US" altLang="en-US" sz="2100" b="0" dirty="0">
                <a:solidFill>
                  <a:schemeClr val="tx1"/>
                </a:solidFill>
                <a:latin typeface="Liberation Sans" panose="020B0604020202020204" pitchFamily="34" charset="0"/>
              </a:rPr>
              <a:t>.</a:t>
            </a:r>
          </a:p>
        </p:txBody>
      </p:sp>
      <p:sp>
        <p:nvSpPr>
          <p:cNvPr id="6147" name="Text Box 12"/>
          <p:cNvSpPr txBox="1">
            <a:spLocks noChangeArrowheads="1"/>
          </p:cNvSpPr>
          <p:nvPr/>
        </p:nvSpPr>
        <p:spPr bwMode="auto">
          <a:xfrm>
            <a:off x="609600" y="1371600"/>
            <a:ext cx="8001000" cy="1349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l">
              <a:lnSpc>
                <a:spcPct val="125000"/>
              </a:lnSpc>
              <a:spcBef>
                <a:spcPct val="50000"/>
              </a:spcBef>
              <a:buSzPct val="80000"/>
              <a:defRPr/>
            </a:pPr>
            <a:r>
              <a:rPr lang="en-US" sz="2200" dirty="0">
                <a:solidFill>
                  <a:schemeClr val="tx1"/>
                </a:solidFill>
                <a:latin typeface="Liberation Sans" panose="020B0604020202020204" pitchFamily="34" charset="0"/>
              </a:rPr>
              <a:t>Property, plant, and equipment</a:t>
            </a:r>
            <a:r>
              <a:rPr lang="en-US" sz="2200" b="0" dirty="0">
                <a:solidFill>
                  <a:schemeClr val="tx1"/>
                </a:solidFill>
                <a:latin typeface="Liberation Sans" panose="020B0604020202020204" pitchFamily="34" charset="0"/>
              </a:rPr>
              <a:t> are assets of a durable nature. Other terms commonly used are </a:t>
            </a:r>
            <a:r>
              <a:rPr lang="en-US" sz="2200" dirty="0">
                <a:solidFill>
                  <a:schemeClr val="tx2">
                    <a:lumMod val="75000"/>
                  </a:schemeClr>
                </a:solidFill>
                <a:latin typeface="Liberation Sans" panose="020B0604020202020204" pitchFamily="34" charset="0"/>
              </a:rPr>
              <a:t>plant assets</a:t>
            </a:r>
            <a:r>
              <a:rPr lang="en-US" sz="2200" b="0" dirty="0">
                <a:solidFill>
                  <a:schemeClr val="tx2">
                    <a:lumMod val="75000"/>
                  </a:schemeClr>
                </a:solidFill>
                <a:latin typeface="Liberation Sans" panose="020B0604020202020204" pitchFamily="34" charset="0"/>
              </a:rPr>
              <a:t> </a:t>
            </a:r>
            <a:r>
              <a:rPr lang="en-US" sz="2200" b="0" dirty="0">
                <a:solidFill>
                  <a:schemeClr val="tx1"/>
                </a:solidFill>
                <a:latin typeface="Liberation Sans" panose="020B0604020202020204" pitchFamily="34" charset="0"/>
              </a:rPr>
              <a:t>and </a:t>
            </a:r>
            <a:r>
              <a:rPr lang="en-US" sz="2200" dirty="0">
                <a:solidFill>
                  <a:schemeClr val="tx2">
                    <a:lumMod val="75000"/>
                  </a:schemeClr>
                </a:solidFill>
                <a:latin typeface="Liberation Sans" panose="020B0604020202020204" pitchFamily="34" charset="0"/>
              </a:rPr>
              <a:t>fixed assets</a:t>
            </a:r>
            <a:r>
              <a:rPr lang="en-US" sz="2200" b="0" dirty="0">
                <a:solidFill>
                  <a:schemeClr val="tx1"/>
                </a:solidFill>
                <a:latin typeface="Liberation Sans" panose="020B0604020202020204" pitchFamily="34" charset="0"/>
              </a:rPr>
              <a:t>.</a:t>
            </a:r>
          </a:p>
        </p:txBody>
      </p:sp>
      <p:sp>
        <p:nvSpPr>
          <p:cNvPr id="223236" name="Rectangle 4"/>
          <p:cNvSpPr>
            <a:spLocks noGrp="1" noChangeArrowheads="1"/>
          </p:cNvSpPr>
          <p:nvPr>
            <p:ph type="title" idx="4294967295"/>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marL="0" algn="l"/>
            <a:r>
              <a:rPr lang="en-US" sz="3200" i="0" kern="1200" dirty="0">
                <a:solidFill>
                  <a:srgbClr val="0000E2"/>
                </a:solidFill>
                <a:effectLst/>
                <a:latin typeface="Liberation Sans" panose="020B0604020202020204" pitchFamily="34" charset="0"/>
                <a:ea typeface="+mn-ea"/>
                <a:cs typeface="+mn-cs"/>
              </a:rPr>
              <a:t>PROPERTY, PLANT, AND EQUIPMENT</a:t>
            </a:r>
          </a:p>
        </p:txBody>
      </p:sp>
      <p:sp>
        <p:nvSpPr>
          <p:cNvPr id="5126" name="Rectangle 23"/>
          <p:cNvSpPr>
            <a:spLocks noChangeArrowheads="1"/>
          </p:cNvSpPr>
          <p:nvPr/>
        </p:nvSpPr>
        <p:spPr bwMode="auto">
          <a:xfrm>
            <a:off x="5791200" y="2743200"/>
            <a:ext cx="2590800" cy="2709863"/>
          </a:xfrm>
          <a:prstGeom prst="rect">
            <a:avLst/>
          </a:prstGeom>
          <a:noFill/>
          <a:ln w="28575" cap="sq">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28600" indent="-228600">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l">
              <a:lnSpc>
                <a:spcPct val="115000"/>
              </a:lnSpc>
              <a:spcBef>
                <a:spcPct val="20000"/>
              </a:spcBef>
            </a:pPr>
            <a:r>
              <a:rPr lang="en-US" altLang="en-US" dirty="0">
                <a:solidFill>
                  <a:srgbClr val="800000"/>
                </a:solidFill>
                <a:latin typeface="Liberation Sans" panose="020B0604020202020204" pitchFamily="34" charset="0"/>
              </a:rPr>
              <a:t>Includes:</a:t>
            </a:r>
          </a:p>
          <a:p>
            <a:pPr algn="l">
              <a:lnSpc>
                <a:spcPct val="115000"/>
              </a:lnSpc>
              <a:spcBef>
                <a:spcPct val="20000"/>
              </a:spcBef>
              <a:buClr>
                <a:srgbClr val="800000"/>
              </a:buClr>
              <a:buFont typeface="Wingdings" pitchFamily="2" charset="2"/>
              <a:buChar char="§"/>
            </a:pPr>
            <a:r>
              <a:rPr lang="en-US" altLang="en-US" b="0" dirty="0">
                <a:latin typeface="Liberation Sans" panose="020B0604020202020204" pitchFamily="34" charset="0"/>
              </a:rPr>
              <a:t>Land, </a:t>
            </a:r>
          </a:p>
          <a:p>
            <a:pPr algn="l">
              <a:lnSpc>
                <a:spcPct val="115000"/>
              </a:lnSpc>
              <a:spcBef>
                <a:spcPct val="20000"/>
              </a:spcBef>
              <a:buClr>
                <a:srgbClr val="800000"/>
              </a:buClr>
              <a:buFont typeface="Wingdings" pitchFamily="2" charset="2"/>
              <a:buChar char="§"/>
            </a:pPr>
            <a:r>
              <a:rPr lang="en-US" altLang="en-US" b="0" dirty="0">
                <a:latin typeface="Liberation Sans" panose="020B0604020202020204" pitchFamily="34" charset="0"/>
              </a:rPr>
              <a:t>Building structures </a:t>
            </a:r>
            <a:r>
              <a:rPr lang="en-US" altLang="en-US" sz="1600" b="0" dirty="0">
                <a:latin typeface="Liberation Sans" panose="020B0604020202020204" pitchFamily="34" charset="0"/>
              </a:rPr>
              <a:t>(offices, factories, warehouses)</a:t>
            </a:r>
            <a:r>
              <a:rPr lang="en-US" altLang="en-US" b="0" dirty="0">
                <a:latin typeface="Liberation Sans" panose="020B0604020202020204" pitchFamily="34" charset="0"/>
              </a:rPr>
              <a:t>, and </a:t>
            </a:r>
          </a:p>
          <a:p>
            <a:pPr algn="l">
              <a:lnSpc>
                <a:spcPct val="115000"/>
              </a:lnSpc>
              <a:spcBef>
                <a:spcPct val="20000"/>
              </a:spcBef>
              <a:buClr>
                <a:srgbClr val="800000"/>
              </a:buClr>
              <a:buFont typeface="Wingdings" pitchFamily="2" charset="2"/>
              <a:buChar char="§"/>
            </a:pPr>
            <a:r>
              <a:rPr lang="en-US" altLang="en-US" b="0" dirty="0">
                <a:latin typeface="Liberation Sans" panose="020B0604020202020204" pitchFamily="34" charset="0"/>
              </a:rPr>
              <a:t>Equipment </a:t>
            </a:r>
            <a:r>
              <a:rPr lang="en-US" altLang="en-US" sz="1600" b="0" dirty="0">
                <a:latin typeface="Liberation Sans" panose="020B0604020202020204" pitchFamily="34" charset="0"/>
              </a:rPr>
              <a:t>(machinery, furniture, tools).</a:t>
            </a:r>
          </a:p>
        </p:txBody>
      </p:sp>
      <p:sp>
        <p:nvSpPr>
          <p:cNvPr id="7"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outerShdw blurRad="38100" dist="38100" dir="2700000" algn="tl">
                  <a:srgbClr val="000000">
                    <a:alpha val="43137"/>
                  </a:srgbClr>
                </a:outerShdw>
              </a:effectLst>
              <a:latin typeface="Liberation Sans" panose="020B0604020202020204" pitchFamily="34" charset="0"/>
            </a:endParaRPr>
          </a:p>
        </p:txBody>
      </p:sp>
      <p:sp>
        <p:nvSpPr>
          <p:cNvPr id="8" name="Text Box 5"/>
          <p:cNvSpPr txBox="1">
            <a:spLocks noChangeArrowheads="1"/>
          </p:cNvSpPr>
          <p:nvPr/>
        </p:nvSpPr>
        <p:spPr bwMode="auto">
          <a:xfrm>
            <a:off x="8229600" y="6400800"/>
            <a:ext cx="762000" cy="338554"/>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r">
              <a:spcBef>
                <a:spcPct val="50000"/>
              </a:spcBef>
            </a:pPr>
            <a:r>
              <a:rPr lang="en-US" altLang="en-US" sz="1600" i="1" dirty="0">
                <a:solidFill>
                  <a:schemeClr val="bg2"/>
                </a:solidFill>
                <a:latin typeface="Liberation Sans" panose="020B0604020202020204" pitchFamily="34" charset="0"/>
              </a:rPr>
              <a:t>LO 1</a:t>
            </a:r>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3"/>
          <p:cNvSpPr txBox="1">
            <a:spLocks noChangeArrowheads="1"/>
          </p:cNvSpPr>
          <p:nvPr/>
        </p:nvSpPr>
        <p:spPr bwMode="auto">
          <a:xfrm>
            <a:off x="609600" y="1371600"/>
            <a:ext cx="8229600" cy="47689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l">
              <a:lnSpc>
                <a:spcPct val="120000"/>
              </a:lnSpc>
              <a:spcBef>
                <a:spcPts val="1500"/>
              </a:spcBef>
              <a:spcAft>
                <a:spcPts val="0"/>
              </a:spcAft>
              <a:buSzPct val="80000"/>
              <a:defRPr/>
            </a:pPr>
            <a:r>
              <a:rPr lang="en-US" sz="2800" dirty="0">
                <a:solidFill>
                  <a:schemeClr val="accent6">
                    <a:lumMod val="50000"/>
                  </a:schemeClr>
                </a:solidFill>
                <a:latin typeface="Liberation Sans" panose="020B0604020202020204" pitchFamily="34" charset="0"/>
              </a:rPr>
              <a:t>Cash Discounts </a:t>
            </a:r>
            <a:r>
              <a:rPr lang="en-US" sz="2200" b="0" dirty="0">
                <a:solidFill>
                  <a:schemeClr val="tx1"/>
                </a:solidFill>
                <a:latin typeface="Liberation Sans" panose="020B0604020202020204" pitchFamily="34" charset="0"/>
              </a:rPr>
              <a:t>— Discounts for prompt payment.</a:t>
            </a:r>
          </a:p>
          <a:p>
            <a:pPr algn="l">
              <a:lnSpc>
                <a:spcPct val="120000"/>
              </a:lnSpc>
              <a:spcBef>
                <a:spcPts val="1500"/>
              </a:spcBef>
              <a:spcAft>
                <a:spcPts val="0"/>
              </a:spcAft>
              <a:buSzPct val="80000"/>
              <a:defRPr/>
            </a:pPr>
            <a:r>
              <a:rPr lang="en-US" sz="2800" dirty="0">
                <a:solidFill>
                  <a:schemeClr val="accent6">
                    <a:lumMod val="50000"/>
                  </a:schemeClr>
                </a:solidFill>
                <a:latin typeface="Liberation Sans" panose="020B0604020202020204" pitchFamily="34" charset="0"/>
              </a:rPr>
              <a:t>Deferred-Payment</a:t>
            </a:r>
            <a:r>
              <a:rPr lang="en-US" sz="2500" dirty="0">
                <a:solidFill>
                  <a:schemeClr val="accent6">
                    <a:lumMod val="50000"/>
                  </a:schemeClr>
                </a:solidFill>
                <a:latin typeface="Liberation Sans" panose="020B0604020202020204" pitchFamily="34" charset="0"/>
              </a:rPr>
              <a:t> </a:t>
            </a:r>
            <a:r>
              <a:rPr lang="en-US" sz="2800" dirty="0">
                <a:solidFill>
                  <a:schemeClr val="accent6">
                    <a:lumMod val="50000"/>
                  </a:schemeClr>
                </a:solidFill>
                <a:latin typeface="Liberation Sans" panose="020B0604020202020204" pitchFamily="34" charset="0"/>
              </a:rPr>
              <a:t>Contracts</a:t>
            </a:r>
            <a:r>
              <a:rPr lang="en-US" sz="2500" dirty="0">
                <a:solidFill>
                  <a:schemeClr val="accent6">
                    <a:lumMod val="50000"/>
                  </a:schemeClr>
                </a:solidFill>
                <a:latin typeface="Liberation Sans" panose="020B0604020202020204" pitchFamily="34" charset="0"/>
              </a:rPr>
              <a:t> </a:t>
            </a:r>
            <a:r>
              <a:rPr lang="en-US" sz="2200" b="0" dirty="0">
                <a:solidFill>
                  <a:schemeClr val="tx1"/>
                </a:solidFill>
                <a:latin typeface="Liberation Sans" panose="020B0604020202020204" pitchFamily="34" charset="0"/>
              </a:rPr>
              <a:t>— </a:t>
            </a:r>
            <a:r>
              <a:rPr lang="en-US" altLang="en-US" sz="2200" b="0" dirty="0">
                <a:solidFill>
                  <a:schemeClr val="tx1"/>
                </a:solidFill>
                <a:latin typeface="Liberation Sans" panose="020B0604020202020204" pitchFamily="34" charset="0"/>
              </a:rPr>
              <a:t>Assets purchased on long-term credit contracts are valued at the present value of the consideration exchanged.</a:t>
            </a:r>
          </a:p>
          <a:p>
            <a:pPr algn="l">
              <a:lnSpc>
                <a:spcPct val="120000"/>
              </a:lnSpc>
              <a:spcBef>
                <a:spcPts val="1500"/>
              </a:spcBef>
              <a:spcAft>
                <a:spcPts val="0"/>
              </a:spcAft>
              <a:buSzPct val="80000"/>
              <a:defRPr/>
            </a:pPr>
            <a:r>
              <a:rPr lang="en-US" sz="2800" dirty="0">
                <a:solidFill>
                  <a:schemeClr val="accent6">
                    <a:lumMod val="50000"/>
                  </a:schemeClr>
                </a:solidFill>
                <a:latin typeface="Liberation Sans" panose="020B0604020202020204" pitchFamily="34" charset="0"/>
              </a:rPr>
              <a:t>Lump-Sum</a:t>
            </a:r>
            <a:r>
              <a:rPr lang="en-US" sz="2500" dirty="0">
                <a:solidFill>
                  <a:schemeClr val="accent6">
                    <a:lumMod val="50000"/>
                  </a:schemeClr>
                </a:solidFill>
                <a:latin typeface="Liberation Sans" panose="020B0604020202020204" pitchFamily="34" charset="0"/>
              </a:rPr>
              <a:t> </a:t>
            </a:r>
            <a:r>
              <a:rPr lang="en-US" sz="2800" dirty="0">
                <a:solidFill>
                  <a:schemeClr val="accent6">
                    <a:lumMod val="50000"/>
                  </a:schemeClr>
                </a:solidFill>
                <a:latin typeface="Liberation Sans" panose="020B0604020202020204" pitchFamily="34" charset="0"/>
              </a:rPr>
              <a:t>Purchases</a:t>
            </a:r>
            <a:r>
              <a:rPr lang="en-US" sz="2500" dirty="0">
                <a:solidFill>
                  <a:schemeClr val="accent6">
                    <a:lumMod val="50000"/>
                  </a:schemeClr>
                </a:solidFill>
                <a:latin typeface="Liberation Sans" panose="020B0604020202020204" pitchFamily="34" charset="0"/>
              </a:rPr>
              <a:t> </a:t>
            </a:r>
            <a:r>
              <a:rPr lang="en-US" sz="2200" b="0" dirty="0">
                <a:solidFill>
                  <a:schemeClr val="tx1"/>
                </a:solidFill>
                <a:latin typeface="Liberation Sans" panose="020B0604020202020204" pitchFamily="34" charset="0"/>
              </a:rPr>
              <a:t>— Allocate the total cost among the various assets on the basis of their relative fair market values.</a:t>
            </a:r>
          </a:p>
          <a:p>
            <a:pPr algn="l">
              <a:lnSpc>
                <a:spcPct val="120000"/>
              </a:lnSpc>
              <a:spcBef>
                <a:spcPts val="1500"/>
              </a:spcBef>
              <a:spcAft>
                <a:spcPts val="0"/>
              </a:spcAft>
              <a:buSzPct val="80000"/>
              <a:defRPr/>
            </a:pPr>
            <a:r>
              <a:rPr lang="en-US" sz="2800" dirty="0">
                <a:solidFill>
                  <a:schemeClr val="accent6">
                    <a:lumMod val="50000"/>
                  </a:schemeClr>
                </a:solidFill>
                <a:latin typeface="Liberation Sans" panose="020B0604020202020204" pitchFamily="34" charset="0"/>
              </a:rPr>
              <a:t>Issuance</a:t>
            </a:r>
            <a:r>
              <a:rPr lang="en-US" sz="2500" dirty="0">
                <a:solidFill>
                  <a:schemeClr val="accent6">
                    <a:lumMod val="50000"/>
                  </a:schemeClr>
                </a:solidFill>
                <a:latin typeface="Liberation Sans" panose="020B0604020202020204" pitchFamily="34" charset="0"/>
              </a:rPr>
              <a:t> </a:t>
            </a:r>
            <a:r>
              <a:rPr lang="en-US" sz="2800" dirty="0">
                <a:solidFill>
                  <a:schemeClr val="accent6">
                    <a:lumMod val="50000"/>
                  </a:schemeClr>
                </a:solidFill>
                <a:latin typeface="Liberation Sans" panose="020B0604020202020204" pitchFamily="34" charset="0"/>
              </a:rPr>
              <a:t>of</a:t>
            </a:r>
            <a:r>
              <a:rPr lang="en-US" sz="2500" dirty="0">
                <a:solidFill>
                  <a:schemeClr val="accent6">
                    <a:lumMod val="50000"/>
                  </a:schemeClr>
                </a:solidFill>
                <a:latin typeface="Liberation Sans" panose="020B0604020202020204" pitchFamily="34" charset="0"/>
              </a:rPr>
              <a:t> </a:t>
            </a:r>
            <a:r>
              <a:rPr lang="en-US" sz="2800" dirty="0">
                <a:solidFill>
                  <a:schemeClr val="accent6">
                    <a:lumMod val="50000"/>
                  </a:schemeClr>
                </a:solidFill>
                <a:latin typeface="Liberation Sans" panose="020B0604020202020204" pitchFamily="34" charset="0"/>
              </a:rPr>
              <a:t>Shares</a:t>
            </a:r>
            <a:r>
              <a:rPr lang="en-US" sz="2500" dirty="0">
                <a:solidFill>
                  <a:schemeClr val="accent6">
                    <a:lumMod val="50000"/>
                  </a:schemeClr>
                </a:solidFill>
                <a:latin typeface="Liberation Sans" panose="020B0604020202020204" pitchFamily="34" charset="0"/>
              </a:rPr>
              <a:t> </a:t>
            </a:r>
            <a:r>
              <a:rPr lang="en-US" sz="2200" b="0" dirty="0">
                <a:solidFill>
                  <a:schemeClr val="tx1"/>
                </a:solidFill>
                <a:latin typeface="Liberation Sans" panose="020B0604020202020204" pitchFamily="34" charset="0"/>
              </a:rPr>
              <a:t>— The market price of the shares issued is a fair indication of the cost of the property acquired.</a:t>
            </a:r>
          </a:p>
        </p:txBody>
      </p:sp>
      <p:sp>
        <p:nvSpPr>
          <p:cNvPr id="982020" name="Rectangle 4"/>
          <p:cNvSpPr>
            <a:spLocks noGrp="1" noChangeArrowheads="1"/>
          </p:cNvSpPr>
          <p:nvPr>
            <p:ph type="title" idx="4294967295"/>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marL="0" algn="l"/>
            <a:r>
              <a:rPr lang="en-US" sz="3200" i="0" kern="1200" dirty="0">
                <a:solidFill>
                  <a:srgbClr val="0000E2"/>
                </a:solidFill>
                <a:effectLst/>
                <a:latin typeface="Liberation Sans" panose="020B0604020202020204" pitchFamily="34" charset="0"/>
                <a:ea typeface="+mn-ea"/>
                <a:cs typeface="+mn-cs"/>
              </a:rPr>
              <a:t>VALUATION OF PP&amp;E</a:t>
            </a:r>
          </a:p>
        </p:txBody>
      </p:sp>
      <p:sp>
        <p:nvSpPr>
          <p:cNvPr id="5"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outerShdw blurRad="38100" dist="38100" dir="2700000" algn="tl">
                  <a:srgbClr val="000000">
                    <a:alpha val="43137"/>
                  </a:srgbClr>
                </a:outerShdw>
              </a:effectLst>
              <a:latin typeface="Liberation Sans" panose="020B0604020202020204" pitchFamily="34" charset="0"/>
            </a:endParaRPr>
          </a:p>
        </p:txBody>
      </p:sp>
      <p:sp>
        <p:nvSpPr>
          <p:cNvPr id="6" name="Text Box 5"/>
          <p:cNvSpPr txBox="1">
            <a:spLocks noChangeArrowheads="1"/>
          </p:cNvSpPr>
          <p:nvPr/>
        </p:nvSpPr>
        <p:spPr bwMode="auto">
          <a:xfrm>
            <a:off x="8229600" y="6400800"/>
            <a:ext cx="762000" cy="338554"/>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r">
              <a:spcBef>
                <a:spcPct val="50000"/>
              </a:spcBef>
            </a:pPr>
            <a:r>
              <a:rPr lang="en-US" altLang="en-US" sz="1600" i="1" dirty="0">
                <a:solidFill>
                  <a:schemeClr val="bg2"/>
                </a:solidFill>
                <a:latin typeface="Liberation Sans" panose="020B0604020202020204" pitchFamily="34" charset="0"/>
              </a:rPr>
              <a:t>LO 5</a:t>
            </a:r>
          </a:p>
        </p:txBody>
      </p:sp>
    </p:spTree>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Text Box 5"/>
          <p:cNvSpPr txBox="1">
            <a:spLocks noChangeArrowheads="1"/>
          </p:cNvSpPr>
          <p:nvPr/>
        </p:nvSpPr>
        <p:spPr bwMode="auto">
          <a:xfrm>
            <a:off x="609600" y="2000250"/>
            <a:ext cx="7708900" cy="2190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folHlink"/>
                </a:solidFill>
                <a:latin typeface="Comic Sans MS" pitchFamily="66" charset="0"/>
              </a:defRPr>
            </a:lvl1pPr>
            <a:lvl2pPr marL="685800" indent="-45720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l">
              <a:lnSpc>
                <a:spcPct val="120000"/>
              </a:lnSpc>
              <a:spcBef>
                <a:spcPts val="1200"/>
              </a:spcBef>
              <a:buSzPct val="80000"/>
            </a:pPr>
            <a:r>
              <a:rPr lang="en-US" altLang="en-US" sz="2200" b="0" dirty="0">
                <a:solidFill>
                  <a:srgbClr val="000000"/>
                </a:solidFill>
                <a:latin typeface="Liberation Sans" panose="020B0604020202020204" pitchFamily="34" charset="0"/>
              </a:rPr>
              <a:t>Ordinarily accounted for on the basis of: </a:t>
            </a:r>
          </a:p>
          <a:p>
            <a:pPr lvl="1" algn="l">
              <a:lnSpc>
                <a:spcPct val="120000"/>
              </a:lnSpc>
              <a:spcBef>
                <a:spcPts val="1200"/>
              </a:spcBef>
              <a:buClr>
                <a:srgbClr val="800000"/>
              </a:buClr>
              <a:buSzPct val="80000"/>
              <a:buFont typeface="Wingdings" pitchFamily="2" charset="2"/>
              <a:buChar char="u"/>
            </a:pPr>
            <a:r>
              <a:rPr lang="en-US" altLang="en-US" sz="2100" b="0" dirty="0">
                <a:solidFill>
                  <a:srgbClr val="000000"/>
                </a:solidFill>
                <a:latin typeface="Liberation Sans" panose="020B0604020202020204" pitchFamily="34" charset="0"/>
              </a:rPr>
              <a:t>the fair value of the asset given up or </a:t>
            </a:r>
          </a:p>
          <a:p>
            <a:pPr lvl="1" algn="l">
              <a:lnSpc>
                <a:spcPct val="120000"/>
              </a:lnSpc>
              <a:spcBef>
                <a:spcPts val="1200"/>
              </a:spcBef>
              <a:buClr>
                <a:srgbClr val="800000"/>
              </a:buClr>
              <a:buSzPct val="80000"/>
              <a:buFont typeface="Wingdings" pitchFamily="2" charset="2"/>
              <a:buChar char="u"/>
            </a:pPr>
            <a:r>
              <a:rPr lang="en-US" altLang="en-US" sz="2100" b="0" dirty="0">
                <a:solidFill>
                  <a:srgbClr val="000000"/>
                </a:solidFill>
                <a:latin typeface="Liberation Sans" panose="020B0604020202020204" pitchFamily="34" charset="0"/>
              </a:rPr>
              <a:t>the fair value of the asset received,</a:t>
            </a:r>
          </a:p>
          <a:p>
            <a:pPr algn="l">
              <a:lnSpc>
                <a:spcPct val="120000"/>
              </a:lnSpc>
              <a:spcBef>
                <a:spcPts val="1200"/>
              </a:spcBef>
              <a:buSzPct val="80000"/>
            </a:pPr>
            <a:r>
              <a:rPr lang="en-US" altLang="en-US" sz="2200" b="0" dirty="0">
                <a:solidFill>
                  <a:srgbClr val="000000"/>
                </a:solidFill>
                <a:latin typeface="Liberation Sans" panose="020B0604020202020204" pitchFamily="34" charset="0"/>
              </a:rPr>
              <a:t>whichever is clearly more evident. </a:t>
            </a:r>
          </a:p>
        </p:txBody>
      </p:sp>
      <p:sp>
        <p:nvSpPr>
          <p:cNvPr id="40965" name="Text Box 6"/>
          <p:cNvSpPr txBox="1">
            <a:spLocks noChangeArrowheads="1"/>
          </p:cNvSpPr>
          <p:nvPr/>
        </p:nvSpPr>
        <p:spPr bwMode="auto">
          <a:xfrm>
            <a:off x="609600" y="1371600"/>
            <a:ext cx="8001000" cy="5295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l">
              <a:lnSpc>
                <a:spcPct val="110000"/>
              </a:lnSpc>
              <a:spcBef>
                <a:spcPct val="30000"/>
              </a:spcBef>
              <a:spcAft>
                <a:spcPct val="20000"/>
              </a:spcAft>
              <a:buSzPct val="80000"/>
            </a:pPr>
            <a:r>
              <a:rPr lang="en-US" altLang="en-US" sz="2800" dirty="0">
                <a:solidFill>
                  <a:srgbClr val="800000"/>
                </a:solidFill>
                <a:latin typeface="Liberation Sans" panose="020B0604020202020204" pitchFamily="34" charset="0"/>
              </a:rPr>
              <a:t>Exchanges of Non-Monetary Assets</a:t>
            </a:r>
          </a:p>
        </p:txBody>
      </p:sp>
      <p:sp>
        <p:nvSpPr>
          <p:cNvPr id="40966" name="Text Box 7"/>
          <p:cNvSpPr txBox="1">
            <a:spLocks noChangeArrowheads="1"/>
          </p:cNvSpPr>
          <p:nvPr/>
        </p:nvSpPr>
        <p:spPr bwMode="auto">
          <a:xfrm>
            <a:off x="609600" y="4273550"/>
            <a:ext cx="7937500" cy="866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l">
              <a:lnSpc>
                <a:spcPct val="125000"/>
              </a:lnSpc>
              <a:spcBef>
                <a:spcPts val="1200"/>
              </a:spcBef>
              <a:buSzPct val="80000"/>
            </a:pPr>
            <a:r>
              <a:rPr lang="en-US" altLang="en-US" sz="2100" b="0" dirty="0">
                <a:solidFill>
                  <a:schemeClr val="tx1"/>
                </a:solidFill>
                <a:latin typeface="Liberation Sans" panose="020B0604020202020204" pitchFamily="34" charset="0"/>
              </a:rPr>
              <a:t>Companies should recognize immediately any gains or losses on the exchange when the transaction has </a:t>
            </a:r>
            <a:r>
              <a:rPr lang="en-US" altLang="en-US" sz="2100" dirty="0">
                <a:solidFill>
                  <a:schemeClr val="tx1"/>
                </a:solidFill>
                <a:latin typeface="Liberation Sans" panose="020B0604020202020204" pitchFamily="34" charset="0"/>
              </a:rPr>
              <a:t>commercial substance</a:t>
            </a:r>
            <a:r>
              <a:rPr lang="en-US" altLang="en-US" sz="2100" b="0" dirty="0">
                <a:solidFill>
                  <a:schemeClr val="tx1"/>
                </a:solidFill>
                <a:latin typeface="Liberation Sans" panose="020B0604020202020204" pitchFamily="34" charset="0"/>
              </a:rPr>
              <a:t>.</a:t>
            </a:r>
          </a:p>
        </p:txBody>
      </p:sp>
      <p:sp>
        <p:nvSpPr>
          <p:cNvPr id="7"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outerShdw blurRad="38100" dist="38100" dir="2700000" algn="tl">
                  <a:srgbClr val="000000">
                    <a:alpha val="43137"/>
                  </a:srgbClr>
                </a:outerShdw>
              </a:effectLst>
              <a:latin typeface="Liberation Sans" panose="020B0604020202020204" pitchFamily="34" charset="0"/>
            </a:endParaRPr>
          </a:p>
        </p:txBody>
      </p:sp>
      <p:sp>
        <p:nvSpPr>
          <p:cNvPr id="8" name="Rectangle 4"/>
          <p:cNvSpPr txBox="1">
            <a:spLocks noChangeArrowheads="1"/>
          </p:cNvSpPr>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mj-lt"/>
                <a:ea typeface="+mj-ea"/>
                <a:cs typeface="+mj-cs"/>
              </a:defRPr>
            </a:lvl1pPr>
            <a:lvl2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2pPr>
            <a:lvl3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3pPr>
            <a:lvl4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4pPr>
            <a:lvl5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5pPr>
            <a:lvl6pPr marL="5667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6pPr>
            <a:lvl7pPr marL="10239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7pPr>
            <a:lvl8pPr marL="14811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8pPr>
            <a:lvl9pPr marL="19383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9pPr>
          </a:lstStyle>
          <a:p>
            <a:pPr marL="0" algn="l"/>
            <a:r>
              <a:rPr lang="en-US" sz="3200" i="0" kern="1200" dirty="0">
                <a:solidFill>
                  <a:srgbClr val="0000E2"/>
                </a:solidFill>
                <a:effectLst/>
                <a:latin typeface="Liberation Sans" panose="020B0604020202020204" pitchFamily="34" charset="0"/>
                <a:ea typeface="+mn-ea"/>
                <a:cs typeface="+mn-cs"/>
              </a:rPr>
              <a:t>VALUATION OF PP&amp;E</a:t>
            </a:r>
          </a:p>
        </p:txBody>
      </p:sp>
      <p:sp>
        <p:nvSpPr>
          <p:cNvPr id="9" name="Text Box 5"/>
          <p:cNvSpPr txBox="1">
            <a:spLocks noChangeArrowheads="1"/>
          </p:cNvSpPr>
          <p:nvPr/>
        </p:nvSpPr>
        <p:spPr bwMode="auto">
          <a:xfrm>
            <a:off x="8229600" y="6400800"/>
            <a:ext cx="762000" cy="338554"/>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r">
              <a:spcBef>
                <a:spcPct val="50000"/>
              </a:spcBef>
            </a:pPr>
            <a:r>
              <a:rPr lang="en-US" altLang="en-US" sz="1600" i="1" dirty="0">
                <a:solidFill>
                  <a:schemeClr val="bg2"/>
                </a:solidFill>
                <a:latin typeface="Liberation Sans" panose="020B0604020202020204" pitchFamily="34" charset="0"/>
              </a:rPr>
              <a:t>LO 5</a:t>
            </a:r>
          </a:p>
        </p:txBody>
      </p:sp>
    </p:spTree>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9" name="Text Box 1029"/>
          <p:cNvSpPr txBox="1">
            <a:spLocks noChangeArrowheads="1"/>
          </p:cNvSpPr>
          <p:nvPr/>
        </p:nvSpPr>
        <p:spPr bwMode="auto">
          <a:xfrm>
            <a:off x="609600" y="1371600"/>
            <a:ext cx="8001000" cy="528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l">
              <a:lnSpc>
                <a:spcPct val="110000"/>
              </a:lnSpc>
              <a:spcBef>
                <a:spcPct val="30000"/>
              </a:spcBef>
              <a:spcAft>
                <a:spcPct val="20000"/>
              </a:spcAft>
              <a:buSzPct val="80000"/>
            </a:pPr>
            <a:r>
              <a:rPr lang="en-US" altLang="en-US" sz="2600" dirty="0">
                <a:solidFill>
                  <a:schemeClr val="tx1"/>
                </a:solidFill>
                <a:latin typeface="Liberation Sans" panose="020B0604020202020204" pitchFamily="34" charset="0"/>
              </a:rPr>
              <a:t>Meaning of Commercial Substance</a:t>
            </a:r>
            <a:endParaRPr lang="en-US" altLang="en-US" sz="2600" b="0" dirty="0">
              <a:solidFill>
                <a:schemeClr val="tx1"/>
              </a:solidFill>
              <a:latin typeface="Liberation Sans" panose="020B0604020202020204" pitchFamily="34" charset="0"/>
            </a:endParaRPr>
          </a:p>
        </p:txBody>
      </p:sp>
      <p:sp>
        <p:nvSpPr>
          <p:cNvPr id="40966" name="Rectangle 1034"/>
          <p:cNvSpPr>
            <a:spLocks noChangeArrowheads="1"/>
          </p:cNvSpPr>
          <p:nvPr/>
        </p:nvSpPr>
        <p:spPr bwMode="auto">
          <a:xfrm>
            <a:off x="609600" y="1981200"/>
            <a:ext cx="7772400" cy="16287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20000"/>
              </a:lnSpc>
              <a:spcBef>
                <a:spcPts val="1200"/>
              </a:spcBef>
              <a:defRPr/>
            </a:pPr>
            <a:r>
              <a:rPr lang="en-US" sz="2100" b="0" dirty="0">
                <a:solidFill>
                  <a:schemeClr val="tx1"/>
                </a:solidFill>
                <a:latin typeface="Liberation Sans" panose="020B0604020202020204" pitchFamily="34" charset="0"/>
              </a:rPr>
              <a:t>Exchange has </a:t>
            </a:r>
            <a:r>
              <a:rPr lang="en-US" sz="2100" dirty="0">
                <a:solidFill>
                  <a:schemeClr val="tx2">
                    <a:lumMod val="75000"/>
                  </a:schemeClr>
                </a:solidFill>
                <a:latin typeface="Liberation Sans" panose="020B0604020202020204" pitchFamily="34" charset="0"/>
              </a:rPr>
              <a:t>commercial substance </a:t>
            </a:r>
            <a:r>
              <a:rPr lang="en-US" sz="2100" b="0" dirty="0">
                <a:solidFill>
                  <a:schemeClr val="tx1"/>
                </a:solidFill>
                <a:latin typeface="Liberation Sans" panose="020B0604020202020204" pitchFamily="34" charset="0"/>
              </a:rPr>
              <a:t>if the future cash flows change as a result of the transaction. That is, if the two parties’ </a:t>
            </a:r>
            <a:r>
              <a:rPr lang="en-US" sz="2100" dirty="0">
                <a:solidFill>
                  <a:schemeClr val="tx1"/>
                </a:solidFill>
                <a:latin typeface="Liberation Sans" panose="020B0604020202020204" pitchFamily="34" charset="0"/>
              </a:rPr>
              <a:t>economic positions change</a:t>
            </a:r>
            <a:r>
              <a:rPr lang="en-US" sz="2100" b="0" dirty="0">
                <a:solidFill>
                  <a:schemeClr val="tx1"/>
                </a:solidFill>
                <a:latin typeface="Liberation Sans" panose="020B0604020202020204" pitchFamily="34" charset="0"/>
              </a:rPr>
              <a:t>, the transaction has commercial substance.</a:t>
            </a:r>
          </a:p>
        </p:txBody>
      </p:sp>
      <p:sp>
        <p:nvSpPr>
          <p:cNvPr id="9"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outerShdw blurRad="38100" dist="38100" dir="2700000" algn="tl">
                  <a:srgbClr val="000000">
                    <a:alpha val="43137"/>
                  </a:srgbClr>
                </a:outerShdw>
              </a:effectLst>
              <a:latin typeface="Liberation Sans" panose="020B0604020202020204" pitchFamily="34" charset="0"/>
            </a:endParaRPr>
          </a:p>
        </p:txBody>
      </p:sp>
      <p:sp>
        <p:nvSpPr>
          <p:cNvPr id="10" name="Rectangle 4"/>
          <p:cNvSpPr txBox="1">
            <a:spLocks noChangeArrowheads="1"/>
          </p:cNvSpPr>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mj-lt"/>
                <a:ea typeface="+mj-ea"/>
                <a:cs typeface="+mj-cs"/>
              </a:defRPr>
            </a:lvl1pPr>
            <a:lvl2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2pPr>
            <a:lvl3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3pPr>
            <a:lvl4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4pPr>
            <a:lvl5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5pPr>
            <a:lvl6pPr marL="5667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6pPr>
            <a:lvl7pPr marL="10239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7pPr>
            <a:lvl8pPr marL="14811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8pPr>
            <a:lvl9pPr marL="19383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9pPr>
          </a:lstStyle>
          <a:p>
            <a:pPr algn="l">
              <a:lnSpc>
                <a:spcPct val="110000"/>
              </a:lnSpc>
              <a:spcBef>
                <a:spcPct val="30000"/>
              </a:spcBef>
              <a:spcAft>
                <a:spcPct val="20000"/>
              </a:spcAft>
              <a:buSzPct val="80000"/>
            </a:pPr>
            <a:r>
              <a:rPr lang="en-US" altLang="en-US" sz="3200" i="0" dirty="0">
                <a:solidFill>
                  <a:srgbClr val="800000"/>
                </a:solidFill>
                <a:effectLst/>
                <a:latin typeface="Liberation Sans" panose="020B0604020202020204" pitchFamily="34" charset="0"/>
              </a:rPr>
              <a:t>Exchanges of Non-Monetary Assets</a:t>
            </a:r>
          </a:p>
        </p:txBody>
      </p:sp>
      <p:pic>
        <p:nvPicPr>
          <p:cNvPr id="41994"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3798703"/>
            <a:ext cx="8001000" cy="1992497"/>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cmpd="sng">
                <a:solidFill>
                  <a:srgbClr val="800000"/>
                </a:solidFill>
                <a:prstDash val="solid"/>
                <a:miter lim="800000"/>
                <a:headEnd/>
                <a:tailEnd/>
              </a14:hiddenLine>
            </a:ext>
          </a:extLst>
        </p:spPr>
      </p:pic>
      <p:sp>
        <p:nvSpPr>
          <p:cNvPr id="2" name="Rectangle 1"/>
          <p:cNvSpPr/>
          <p:nvPr/>
        </p:nvSpPr>
        <p:spPr>
          <a:xfrm>
            <a:off x="609600" y="5791200"/>
            <a:ext cx="2286000" cy="4616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lgn="ctr">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ts val="0"/>
              </a:spcBef>
            </a:pPr>
            <a:r>
              <a:rPr lang="en-US" sz="1200" dirty="0">
                <a:solidFill>
                  <a:srgbClr val="800000"/>
                </a:solidFill>
                <a:latin typeface="Liberation Sans" panose="020B0604020202020204" pitchFamily="34" charset="0"/>
              </a:rPr>
              <a:t>ILLUSTRATION 10-10</a:t>
            </a:r>
          </a:p>
          <a:p>
            <a:pPr algn="l">
              <a:spcBef>
                <a:spcPts val="0"/>
              </a:spcBef>
            </a:pPr>
            <a:r>
              <a:rPr lang="en-US" sz="1200" b="0" dirty="0">
                <a:solidFill>
                  <a:schemeClr val="tx1"/>
                </a:solidFill>
                <a:latin typeface="Liberation Sans" panose="020B0604020202020204" pitchFamily="34" charset="0"/>
              </a:rPr>
              <a:t>Accounting for Exchanges</a:t>
            </a:r>
          </a:p>
        </p:txBody>
      </p:sp>
      <p:sp>
        <p:nvSpPr>
          <p:cNvPr id="14" name="Text Box 5"/>
          <p:cNvSpPr txBox="1">
            <a:spLocks noChangeArrowheads="1"/>
          </p:cNvSpPr>
          <p:nvPr/>
        </p:nvSpPr>
        <p:spPr bwMode="auto">
          <a:xfrm>
            <a:off x="8229600" y="6400800"/>
            <a:ext cx="762000" cy="338554"/>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r">
              <a:spcBef>
                <a:spcPct val="50000"/>
              </a:spcBef>
            </a:pPr>
            <a:r>
              <a:rPr lang="en-US" altLang="en-US" sz="1600" i="1" dirty="0">
                <a:solidFill>
                  <a:schemeClr val="bg2"/>
                </a:solidFill>
                <a:latin typeface="Liberation Sans" panose="020B0604020202020204" pitchFamily="34" charset="0"/>
              </a:rPr>
              <a:t>LO 5</a:t>
            </a:r>
          </a:p>
        </p:txBody>
      </p:sp>
    </p:spTree>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Text Box 4"/>
          <p:cNvSpPr txBox="1">
            <a:spLocks noChangeArrowheads="1"/>
          </p:cNvSpPr>
          <p:nvPr/>
        </p:nvSpPr>
        <p:spPr bwMode="auto">
          <a:xfrm>
            <a:off x="609600" y="1981200"/>
            <a:ext cx="8077200" cy="21732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lgn="ctr">
                <a:solidFill>
                  <a:srgbClr val="8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l">
              <a:lnSpc>
                <a:spcPct val="120000"/>
              </a:lnSpc>
              <a:spcBef>
                <a:spcPct val="50000"/>
              </a:spcBef>
            </a:pPr>
            <a:r>
              <a:rPr lang="en-US" altLang="en-US" sz="2100" b="0" dirty="0">
                <a:solidFill>
                  <a:schemeClr val="tx1"/>
                </a:solidFill>
                <a:latin typeface="Liberation Sans" panose="020B0604020202020204" pitchFamily="34" charset="0"/>
              </a:rPr>
              <a:t>Companies recognize a </a:t>
            </a:r>
            <a:r>
              <a:rPr lang="en-US" altLang="en-US" sz="2100" dirty="0">
                <a:solidFill>
                  <a:schemeClr val="tx1"/>
                </a:solidFill>
                <a:latin typeface="Liberation Sans" panose="020B0604020202020204" pitchFamily="34" charset="0"/>
              </a:rPr>
              <a:t>loss immediately</a:t>
            </a:r>
            <a:r>
              <a:rPr lang="en-US" altLang="en-US" sz="2100" b="0" dirty="0">
                <a:solidFill>
                  <a:schemeClr val="tx1"/>
                </a:solidFill>
                <a:latin typeface="Liberation Sans" panose="020B0604020202020204" pitchFamily="34" charset="0"/>
              </a:rPr>
              <a:t> whether the exchange has commercial substance or not.</a:t>
            </a:r>
          </a:p>
          <a:p>
            <a:pPr algn="l">
              <a:lnSpc>
                <a:spcPct val="120000"/>
              </a:lnSpc>
              <a:spcBef>
                <a:spcPct val="50000"/>
              </a:spcBef>
            </a:pPr>
            <a:r>
              <a:rPr lang="en-US" altLang="en-US" sz="2100" dirty="0">
                <a:solidFill>
                  <a:schemeClr val="tx1"/>
                </a:solidFill>
                <a:latin typeface="Liberation Sans" panose="020B0604020202020204" pitchFamily="34" charset="0"/>
              </a:rPr>
              <a:t>Rationale:</a:t>
            </a:r>
            <a:r>
              <a:rPr lang="en-US" altLang="en-US" sz="2100" b="0" dirty="0">
                <a:solidFill>
                  <a:schemeClr val="tx1"/>
                </a:solidFill>
                <a:latin typeface="Liberation Sans" panose="020B0604020202020204" pitchFamily="34" charset="0"/>
              </a:rPr>
              <a:t> Companies should not value assets at more than their cash equivalent price; if the loss were deferred, assets would be overstated.</a:t>
            </a:r>
          </a:p>
        </p:txBody>
      </p:sp>
      <p:sp>
        <p:nvSpPr>
          <p:cNvPr id="43013" name="Text Box 5"/>
          <p:cNvSpPr txBox="1">
            <a:spLocks noChangeArrowheads="1"/>
          </p:cNvSpPr>
          <p:nvPr/>
        </p:nvSpPr>
        <p:spPr bwMode="auto">
          <a:xfrm>
            <a:off x="609600" y="1371600"/>
            <a:ext cx="8001000" cy="532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l">
              <a:lnSpc>
                <a:spcPct val="110000"/>
              </a:lnSpc>
              <a:spcBef>
                <a:spcPct val="30000"/>
              </a:spcBef>
              <a:spcAft>
                <a:spcPct val="20000"/>
              </a:spcAft>
              <a:buSzPct val="80000"/>
            </a:pPr>
            <a:r>
              <a:rPr lang="en-US" altLang="en-US" sz="2600" dirty="0">
                <a:solidFill>
                  <a:schemeClr val="tx1"/>
                </a:solidFill>
                <a:latin typeface="Liberation Sans" panose="020B0604020202020204" pitchFamily="34" charset="0"/>
              </a:rPr>
              <a:t>Exchanges—Loss Situation</a:t>
            </a:r>
          </a:p>
        </p:txBody>
      </p:sp>
      <p:sp>
        <p:nvSpPr>
          <p:cNvPr id="6"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outerShdw blurRad="38100" dist="38100" dir="2700000" algn="tl">
                  <a:srgbClr val="000000">
                    <a:alpha val="43137"/>
                  </a:srgbClr>
                </a:outerShdw>
              </a:effectLst>
              <a:latin typeface="Liberation Sans" panose="020B0604020202020204" pitchFamily="34" charset="0"/>
            </a:endParaRPr>
          </a:p>
        </p:txBody>
      </p:sp>
      <p:sp>
        <p:nvSpPr>
          <p:cNvPr id="8" name="Rectangle 4"/>
          <p:cNvSpPr txBox="1">
            <a:spLocks noChangeArrowheads="1"/>
          </p:cNvSpPr>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mj-lt"/>
                <a:ea typeface="+mj-ea"/>
                <a:cs typeface="+mj-cs"/>
              </a:defRPr>
            </a:lvl1pPr>
            <a:lvl2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2pPr>
            <a:lvl3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3pPr>
            <a:lvl4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4pPr>
            <a:lvl5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5pPr>
            <a:lvl6pPr marL="5667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6pPr>
            <a:lvl7pPr marL="10239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7pPr>
            <a:lvl8pPr marL="14811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8pPr>
            <a:lvl9pPr marL="19383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9pPr>
          </a:lstStyle>
          <a:p>
            <a:pPr algn="l">
              <a:lnSpc>
                <a:spcPct val="110000"/>
              </a:lnSpc>
              <a:spcBef>
                <a:spcPct val="30000"/>
              </a:spcBef>
              <a:spcAft>
                <a:spcPct val="20000"/>
              </a:spcAft>
              <a:buSzPct val="80000"/>
            </a:pPr>
            <a:r>
              <a:rPr lang="en-US" altLang="en-US" sz="3200" i="0" dirty="0">
                <a:solidFill>
                  <a:srgbClr val="800000"/>
                </a:solidFill>
                <a:effectLst/>
                <a:latin typeface="Liberation Sans" panose="020B0604020202020204" pitchFamily="34" charset="0"/>
              </a:rPr>
              <a:t>Exchanges of Non-Monetary Assets</a:t>
            </a:r>
          </a:p>
        </p:txBody>
      </p:sp>
      <p:sp>
        <p:nvSpPr>
          <p:cNvPr id="9" name="Text Box 5"/>
          <p:cNvSpPr txBox="1">
            <a:spLocks noChangeArrowheads="1"/>
          </p:cNvSpPr>
          <p:nvPr/>
        </p:nvSpPr>
        <p:spPr bwMode="auto">
          <a:xfrm>
            <a:off x="8229600" y="6400800"/>
            <a:ext cx="762000" cy="338554"/>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r">
              <a:spcBef>
                <a:spcPct val="50000"/>
              </a:spcBef>
            </a:pPr>
            <a:r>
              <a:rPr lang="en-US" altLang="en-US" sz="1600" i="1" dirty="0">
                <a:solidFill>
                  <a:schemeClr val="bg2"/>
                </a:solidFill>
                <a:latin typeface="Liberation Sans" panose="020B0604020202020204" pitchFamily="34" charset="0"/>
              </a:rPr>
              <a:t>LO 5</a:t>
            </a:r>
          </a:p>
        </p:txBody>
      </p:sp>
    </p:spTree>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ChangeArrowheads="1"/>
          </p:cNvSpPr>
          <p:nvPr/>
        </p:nvSpPr>
        <p:spPr bwMode="auto">
          <a:xfrm>
            <a:off x="609600" y="1368425"/>
            <a:ext cx="8229600" cy="30469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l">
              <a:lnSpc>
                <a:spcPct val="120000"/>
              </a:lnSpc>
            </a:pPr>
            <a:r>
              <a:rPr lang="en-US" altLang="en-US" sz="2000" dirty="0">
                <a:solidFill>
                  <a:srgbClr val="800000"/>
                </a:solidFill>
                <a:latin typeface="Liberation Sans" panose="020B0604020202020204" pitchFamily="34" charset="0"/>
              </a:rPr>
              <a:t>Illustration:</a:t>
            </a:r>
            <a:r>
              <a:rPr lang="en-US" altLang="en-US" sz="2000" b="0" dirty="0">
                <a:latin typeface="Liberation Sans" panose="020B0604020202020204" pitchFamily="34" charset="0"/>
              </a:rPr>
              <a:t>  Information Processing, Inc. trades its used machine for a new model at Jerrod Business Solutions Inc. The exchange has commercial substance. The used machine has a book value of €8,000 (original cost €12,000 less €4,000 accumulated depreciation) and a fair value of €6,000. The new model lists for €16,000. Jerrod gives Information Processing a trade-in allowance of €9,000 for the used machine. Information Processing computes the cost of the new asset as follows.</a:t>
            </a:r>
          </a:p>
        </p:txBody>
      </p:sp>
      <p:sp>
        <p:nvSpPr>
          <p:cNvPr id="7"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outerShdw blurRad="38100" dist="38100" dir="2700000" algn="tl">
                  <a:srgbClr val="000000">
                    <a:alpha val="43137"/>
                  </a:srgbClr>
                </a:outerShdw>
              </a:effectLst>
              <a:latin typeface="Liberation Sans" panose="020B0604020202020204" pitchFamily="34" charset="0"/>
            </a:endParaRPr>
          </a:p>
        </p:txBody>
      </p:sp>
      <p:sp>
        <p:nvSpPr>
          <p:cNvPr id="9" name="Rectangle 4"/>
          <p:cNvSpPr txBox="1">
            <a:spLocks noChangeArrowheads="1"/>
          </p:cNvSpPr>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mj-lt"/>
                <a:ea typeface="+mj-ea"/>
                <a:cs typeface="+mj-cs"/>
              </a:defRPr>
            </a:lvl1pPr>
            <a:lvl2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2pPr>
            <a:lvl3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3pPr>
            <a:lvl4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4pPr>
            <a:lvl5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5pPr>
            <a:lvl6pPr marL="5667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6pPr>
            <a:lvl7pPr marL="10239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7pPr>
            <a:lvl8pPr marL="14811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8pPr>
            <a:lvl9pPr marL="19383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9pPr>
          </a:lstStyle>
          <a:p>
            <a:pPr algn="l">
              <a:lnSpc>
                <a:spcPct val="110000"/>
              </a:lnSpc>
              <a:spcBef>
                <a:spcPct val="30000"/>
              </a:spcBef>
              <a:spcAft>
                <a:spcPct val="20000"/>
              </a:spcAft>
              <a:buSzPct val="80000"/>
            </a:pPr>
            <a:r>
              <a:rPr lang="en-US" altLang="en-US" sz="3200" i="0" dirty="0">
                <a:solidFill>
                  <a:srgbClr val="800000"/>
                </a:solidFill>
                <a:effectLst/>
                <a:latin typeface="Liberation Sans" panose="020B0604020202020204" pitchFamily="34" charset="0"/>
              </a:rPr>
              <a:t>Exchanges of Non-Monetary Assets</a:t>
            </a:r>
          </a:p>
        </p:txBody>
      </p:sp>
      <p:pic>
        <p:nvPicPr>
          <p:cNvPr id="44040"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4549" y="4267200"/>
            <a:ext cx="6352251" cy="1988212"/>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cmpd="sng">
                <a:solidFill>
                  <a:srgbClr val="800000"/>
                </a:solidFill>
                <a:prstDash val="solid"/>
                <a:miter lim="800000"/>
                <a:headEnd/>
                <a:tailEnd/>
              </a14:hiddenLine>
            </a:ext>
          </a:extLst>
        </p:spPr>
      </p:pic>
      <p:sp>
        <p:nvSpPr>
          <p:cNvPr id="2" name="Rectangle 1"/>
          <p:cNvSpPr/>
          <p:nvPr/>
        </p:nvSpPr>
        <p:spPr>
          <a:xfrm>
            <a:off x="457200" y="5562600"/>
            <a:ext cx="1981200" cy="646331"/>
          </a:xfrm>
          <a:prstGeom prst="rect">
            <a:avLst/>
          </a:prstGeom>
        </p:spPr>
        <p:txBody>
          <a:bodyPr wrap="square">
            <a:spAutoFit/>
          </a:bodyPr>
          <a:lstStyle/>
          <a:p>
            <a:pPr algn="l"/>
            <a:r>
              <a:rPr lang="en-US" sz="1200" dirty="0">
                <a:solidFill>
                  <a:schemeClr val="accent6">
                    <a:lumMod val="50000"/>
                  </a:schemeClr>
                </a:solidFill>
                <a:latin typeface="Liberation Sans" panose="020B0604020202020204" pitchFamily="34" charset="0"/>
              </a:rPr>
              <a:t>ILLUSTRATION 10-11</a:t>
            </a:r>
          </a:p>
          <a:p>
            <a:pPr algn="l"/>
            <a:r>
              <a:rPr lang="en-US" sz="1200" b="0" dirty="0">
                <a:latin typeface="Liberation Sans" panose="020B0604020202020204" pitchFamily="34" charset="0"/>
              </a:rPr>
              <a:t>Computation of Cost of</a:t>
            </a:r>
          </a:p>
          <a:p>
            <a:pPr algn="l"/>
            <a:r>
              <a:rPr lang="en-US" sz="1200" b="0" dirty="0">
                <a:latin typeface="Liberation Sans" panose="020B0604020202020204" pitchFamily="34" charset="0"/>
              </a:rPr>
              <a:t>New Machine</a:t>
            </a:r>
            <a:endParaRPr lang="en-US" sz="1200" dirty="0">
              <a:latin typeface="Liberation Sans" panose="020B0604020202020204" pitchFamily="34" charset="0"/>
            </a:endParaRPr>
          </a:p>
        </p:txBody>
      </p:sp>
      <p:sp>
        <p:nvSpPr>
          <p:cNvPr id="12" name="Text Box 5"/>
          <p:cNvSpPr txBox="1">
            <a:spLocks noChangeArrowheads="1"/>
          </p:cNvSpPr>
          <p:nvPr/>
        </p:nvSpPr>
        <p:spPr bwMode="auto">
          <a:xfrm>
            <a:off x="8229600" y="6400800"/>
            <a:ext cx="762000" cy="338554"/>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r">
              <a:spcBef>
                <a:spcPct val="50000"/>
              </a:spcBef>
            </a:pPr>
            <a:r>
              <a:rPr lang="en-US" altLang="en-US" sz="1600" i="1" dirty="0">
                <a:solidFill>
                  <a:schemeClr val="bg2"/>
                </a:solidFill>
                <a:latin typeface="Liberation Sans" panose="020B0604020202020204" pitchFamily="34" charset="0"/>
              </a:rPr>
              <a:t>LO 5</a:t>
            </a:r>
          </a:p>
        </p:txBody>
      </p:sp>
    </p:spTree>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8039" name="Rectangle 7"/>
          <p:cNvSpPr>
            <a:spLocks noChangeArrowheads="1"/>
          </p:cNvSpPr>
          <p:nvPr/>
        </p:nvSpPr>
        <p:spPr bwMode="auto">
          <a:xfrm>
            <a:off x="990600" y="2297113"/>
            <a:ext cx="7467600" cy="226215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63550" indent="-463550">
              <a:tabLst>
                <a:tab pos="5718175" algn="r"/>
                <a:tab pos="7083425" algn="r"/>
              </a:tabLst>
              <a:defRPr b="1">
                <a:solidFill>
                  <a:schemeClr val="folHlink"/>
                </a:solidFill>
                <a:latin typeface="Comic Sans MS" pitchFamily="66" charset="0"/>
              </a:defRPr>
            </a:lvl1pPr>
            <a:lvl2pPr marL="742950" indent="-285750">
              <a:tabLst>
                <a:tab pos="5718175" algn="r"/>
                <a:tab pos="7083425" algn="r"/>
              </a:tabLst>
              <a:defRPr b="1">
                <a:solidFill>
                  <a:schemeClr val="folHlink"/>
                </a:solidFill>
                <a:latin typeface="Comic Sans MS" pitchFamily="66" charset="0"/>
              </a:defRPr>
            </a:lvl2pPr>
            <a:lvl3pPr marL="1143000" indent="-228600">
              <a:tabLst>
                <a:tab pos="5718175" algn="r"/>
                <a:tab pos="7083425" algn="r"/>
              </a:tabLst>
              <a:defRPr b="1">
                <a:solidFill>
                  <a:schemeClr val="folHlink"/>
                </a:solidFill>
                <a:latin typeface="Comic Sans MS" pitchFamily="66" charset="0"/>
              </a:defRPr>
            </a:lvl3pPr>
            <a:lvl4pPr marL="1600200" indent="-228600">
              <a:tabLst>
                <a:tab pos="5718175" algn="r"/>
                <a:tab pos="7083425" algn="r"/>
              </a:tabLst>
              <a:defRPr b="1">
                <a:solidFill>
                  <a:schemeClr val="folHlink"/>
                </a:solidFill>
                <a:latin typeface="Comic Sans MS" pitchFamily="66" charset="0"/>
              </a:defRPr>
            </a:lvl4pPr>
            <a:lvl5pPr marL="2057400" indent="-228600">
              <a:tabLst>
                <a:tab pos="5718175" algn="r"/>
                <a:tab pos="7083425" algn="r"/>
              </a:tabLst>
              <a:defRPr b="1">
                <a:solidFill>
                  <a:schemeClr val="folHlink"/>
                </a:solidFill>
                <a:latin typeface="Comic Sans MS" pitchFamily="66" charset="0"/>
              </a:defRPr>
            </a:lvl5pPr>
            <a:lvl6pPr marL="2514600" indent="-228600" algn="ctr" eaLnBrk="0" fontAlgn="base" hangingPunct="0">
              <a:spcBef>
                <a:spcPct val="0"/>
              </a:spcBef>
              <a:spcAft>
                <a:spcPct val="0"/>
              </a:spcAft>
              <a:tabLst>
                <a:tab pos="5718175" algn="r"/>
                <a:tab pos="7083425" algn="r"/>
              </a:tabLst>
              <a:defRPr b="1">
                <a:solidFill>
                  <a:schemeClr val="folHlink"/>
                </a:solidFill>
                <a:latin typeface="Comic Sans MS" pitchFamily="66" charset="0"/>
              </a:defRPr>
            </a:lvl6pPr>
            <a:lvl7pPr marL="2971800" indent="-228600" algn="ctr" eaLnBrk="0" fontAlgn="base" hangingPunct="0">
              <a:spcBef>
                <a:spcPct val="0"/>
              </a:spcBef>
              <a:spcAft>
                <a:spcPct val="0"/>
              </a:spcAft>
              <a:tabLst>
                <a:tab pos="5718175" algn="r"/>
                <a:tab pos="7083425" algn="r"/>
              </a:tabLst>
              <a:defRPr b="1">
                <a:solidFill>
                  <a:schemeClr val="folHlink"/>
                </a:solidFill>
                <a:latin typeface="Comic Sans MS" pitchFamily="66" charset="0"/>
              </a:defRPr>
            </a:lvl7pPr>
            <a:lvl8pPr marL="3429000" indent="-228600" algn="ctr" eaLnBrk="0" fontAlgn="base" hangingPunct="0">
              <a:spcBef>
                <a:spcPct val="0"/>
              </a:spcBef>
              <a:spcAft>
                <a:spcPct val="0"/>
              </a:spcAft>
              <a:tabLst>
                <a:tab pos="5718175" algn="r"/>
                <a:tab pos="7083425" algn="r"/>
              </a:tabLst>
              <a:defRPr b="1">
                <a:solidFill>
                  <a:schemeClr val="folHlink"/>
                </a:solidFill>
                <a:latin typeface="Comic Sans MS" pitchFamily="66" charset="0"/>
              </a:defRPr>
            </a:lvl8pPr>
            <a:lvl9pPr marL="3886200" indent="-228600" algn="ctr" eaLnBrk="0" fontAlgn="base" hangingPunct="0">
              <a:spcBef>
                <a:spcPct val="0"/>
              </a:spcBef>
              <a:spcAft>
                <a:spcPct val="0"/>
              </a:spcAft>
              <a:tabLst>
                <a:tab pos="5718175" algn="r"/>
                <a:tab pos="7083425" algn="r"/>
              </a:tabLst>
              <a:defRPr b="1">
                <a:solidFill>
                  <a:schemeClr val="folHlink"/>
                </a:solidFill>
                <a:latin typeface="Comic Sans MS" pitchFamily="66" charset="0"/>
              </a:defRPr>
            </a:lvl9pPr>
          </a:lstStyle>
          <a:p>
            <a:pPr algn="l">
              <a:lnSpc>
                <a:spcPct val="125000"/>
              </a:lnSpc>
              <a:spcBef>
                <a:spcPct val="20000"/>
              </a:spcBef>
            </a:pPr>
            <a:r>
              <a:rPr lang="en-US" altLang="en-US" sz="2000" b="0" dirty="0">
                <a:latin typeface="Liberation Sans" panose="020B0604020202020204" pitchFamily="34" charset="0"/>
              </a:rPr>
              <a:t>Equipment 	13,000</a:t>
            </a:r>
          </a:p>
          <a:p>
            <a:pPr algn="l">
              <a:lnSpc>
                <a:spcPct val="125000"/>
              </a:lnSpc>
              <a:spcBef>
                <a:spcPct val="20000"/>
              </a:spcBef>
            </a:pPr>
            <a:r>
              <a:rPr lang="en-US" altLang="en-US" sz="2000" b="0" dirty="0">
                <a:latin typeface="Liberation Sans" panose="020B0604020202020204" pitchFamily="34" charset="0"/>
              </a:rPr>
              <a:t>Accumulated Depreciation—Equipment 	4,000</a:t>
            </a:r>
          </a:p>
          <a:p>
            <a:pPr algn="l">
              <a:lnSpc>
                <a:spcPct val="125000"/>
              </a:lnSpc>
              <a:spcBef>
                <a:spcPct val="20000"/>
              </a:spcBef>
            </a:pPr>
            <a:r>
              <a:rPr lang="en-US" altLang="en-US" sz="2000" b="0" dirty="0">
                <a:latin typeface="Liberation Sans" panose="020B0604020202020204" pitchFamily="34" charset="0"/>
              </a:rPr>
              <a:t>Loss on Disposal of Equipment 	2,000</a:t>
            </a:r>
          </a:p>
          <a:p>
            <a:pPr algn="l">
              <a:lnSpc>
                <a:spcPct val="125000"/>
              </a:lnSpc>
              <a:spcBef>
                <a:spcPct val="20000"/>
              </a:spcBef>
            </a:pPr>
            <a:r>
              <a:rPr lang="en-US" altLang="en-US" sz="2000" b="0" dirty="0">
                <a:latin typeface="Liberation Sans" panose="020B0604020202020204" pitchFamily="34" charset="0"/>
              </a:rPr>
              <a:t>	Equipment 		12,000</a:t>
            </a:r>
          </a:p>
          <a:p>
            <a:pPr algn="l">
              <a:lnSpc>
                <a:spcPct val="125000"/>
              </a:lnSpc>
              <a:spcBef>
                <a:spcPct val="20000"/>
              </a:spcBef>
            </a:pPr>
            <a:r>
              <a:rPr lang="en-US" altLang="en-US" sz="2000" b="0" dirty="0">
                <a:latin typeface="Liberation Sans" panose="020B0604020202020204" pitchFamily="34" charset="0"/>
              </a:rPr>
              <a:t>	Cash 		7,000</a:t>
            </a:r>
          </a:p>
        </p:txBody>
      </p:sp>
      <p:sp>
        <p:nvSpPr>
          <p:cNvPr id="45061" name="Rectangle 4"/>
          <p:cNvSpPr>
            <a:spLocks noChangeArrowheads="1"/>
          </p:cNvSpPr>
          <p:nvPr/>
        </p:nvSpPr>
        <p:spPr bwMode="auto">
          <a:xfrm>
            <a:off x="609600" y="1382713"/>
            <a:ext cx="8229600" cy="7937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l">
              <a:lnSpc>
                <a:spcPct val="115000"/>
              </a:lnSpc>
            </a:pPr>
            <a:r>
              <a:rPr lang="en-US" altLang="en-US" sz="2000" dirty="0">
                <a:solidFill>
                  <a:srgbClr val="800000"/>
                </a:solidFill>
                <a:latin typeface="Liberation Sans" panose="020B0604020202020204" pitchFamily="34" charset="0"/>
              </a:rPr>
              <a:t>Illustration:</a:t>
            </a:r>
            <a:r>
              <a:rPr lang="en-US" altLang="en-US" sz="2000" b="0" dirty="0">
                <a:latin typeface="Liberation Sans" panose="020B0604020202020204" pitchFamily="34" charset="0"/>
              </a:rPr>
              <a:t>  Information Processing records this transaction as follows:</a:t>
            </a:r>
          </a:p>
        </p:txBody>
      </p:sp>
      <p:sp>
        <p:nvSpPr>
          <p:cNvPr id="45063" name="Rectangle 9"/>
          <p:cNvSpPr>
            <a:spLocks noChangeArrowheads="1"/>
          </p:cNvSpPr>
          <p:nvPr/>
        </p:nvSpPr>
        <p:spPr bwMode="auto">
          <a:xfrm>
            <a:off x="304800" y="4953000"/>
            <a:ext cx="1371600" cy="7937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nSpc>
                <a:spcPct val="115000"/>
              </a:lnSpc>
            </a:pPr>
            <a:r>
              <a:rPr lang="en-US" altLang="en-US" sz="2000" dirty="0">
                <a:solidFill>
                  <a:schemeClr val="tx1"/>
                </a:solidFill>
                <a:latin typeface="Liberation Sans" panose="020B0604020202020204" pitchFamily="34" charset="0"/>
              </a:rPr>
              <a:t>Loss on Disposal</a:t>
            </a:r>
            <a:endParaRPr lang="en-US" altLang="en-US" sz="2000" b="0" dirty="0">
              <a:solidFill>
                <a:schemeClr val="tx1"/>
              </a:solidFill>
              <a:latin typeface="Liberation Sans" panose="020B0604020202020204" pitchFamily="34" charset="0"/>
            </a:endParaRPr>
          </a:p>
        </p:txBody>
      </p:sp>
      <p:sp>
        <p:nvSpPr>
          <p:cNvPr id="9"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outerShdw blurRad="38100" dist="38100" dir="2700000" algn="tl">
                  <a:srgbClr val="000000">
                    <a:alpha val="43137"/>
                  </a:srgbClr>
                </a:outerShdw>
              </a:effectLst>
              <a:latin typeface="Liberation Sans" panose="020B0604020202020204" pitchFamily="34" charset="0"/>
            </a:endParaRPr>
          </a:p>
        </p:txBody>
      </p:sp>
      <p:sp>
        <p:nvSpPr>
          <p:cNvPr id="11" name="Rectangle 4"/>
          <p:cNvSpPr txBox="1">
            <a:spLocks noChangeArrowheads="1"/>
          </p:cNvSpPr>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mj-lt"/>
                <a:ea typeface="+mj-ea"/>
                <a:cs typeface="+mj-cs"/>
              </a:defRPr>
            </a:lvl1pPr>
            <a:lvl2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2pPr>
            <a:lvl3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3pPr>
            <a:lvl4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4pPr>
            <a:lvl5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5pPr>
            <a:lvl6pPr marL="5667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6pPr>
            <a:lvl7pPr marL="10239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7pPr>
            <a:lvl8pPr marL="14811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8pPr>
            <a:lvl9pPr marL="19383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9pPr>
          </a:lstStyle>
          <a:p>
            <a:pPr algn="l">
              <a:lnSpc>
                <a:spcPct val="110000"/>
              </a:lnSpc>
              <a:spcBef>
                <a:spcPct val="30000"/>
              </a:spcBef>
              <a:spcAft>
                <a:spcPct val="20000"/>
              </a:spcAft>
              <a:buSzPct val="80000"/>
            </a:pPr>
            <a:r>
              <a:rPr lang="en-US" altLang="en-US" sz="3200" i="0" dirty="0">
                <a:solidFill>
                  <a:srgbClr val="800000"/>
                </a:solidFill>
                <a:effectLst/>
                <a:latin typeface="Liberation Sans" panose="020B0604020202020204" pitchFamily="34" charset="0"/>
              </a:rPr>
              <a:t>Exchanges of Non-Monetary Assets</a:t>
            </a:r>
          </a:p>
        </p:txBody>
      </p:sp>
      <p:pic>
        <p:nvPicPr>
          <p:cNvPr id="45066"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4851647"/>
            <a:ext cx="5410200" cy="1320553"/>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cmpd="sng">
                <a:solidFill>
                  <a:srgbClr val="800000"/>
                </a:solidFill>
                <a:prstDash val="solid"/>
                <a:miter lim="800000"/>
                <a:headEnd/>
                <a:tailEnd/>
              </a14:hiddenLine>
            </a:ext>
          </a:extLst>
        </p:spPr>
      </p:pic>
      <p:sp>
        <p:nvSpPr>
          <p:cNvPr id="2" name="Rectangle 1"/>
          <p:cNvSpPr/>
          <p:nvPr/>
        </p:nvSpPr>
        <p:spPr>
          <a:xfrm>
            <a:off x="7239000" y="4800600"/>
            <a:ext cx="1981200" cy="830997"/>
          </a:xfrm>
          <a:prstGeom prst="rect">
            <a:avLst/>
          </a:prstGeom>
        </p:spPr>
        <p:txBody>
          <a:bodyPr wrap="square">
            <a:spAutoFit/>
          </a:bodyPr>
          <a:lstStyle/>
          <a:p>
            <a:pPr algn="l"/>
            <a:r>
              <a:rPr lang="en-US" sz="1200" dirty="0">
                <a:solidFill>
                  <a:schemeClr val="accent6">
                    <a:lumMod val="50000"/>
                  </a:schemeClr>
                </a:solidFill>
                <a:latin typeface="Liberation Sans" panose="020B0604020202020204" pitchFamily="34" charset="0"/>
              </a:rPr>
              <a:t>ILLUSTRATION 10-12</a:t>
            </a:r>
          </a:p>
          <a:p>
            <a:pPr algn="l"/>
            <a:r>
              <a:rPr lang="en-US" sz="1200" b="0" dirty="0">
                <a:solidFill>
                  <a:schemeClr val="tx1"/>
                </a:solidFill>
                <a:latin typeface="Liberation Sans" panose="020B0604020202020204" pitchFamily="34" charset="0"/>
              </a:rPr>
              <a:t>Computation of Loss</a:t>
            </a:r>
          </a:p>
          <a:p>
            <a:pPr algn="l"/>
            <a:r>
              <a:rPr lang="en-US" sz="1200" b="0" dirty="0">
                <a:solidFill>
                  <a:schemeClr val="tx1"/>
                </a:solidFill>
                <a:latin typeface="Liberation Sans" panose="020B0604020202020204" pitchFamily="34" charset="0"/>
              </a:rPr>
              <a:t>on Disposal of Used</a:t>
            </a:r>
          </a:p>
          <a:p>
            <a:pPr algn="l"/>
            <a:r>
              <a:rPr lang="en-US" sz="1200" b="0" dirty="0">
                <a:solidFill>
                  <a:schemeClr val="tx1"/>
                </a:solidFill>
                <a:latin typeface="Liberation Sans" panose="020B0604020202020204" pitchFamily="34" charset="0"/>
              </a:rPr>
              <a:t>Machine</a:t>
            </a:r>
          </a:p>
        </p:txBody>
      </p:sp>
      <p:sp>
        <p:nvSpPr>
          <p:cNvPr id="14" name="Text Box 5"/>
          <p:cNvSpPr txBox="1">
            <a:spLocks noChangeArrowheads="1"/>
          </p:cNvSpPr>
          <p:nvPr/>
        </p:nvSpPr>
        <p:spPr bwMode="auto">
          <a:xfrm>
            <a:off x="8229600" y="6400800"/>
            <a:ext cx="762000" cy="338554"/>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r">
              <a:spcBef>
                <a:spcPct val="50000"/>
              </a:spcBef>
            </a:pPr>
            <a:r>
              <a:rPr lang="en-US" altLang="en-US" sz="1600" i="1" dirty="0">
                <a:solidFill>
                  <a:schemeClr val="bg2"/>
                </a:solidFill>
                <a:latin typeface="Liberation Sans" panose="020B0604020202020204" pitchFamily="34" charset="0"/>
              </a:rPr>
              <a:t>LO 5</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68039">
                                            <p:txEl>
                                              <p:pRg st="0" end="0"/>
                                            </p:txEl>
                                          </p:spTgt>
                                        </p:tgtEl>
                                        <p:attrNameLst>
                                          <p:attrName>style.visibility</p:attrName>
                                        </p:attrNameLst>
                                      </p:cBhvr>
                                      <p:to>
                                        <p:strVal val="visible"/>
                                      </p:to>
                                    </p:set>
                                    <p:animEffect transition="in" filter="wipe(left)">
                                      <p:cBhvr>
                                        <p:cTn id="7" dur="500"/>
                                        <p:tgtEl>
                                          <p:spTgt spid="10680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68039">
                                            <p:txEl>
                                              <p:pRg st="1" end="1"/>
                                            </p:txEl>
                                          </p:spTgt>
                                        </p:tgtEl>
                                        <p:attrNameLst>
                                          <p:attrName>style.visibility</p:attrName>
                                        </p:attrNameLst>
                                      </p:cBhvr>
                                      <p:to>
                                        <p:strVal val="visible"/>
                                      </p:to>
                                    </p:set>
                                    <p:animEffect transition="in" filter="wipe(left)">
                                      <p:cBhvr>
                                        <p:cTn id="12" dur="500"/>
                                        <p:tgtEl>
                                          <p:spTgt spid="106803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68039">
                                            <p:txEl>
                                              <p:pRg st="2" end="2"/>
                                            </p:txEl>
                                          </p:spTgt>
                                        </p:tgtEl>
                                        <p:attrNameLst>
                                          <p:attrName>style.visibility</p:attrName>
                                        </p:attrNameLst>
                                      </p:cBhvr>
                                      <p:to>
                                        <p:strVal val="visible"/>
                                      </p:to>
                                    </p:set>
                                    <p:animEffect transition="in" filter="wipe(left)">
                                      <p:cBhvr>
                                        <p:cTn id="17" dur="500"/>
                                        <p:tgtEl>
                                          <p:spTgt spid="106803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68039">
                                            <p:txEl>
                                              <p:pRg st="3" end="3"/>
                                            </p:txEl>
                                          </p:spTgt>
                                        </p:tgtEl>
                                        <p:attrNameLst>
                                          <p:attrName>style.visibility</p:attrName>
                                        </p:attrNameLst>
                                      </p:cBhvr>
                                      <p:to>
                                        <p:strVal val="visible"/>
                                      </p:to>
                                    </p:set>
                                    <p:animEffect transition="in" filter="wipe(left)">
                                      <p:cBhvr>
                                        <p:cTn id="22" dur="500"/>
                                        <p:tgtEl>
                                          <p:spTgt spid="106803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68039">
                                            <p:txEl>
                                              <p:pRg st="4" end="4"/>
                                            </p:txEl>
                                          </p:spTgt>
                                        </p:tgtEl>
                                        <p:attrNameLst>
                                          <p:attrName>style.visibility</p:attrName>
                                        </p:attrNameLst>
                                      </p:cBhvr>
                                      <p:to>
                                        <p:strVal val="visible"/>
                                      </p:to>
                                    </p:set>
                                    <p:animEffect transition="in" filter="wipe(left)">
                                      <p:cBhvr>
                                        <p:cTn id="27" dur="500"/>
                                        <p:tgtEl>
                                          <p:spTgt spid="106803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8039"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Text Box 5"/>
          <p:cNvSpPr txBox="1">
            <a:spLocks noChangeArrowheads="1"/>
          </p:cNvSpPr>
          <p:nvPr/>
        </p:nvSpPr>
        <p:spPr bwMode="auto">
          <a:xfrm>
            <a:off x="609600" y="1371600"/>
            <a:ext cx="8001000" cy="532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l">
              <a:lnSpc>
                <a:spcPct val="110000"/>
              </a:lnSpc>
              <a:spcBef>
                <a:spcPct val="30000"/>
              </a:spcBef>
              <a:spcAft>
                <a:spcPct val="20000"/>
              </a:spcAft>
              <a:buSzPct val="80000"/>
            </a:pPr>
            <a:r>
              <a:rPr lang="en-US" altLang="en-US" sz="2600" dirty="0">
                <a:solidFill>
                  <a:schemeClr val="tx1"/>
                </a:solidFill>
                <a:latin typeface="Liberation Sans" panose="020B0604020202020204" pitchFamily="34" charset="0"/>
              </a:rPr>
              <a:t>Exchanges—Gain Situation</a:t>
            </a:r>
          </a:p>
        </p:txBody>
      </p:sp>
      <p:sp>
        <p:nvSpPr>
          <p:cNvPr id="46085" name="Rectangle 6"/>
          <p:cNvSpPr>
            <a:spLocks noChangeArrowheads="1"/>
          </p:cNvSpPr>
          <p:nvPr/>
        </p:nvSpPr>
        <p:spPr bwMode="auto">
          <a:xfrm>
            <a:off x="609600" y="1981200"/>
            <a:ext cx="7696200" cy="185281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l">
              <a:lnSpc>
                <a:spcPct val="130000"/>
              </a:lnSpc>
            </a:pPr>
            <a:r>
              <a:rPr lang="en-US" altLang="en-US" sz="2200" dirty="0">
                <a:solidFill>
                  <a:schemeClr val="tx1"/>
                </a:solidFill>
                <a:latin typeface="Liberation Sans" panose="020B0604020202020204" pitchFamily="34" charset="0"/>
              </a:rPr>
              <a:t>Has Commercial Substance. </a:t>
            </a:r>
            <a:r>
              <a:rPr lang="en-US" altLang="en-US" sz="2200" b="0" dirty="0">
                <a:solidFill>
                  <a:schemeClr val="tx1"/>
                </a:solidFill>
                <a:latin typeface="Liberation Sans" panose="020B0604020202020204" pitchFamily="34" charset="0"/>
              </a:rPr>
              <a:t>Company usually records the cost of a non-monetary asset acquired in exchange for another non-monetary asset at the </a:t>
            </a:r>
            <a:r>
              <a:rPr lang="en-US" altLang="en-US" sz="2200" dirty="0">
                <a:solidFill>
                  <a:schemeClr val="tx1"/>
                </a:solidFill>
                <a:latin typeface="Liberation Sans" panose="020B0604020202020204" pitchFamily="34" charset="0"/>
              </a:rPr>
              <a:t>fair value of the asset given up</a:t>
            </a:r>
            <a:r>
              <a:rPr lang="en-US" altLang="en-US" sz="2200" b="0" dirty="0">
                <a:solidFill>
                  <a:schemeClr val="tx1"/>
                </a:solidFill>
                <a:latin typeface="Liberation Sans" panose="020B0604020202020204" pitchFamily="34" charset="0"/>
              </a:rPr>
              <a:t>, and immediately recognizes a gain. </a:t>
            </a:r>
          </a:p>
        </p:txBody>
      </p:sp>
      <p:sp>
        <p:nvSpPr>
          <p:cNvPr id="6"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outerShdw blurRad="38100" dist="38100" dir="2700000" algn="tl">
                  <a:srgbClr val="000000">
                    <a:alpha val="43137"/>
                  </a:srgbClr>
                </a:outerShdw>
              </a:effectLst>
              <a:latin typeface="Liberation Sans" panose="020B0604020202020204" pitchFamily="34" charset="0"/>
            </a:endParaRPr>
          </a:p>
        </p:txBody>
      </p:sp>
      <p:sp>
        <p:nvSpPr>
          <p:cNvPr id="8" name="Rectangle 4"/>
          <p:cNvSpPr txBox="1">
            <a:spLocks noChangeArrowheads="1"/>
          </p:cNvSpPr>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mj-lt"/>
                <a:ea typeface="+mj-ea"/>
                <a:cs typeface="+mj-cs"/>
              </a:defRPr>
            </a:lvl1pPr>
            <a:lvl2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2pPr>
            <a:lvl3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3pPr>
            <a:lvl4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4pPr>
            <a:lvl5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5pPr>
            <a:lvl6pPr marL="5667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6pPr>
            <a:lvl7pPr marL="10239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7pPr>
            <a:lvl8pPr marL="14811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8pPr>
            <a:lvl9pPr marL="19383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9pPr>
          </a:lstStyle>
          <a:p>
            <a:pPr algn="l">
              <a:lnSpc>
                <a:spcPct val="110000"/>
              </a:lnSpc>
              <a:spcBef>
                <a:spcPct val="30000"/>
              </a:spcBef>
              <a:spcAft>
                <a:spcPct val="20000"/>
              </a:spcAft>
              <a:buSzPct val="80000"/>
            </a:pPr>
            <a:r>
              <a:rPr lang="en-US" altLang="en-US" sz="3200" i="0" dirty="0">
                <a:solidFill>
                  <a:srgbClr val="800000"/>
                </a:solidFill>
                <a:effectLst/>
                <a:latin typeface="Liberation Sans" panose="020B0604020202020204" pitchFamily="34" charset="0"/>
              </a:rPr>
              <a:t>Exchanges of Non-Monetary Assets</a:t>
            </a:r>
          </a:p>
        </p:txBody>
      </p:sp>
      <p:sp>
        <p:nvSpPr>
          <p:cNvPr id="9" name="Text Box 5"/>
          <p:cNvSpPr txBox="1">
            <a:spLocks noChangeArrowheads="1"/>
          </p:cNvSpPr>
          <p:nvPr/>
        </p:nvSpPr>
        <p:spPr bwMode="auto">
          <a:xfrm>
            <a:off x="8229600" y="6400800"/>
            <a:ext cx="762000" cy="338554"/>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r">
              <a:spcBef>
                <a:spcPct val="50000"/>
              </a:spcBef>
            </a:pPr>
            <a:r>
              <a:rPr lang="en-US" altLang="en-US" sz="1600" i="1" dirty="0">
                <a:solidFill>
                  <a:schemeClr val="bg2"/>
                </a:solidFill>
                <a:latin typeface="Liberation Sans" panose="020B0604020202020204" pitchFamily="34" charset="0"/>
              </a:rPr>
              <a:t>LO 5</a:t>
            </a:r>
          </a:p>
        </p:txBody>
      </p:sp>
    </p:spTree>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Rectangle 6"/>
          <p:cNvSpPr>
            <a:spLocks noChangeArrowheads="1"/>
          </p:cNvSpPr>
          <p:nvPr/>
        </p:nvSpPr>
        <p:spPr bwMode="auto">
          <a:xfrm>
            <a:off x="609600" y="1371600"/>
            <a:ext cx="7924800" cy="28987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lgn="ctr">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l">
              <a:lnSpc>
                <a:spcPct val="115000"/>
              </a:lnSpc>
            </a:pPr>
            <a:r>
              <a:rPr lang="en-US" altLang="en-US" sz="2000" dirty="0">
                <a:solidFill>
                  <a:srgbClr val="800000"/>
                </a:solidFill>
                <a:latin typeface="Liberation Sans" panose="020B0604020202020204" pitchFamily="34" charset="0"/>
              </a:rPr>
              <a:t>Illustration:</a:t>
            </a:r>
            <a:r>
              <a:rPr lang="en-US" altLang="en-US" sz="2000" b="0" dirty="0">
                <a:latin typeface="Liberation Sans" panose="020B0604020202020204" pitchFamily="34" charset="0"/>
              </a:rPr>
              <a:t>  Interstate Transportation Company exchanged a number of used trucks plus cash for a semi-truck. The used trucks have a combined book value of $42,000 (cost $64,000 less $22,000 accumulated depreciation). Interstate’s purchasing agent, experienced in the secondhand market, indicates that the used trucks have a fair market value of $49,000. In addition to the trucks, Interstate must pay $11,000 cash for the semi-truck. Interstate computes the cost of the semi-truck as follows.</a:t>
            </a:r>
          </a:p>
        </p:txBody>
      </p:sp>
      <p:sp>
        <p:nvSpPr>
          <p:cNvPr id="47109" name="Text Box 8"/>
          <p:cNvSpPr txBox="1">
            <a:spLocks noChangeArrowheads="1"/>
          </p:cNvSpPr>
          <p:nvPr/>
        </p:nvSpPr>
        <p:spPr bwMode="auto">
          <a:xfrm>
            <a:off x="7315200" y="4495800"/>
            <a:ext cx="1447800" cy="64633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lgn="ctr">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l">
              <a:spcBef>
                <a:spcPct val="50000"/>
              </a:spcBef>
            </a:pPr>
            <a:r>
              <a:rPr lang="en-US" altLang="en-US" sz="1200" dirty="0">
                <a:solidFill>
                  <a:srgbClr val="800000"/>
                </a:solidFill>
                <a:latin typeface="Liberation Sans" panose="020B0604020202020204" pitchFamily="34" charset="0"/>
              </a:rPr>
              <a:t>Illustration 10-13</a:t>
            </a:r>
          </a:p>
          <a:p>
            <a:pPr algn="l">
              <a:spcBef>
                <a:spcPts val="0"/>
              </a:spcBef>
            </a:pPr>
            <a:r>
              <a:rPr lang="en-US" altLang="en-US" sz="1200" b="0" dirty="0">
                <a:solidFill>
                  <a:schemeClr val="tx1"/>
                </a:solidFill>
                <a:latin typeface="Liberation Sans" panose="020B0604020202020204" pitchFamily="34" charset="0"/>
              </a:rPr>
              <a:t>Computation of Semi-Truck Cost</a:t>
            </a:r>
          </a:p>
        </p:txBody>
      </p:sp>
      <p:pic>
        <p:nvPicPr>
          <p:cNvPr id="47110"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4495800"/>
            <a:ext cx="6553200" cy="163324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outerShdw blurRad="38100" dist="38100" dir="2700000" algn="tl">
                  <a:srgbClr val="000000">
                    <a:alpha val="43137"/>
                  </a:srgbClr>
                </a:outerShdw>
              </a:effectLst>
              <a:latin typeface="Liberation Sans" panose="020B0604020202020204" pitchFamily="34" charset="0"/>
            </a:endParaRPr>
          </a:p>
        </p:txBody>
      </p:sp>
      <p:sp>
        <p:nvSpPr>
          <p:cNvPr id="9" name="Rectangle 4"/>
          <p:cNvSpPr txBox="1">
            <a:spLocks noChangeArrowheads="1"/>
          </p:cNvSpPr>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mj-lt"/>
                <a:ea typeface="+mj-ea"/>
                <a:cs typeface="+mj-cs"/>
              </a:defRPr>
            </a:lvl1pPr>
            <a:lvl2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2pPr>
            <a:lvl3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3pPr>
            <a:lvl4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4pPr>
            <a:lvl5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5pPr>
            <a:lvl6pPr marL="5667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6pPr>
            <a:lvl7pPr marL="10239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7pPr>
            <a:lvl8pPr marL="14811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8pPr>
            <a:lvl9pPr marL="19383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9pPr>
          </a:lstStyle>
          <a:p>
            <a:pPr algn="l">
              <a:lnSpc>
                <a:spcPct val="110000"/>
              </a:lnSpc>
              <a:spcBef>
                <a:spcPct val="30000"/>
              </a:spcBef>
              <a:spcAft>
                <a:spcPct val="20000"/>
              </a:spcAft>
              <a:buSzPct val="80000"/>
            </a:pPr>
            <a:r>
              <a:rPr lang="en-US" altLang="en-US" sz="3200" i="0" dirty="0">
                <a:solidFill>
                  <a:srgbClr val="800000"/>
                </a:solidFill>
                <a:effectLst/>
                <a:latin typeface="Liberation Sans" panose="020B0604020202020204" pitchFamily="34" charset="0"/>
              </a:rPr>
              <a:t>Exchanges of Non-Monetary Assets</a:t>
            </a:r>
          </a:p>
        </p:txBody>
      </p:sp>
      <p:sp>
        <p:nvSpPr>
          <p:cNvPr id="10" name="Text Box 5"/>
          <p:cNvSpPr txBox="1">
            <a:spLocks noChangeArrowheads="1"/>
          </p:cNvSpPr>
          <p:nvPr/>
        </p:nvSpPr>
        <p:spPr bwMode="auto">
          <a:xfrm>
            <a:off x="8229600" y="6400800"/>
            <a:ext cx="762000" cy="338554"/>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r">
              <a:spcBef>
                <a:spcPct val="50000"/>
              </a:spcBef>
            </a:pPr>
            <a:r>
              <a:rPr lang="en-US" altLang="en-US" sz="1600" i="1" dirty="0">
                <a:solidFill>
                  <a:schemeClr val="bg2"/>
                </a:solidFill>
                <a:latin typeface="Liberation Sans" panose="020B0604020202020204" pitchFamily="34" charset="0"/>
              </a:rPr>
              <a:t>LO 5</a:t>
            </a:r>
          </a:p>
        </p:txBody>
      </p:sp>
    </p:spTree>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6226" name="Rectangle 2"/>
          <p:cNvSpPr>
            <a:spLocks noChangeArrowheads="1"/>
          </p:cNvSpPr>
          <p:nvPr/>
        </p:nvSpPr>
        <p:spPr bwMode="auto">
          <a:xfrm>
            <a:off x="990600" y="2057400"/>
            <a:ext cx="7467600" cy="220906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63550" indent="-463550">
              <a:tabLst>
                <a:tab pos="5718175" algn="r"/>
                <a:tab pos="7083425" algn="r"/>
              </a:tabLst>
              <a:defRPr b="1">
                <a:solidFill>
                  <a:schemeClr val="folHlink"/>
                </a:solidFill>
                <a:latin typeface="Comic Sans MS" pitchFamily="66" charset="0"/>
              </a:defRPr>
            </a:lvl1pPr>
            <a:lvl2pPr marL="742950" indent="-285750">
              <a:tabLst>
                <a:tab pos="5718175" algn="r"/>
                <a:tab pos="7083425" algn="r"/>
              </a:tabLst>
              <a:defRPr b="1">
                <a:solidFill>
                  <a:schemeClr val="folHlink"/>
                </a:solidFill>
                <a:latin typeface="Comic Sans MS" pitchFamily="66" charset="0"/>
              </a:defRPr>
            </a:lvl2pPr>
            <a:lvl3pPr marL="1143000" indent="-228600">
              <a:tabLst>
                <a:tab pos="5718175" algn="r"/>
                <a:tab pos="7083425" algn="r"/>
              </a:tabLst>
              <a:defRPr b="1">
                <a:solidFill>
                  <a:schemeClr val="folHlink"/>
                </a:solidFill>
                <a:latin typeface="Comic Sans MS" pitchFamily="66" charset="0"/>
              </a:defRPr>
            </a:lvl3pPr>
            <a:lvl4pPr marL="1600200" indent="-228600">
              <a:tabLst>
                <a:tab pos="5718175" algn="r"/>
                <a:tab pos="7083425" algn="r"/>
              </a:tabLst>
              <a:defRPr b="1">
                <a:solidFill>
                  <a:schemeClr val="folHlink"/>
                </a:solidFill>
                <a:latin typeface="Comic Sans MS" pitchFamily="66" charset="0"/>
              </a:defRPr>
            </a:lvl4pPr>
            <a:lvl5pPr marL="2057400" indent="-228600">
              <a:tabLst>
                <a:tab pos="5718175" algn="r"/>
                <a:tab pos="7083425" algn="r"/>
              </a:tabLst>
              <a:defRPr b="1">
                <a:solidFill>
                  <a:schemeClr val="folHlink"/>
                </a:solidFill>
                <a:latin typeface="Comic Sans MS" pitchFamily="66" charset="0"/>
              </a:defRPr>
            </a:lvl5pPr>
            <a:lvl6pPr marL="2514600" indent="-228600" algn="ctr" eaLnBrk="0" fontAlgn="base" hangingPunct="0">
              <a:spcBef>
                <a:spcPct val="0"/>
              </a:spcBef>
              <a:spcAft>
                <a:spcPct val="0"/>
              </a:spcAft>
              <a:tabLst>
                <a:tab pos="5718175" algn="r"/>
                <a:tab pos="7083425" algn="r"/>
              </a:tabLst>
              <a:defRPr b="1">
                <a:solidFill>
                  <a:schemeClr val="folHlink"/>
                </a:solidFill>
                <a:latin typeface="Comic Sans MS" pitchFamily="66" charset="0"/>
              </a:defRPr>
            </a:lvl6pPr>
            <a:lvl7pPr marL="2971800" indent="-228600" algn="ctr" eaLnBrk="0" fontAlgn="base" hangingPunct="0">
              <a:spcBef>
                <a:spcPct val="0"/>
              </a:spcBef>
              <a:spcAft>
                <a:spcPct val="0"/>
              </a:spcAft>
              <a:tabLst>
                <a:tab pos="5718175" algn="r"/>
                <a:tab pos="7083425" algn="r"/>
              </a:tabLst>
              <a:defRPr b="1">
                <a:solidFill>
                  <a:schemeClr val="folHlink"/>
                </a:solidFill>
                <a:latin typeface="Comic Sans MS" pitchFamily="66" charset="0"/>
              </a:defRPr>
            </a:lvl7pPr>
            <a:lvl8pPr marL="3429000" indent="-228600" algn="ctr" eaLnBrk="0" fontAlgn="base" hangingPunct="0">
              <a:spcBef>
                <a:spcPct val="0"/>
              </a:spcBef>
              <a:spcAft>
                <a:spcPct val="0"/>
              </a:spcAft>
              <a:tabLst>
                <a:tab pos="5718175" algn="r"/>
                <a:tab pos="7083425" algn="r"/>
              </a:tabLst>
              <a:defRPr b="1">
                <a:solidFill>
                  <a:schemeClr val="folHlink"/>
                </a:solidFill>
                <a:latin typeface="Comic Sans MS" pitchFamily="66" charset="0"/>
              </a:defRPr>
            </a:lvl8pPr>
            <a:lvl9pPr marL="3886200" indent="-228600" algn="ctr" eaLnBrk="0" fontAlgn="base" hangingPunct="0">
              <a:spcBef>
                <a:spcPct val="0"/>
              </a:spcBef>
              <a:spcAft>
                <a:spcPct val="0"/>
              </a:spcAft>
              <a:tabLst>
                <a:tab pos="5718175" algn="r"/>
                <a:tab pos="7083425" algn="r"/>
              </a:tabLst>
              <a:defRPr b="1">
                <a:solidFill>
                  <a:schemeClr val="folHlink"/>
                </a:solidFill>
                <a:latin typeface="Comic Sans MS" pitchFamily="66" charset="0"/>
              </a:defRPr>
            </a:lvl9pPr>
          </a:lstStyle>
          <a:p>
            <a:pPr algn="l">
              <a:lnSpc>
                <a:spcPct val="115000"/>
              </a:lnSpc>
              <a:spcBef>
                <a:spcPct val="20000"/>
              </a:spcBef>
            </a:pPr>
            <a:r>
              <a:rPr lang="en-US" altLang="en-US" sz="2100" b="0" dirty="0">
                <a:latin typeface="Liberation Sans" panose="020B0604020202020204" pitchFamily="34" charset="0"/>
              </a:rPr>
              <a:t>Truck (semi) 	60,000</a:t>
            </a:r>
          </a:p>
          <a:p>
            <a:pPr algn="l">
              <a:lnSpc>
                <a:spcPct val="115000"/>
              </a:lnSpc>
              <a:spcBef>
                <a:spcPct val="20000"/>
              </a:spcBef>
            </a:pPr>
            <a:r>
              <a:rPr lang="en-US" altLang="en-US" sz="2100" b="0" dirty="0">
                <a:latin typeface="Liberation Sans" panose="020B0604020202020204" pitchFamily="34" charset="0"/>
              </a:rPr>
              <a:t>Accumulated Depreciation—Trucks 	22,000</a:t>
            </a:r>
          </a:p>
          <a:p>
            <a:pPr algn="l">
              <a:lnSpc>
                <a:spcPct val="115000"/>
              </a:lnSpc>
              <a:spcBef>
                <a:spcPct val="20000"/>
              </a:spcBef>
            </a:pPr>
            <a:r>
              <a:rPr lang="en-US" altLang="en-US" sz="2100" b="0" dirty="0">
                <a:latin typeface="Liberation Sans" panose="020B0604020202020204" pitchFamily="34" charset="0"/>
              </a:rPr>
              <a:t>	Trucks (used)		64,000</a:t>
            </a:r>
          </a:p>
          <a:p>
            <a:pPr algn="l">
              <a:lnSpc>
                <a:spcPct val="115000"/>
              </a:lnSpc>
              <a:spcBef>
                <a:spcPct val="20000"/>
              </a:spcBef>
            </a:pPr>
            <a:r>
              <a:rPr lang="en-US" altLang="en-US" sz="2100" b="0" dirty="0">
                <a:latin typeface="Liberation Sans" panose="020B0604020202020204" pitchFamily="34" charset="0"/>
              </a:rPr>
              <a:t>	Gain on Disposal of Trucks		7,000</a:t>
            </a:r>
          </a:p>
          <a:p>
            <a:pPr algn="l">
              <a:lnSpc>
                <a:spcPct val="115000"/>
              </a:lnSpc>
              <a:spcBef>
                <a:spcPct val="20000"/>
              </a:spcBef>
            </a:pPr>
            <a:r>
              <a:rPr lang="en-US" altLang="en-US" sz="2100" b="0" dirty="0">
                <a:latin typeface="Liberation Sans" panose="020B0604020202020204" pitchFamily="34" charset="0"/>
              </a:rPr>
              <a:t>	Cash 		11,000</a:t>
            </a:r>
          </a:p>
        </p:txBody>
      </p:sp>
      <p:sp>
        <p:nvSpPr>
          <p:cNvPr id="48133" name="Rectangle 5"/>
          <p:cNvSpPr>
            <a:spLocks noChangeArrowheads="1"/>
          </p:cNvSpPr>
          <p:nvPr/>
        </p:nvSpPr>
        <p:spPr bwMode="auto">
          <a:xfrm>
            <a:off x="609600" y="1371600"/>
            <a:ext cx="8305800" cy="4635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l">
              <a:lnSpc>
                <a:spcPct val="115000"/>
              </a:lnSpc>
            </a:pPr>
            <a:r>
              <a:rPr lang="en-US" altLang="en-US" sz="2100" dirty="0">
                <a:solidFill>
                  <a:srgbClr val="800000"/>
                </a:solidFill>
                <a:latin typeface="Liberation Sans" panose="020B0604020202020204" pitchFamily="34" charset="0"/>
              </a:rPr>
              <a:t>Illustration:</a:t>
            </a:r>
            <a:r>
              <a:rPr lang="en-US" altLang="en-US" sz="2100" b="0" dirty="0">
                <a:latin typeface="Liberation Sans" panose="020B0604020202020204" pitchFamily="34" charset="0"/>
              </a:rPr>
              <a:t>  Interstate records the exchange transaction as follows:</a:t>
            </a:r>
          </a:p>
        </p:txBody>
      </p:sp>
      <p:sp>
        <p:nvSpPr>
          <p:cNvPr id="48134" name="Text Box 6"/>
          <p:cNvSpPr txBox="1">
            <a:spLocks noChangeArrowheads="1"/>
          </p:cNvSpPr>
          <p:nvPr/>
        </p:nvSpPr>
        <p:spPr bwMode="auto">
          <a:xfrm>
            <a:off x="7162800" y="4514850"/>
            <a:ext cx="1752600" cy="83099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lgn="ctr">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l"/>
            <a:r>
              <a:rPr lang="en-US" sz="1200" dirty="0">
                <a:solidFill>
                  <a:srgbClr val="800000"/>
                </a:solidFill>
                <a:latin typeface="Liberation Sans" panose="020B0604020202020204" pitchFamily="34" charset="0"/>
              </a:rPr>
              <a:t>ILLUSTRATION 10-14</a:t>
            </a:r>
          </a:p>
          <a:p>
            <a:pPr algn="l"/>
            <a:r>
              <a:rPr lang="en-US" sz="1200" b="0" dirty="0">
                <a:solidFill>
                  <a:schemeClr val="tx1"/>
                </a:solidFill>
                <a:latin typeface="Liberation Sans" panose="020B0604020202020204" pitchFamily="34" charset="0"/>
              </a:rPr>
              <a:t>Computation of Gain on Disposal of Used Trucks</a:t>
            </a:r>
            <a:endParaRPr lang="en-US" altLang="en-US" sz="1200" b="0" dirty="0">
              <a:solidFill>
                <a:schemeClr val="tx1"/>
              </a:solidFill>
              <a:latin typeface="Liberation Sans" panose="020B0604020202020204" pitchFamily="34" charset="0"/>
            </a:endParaRPr>
          </a:p>
        </p:txBody>
      </p:sp>
      <p:sp>
        <p:nvSpPr>
          <p:cNvPr id="48135" name="Rectangle 8"/>
          <p:cNvSpPr>
            <a:spLocks noChangeArrowheads="1"/>
          </p:cNvSpPr>
          <p:nvPr/>
        </p:nvSpPr>
        <p:spPr bwMode="auto">
          <a:xfrm>
            <a:off x="381000" y="4789488"/>
            <a:ext cx="1371600" cy="7937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nSpc>
                <a:spcPct val="115000"/>
              </a:lnSpc>
            </a:pPr>
            <a:r>
              <a:rPr lang="en-US" altLang="en-US" sz="2000" dirty="0">
                <a:solidFill>
                  <a:schemeClr val="tx1"/>
                </a:solidFill>
                <a:latin typeface="Liberation Sans" panose="020B0604020202020204" pitchFamily="34" charset="0"/>
              </a:rPr>
              <a:t>Gain on Disposal</a:t>
            </a:r>
            <a:endParaRPr lang="en-US" altLang="en-US" sz="2000" b="0" dirty="0">
              <a:solidFill>
                <a:schemeClr val="tx1"/>
              </a:solidFill>
              <a:latin typeface="Liberation Sans" panose="020B0604020202020204" pitchFamily="34" charset="0"/>
            </a:endParaRPr>
          </a:p>
        </p:txBody>
      </p:sp>
      <p:pic>
        <p:nvPicPr>
          <p:cNvPr id="48136"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4511675"/>
            <a:ext cx="5181600" cy="15541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outerShdw blurRad="38100" dist="38100" dir="2700000" algn="tl">
                  <a:srgbClr val="000000">
                    <a:alpha val="43137"/>
                  </a:srgbClr>
                </a:outerShdw>
              </a:effectLst>
              <a:latin typeface="Liberation Sans" panose="020B0604020202020204" pitchFamily="34" charset="0"/>
            </a:endParaRPr>
          </a:p>
        </p:txBody>
      </p:sp>
      <p:sp>
        <p:nvSpPr>
          <p:cNvPr id="11" name="Rectangle 4"/>
          <p:cNvSpPr txBox="1">
            <a:spLocks noChangeArrowheads="1"/>
          </p:cNvSpPr>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mj-lt"/>
                <a:ea typeface="+mj-ea"/>
                <a:cs typeface="+mj-cs"/>
              </a:defRPr>
            </a:lvl1pPr>
            <a:lvl2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2pPr>
            <a:lvl3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3pPr>
            <a:lvl4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4pPr>
            <a:lvl5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5pPr>
            <a:lvl6pPr marL="5667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6pPr>
            <a:lvl7pPr marL="10239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7pPr>
            <a:lvl8pPr marL="14811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8pPr>
            <a:lvl9pPr marL="19383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9pPr>
          </a:lstStyle>
          <a:p>
            <a:pPr algn="l">
              <a:lnSpc>
                <a:spcPct val="110000"/>
              </a:lnSpc>
              <a:spcBef>
                <a:spcPct val="30000"/>
              </a:spcBef>
              <a:spcAft>
                <a:spcPct val="20000"/>
              </a:spcAft>
              <a:buSzPct val="80000"/>
            </a:pPr>
            <a:r>
              <a:rPr lang="en-US" altLang="en-US" sz="3200" i="0" dirty="0">
                <a:solidFill>
                  <a:srgbClr val="800000"/>
                </a:solidFill>
                <a:effectLst/>
                <a:latin typeface="Liberation Sans" panose="020B0604020202020204" pitchFamily="34" charset="0"/>
              </a:rPr>
              <a:t>Exchanges of Non-Monetary Assets</a:t>
            </a:r>
          </a:p>
        </p:txBody>
      </p:sp>
      <p:sp>
        <p:nvSpPr>
          <p:cNvPr id="12" name="Text Box 5"/>
          <p:cNvSpPr txBox="1">
            <a:spLocks noChangeArrowheads="1"/>
          </p:cNvSpPr>
          <p:nvPr/>
        </p:nvSpPr>
        <p:spPr bwMode="auto">
          <a:xfrm>
            <a:off x="8229600" y="6400800"/>
            <a:ext cx="762000" cy="338554"/>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r">
              <a:spcBef>
                <a:spcPct val="50000"/>
              </a:spcBef>
            </a:pPr>
            <a:r>
              <a:rPr lang="en-US" altLang="en-US" sz="1600" i="1" dirty="0">
                <a:solidFill>
                  <a:schemeClr val="bg2"/>
                </a:solidFill>
                <a:latin typeface="Liberation Sans" panose="020B0604020202020204" pitchFamily="34" charset="0"/>
              </a:rPr>
              <a:t>LO 5</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76226">
                                            <p:txEl>
                                              <p:pRg st="0" end="0"/>
                                            </p:txEl>
                                          </p:spTgt>
                                        </p:tgtEl>
                                        <p:attrNameLst>
                                          <p:attrName>style.visibility</p:attrName>
                                        </p:attrNameLst>
                                      </p:cBhvr>
                                      <p:to>
                                        <p:strVal val="visible"/>
                                      </p:to>
                                    </p:set>
                                    <p:animEffect transition="in" filter="wipe(left)">
                                      <p:cBhvr>
                                        <p:cTn id="7" dur="500"/>
                                        <p:tgtEl>
                                          <p:spTgt spid="107622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76226">
                                            <p:txEl>
                                              <p:pRg st="1" end="1"/>
                                            </p:txEl>
                                          </p:spTgt>
                                        </p:tgtEl>
                                        <p:attrNameLst>
                                          <p:attrName>style.visibility</p:attrName>
                                        </p:attrNameLst>
                                      </p:cBhvr>
                                      <p:to>
                                        <p:strVal val="visible"/>
                                      </p:to>
                                    </p:set>
                                    <p:animEffect transition="in" filter="wipe(left)">
                                      <p:cBhvr>
                                        <p:cTn id="12" dur="500"/>
                                        <p:tgtEl>
                                          <p:spTgt spid="107622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76226">
                                            <p:txEl>
                                              <p:pRg st="2" end="2"/>
                                            </p:txEl>
                                          </p:spTgt>
                                        </p:tgtEl>
                                        <p:attrNameLst>
                                          <p:attrName>style.visibility</p:attrName>
                                        </p:attrNameLst>
                                      </p:cBhvr>
                                      <p:to>
                                        <p:strVal val="visible"/>
                                      </p:to>
                                    </p:set>
                                    <p:animEffect transition="in" filter="wipe(left)">
                                      <p:cBhvr>
                                        <p:cTn id="17" dur="500"/>
                                        <p:tgtEl>
                                          <p:spTgt spid="1076226">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76226">
                                            <p:txEl>
                                              <p:pRg st="3" end="3"/>
                                            </p:txEl>
                                          </p:spTgt>
                                        </p:tgtEl>
                                        <p:attrNameLst>
                                          <p:attrName>style.visibility</p:attrName>
                                        </p:attrNameLst>
                                      </p:cBhvr>
                                      <p:to>
                                        <p:strVal val="visible"/>
                                      </p:to>
                                    </p:set>
                                    <p:animEffect transition="in" filter="wipe(left)">
                                      <p:cBhvr>
                                        <p:cTn id="22" dur="500"/>
                                        <p:tgtEl>
                                          <p:spTgt spid="1076226">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76226">
                                            <p:txEl>
                                              <p:pRg st="4" end="4"/>
                                            </p:txEl>
                                          </p:spTgt>
                                        </p:tgtEl>
                                        <p:attrNameLst>
                                          <p:attrName>style.visibility</p:attrName>
                                        </p:attrNameLst>
                                      </p:cBhvr>
                                      <p:to>
                                        <p:strVal val="visible"/>
                                      </p:to>
                                    </p:set>
                                    <p:animEffect transition="in" filter="wipe(left)">
                                      <p:cBhvr>
                                        <p:cTn id="27" dur="500"/>
                                        <p:tgtEl>
                                          <p:spTgt spid="107622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622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Text Box 4"/>
          <p:cNvSpPr txBox="1">
            <a:spLocks noChangeArrowheads="1"/>
          </p:cNvSpPr>
          <p:nvPr/>
        </p:nvSpPr>
        <p:spPr bwMode="auto">
          <a:xfrm>
            <a:off x="609600" y="1371600"/>
            <a:ext cx="8001000" cy="531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l">
              <a:lnSpc>
                <a:spcPct val="110000"/>
              </a:lnSpc>
              <a:spcBef>
                <a:spcPct val="30000"/>
              </a:spcBef>
              <a:spcAft>
                <a:spcPct val="20000"/>
              </a:spcAft>
              <a:buSzPct val="80000"/>
            </a:pPr>
            <a:r>
              <a:rPr lang="en-US" altLang="en-US" sz="2600" dirty="0">
                <a:solidFill>
                  <a:schemeClr val="tx1"/>
                </a:solidFill>
                <a:latin typeface="Liberation Sans" panose="020B0604020202020204" pitchFamily="34" charset="0"/>
              </a:rPr>
              <a:t>Exchanges—Gain Situation</a:t>
            </a:r>
          </a:p>
        </p:txBody>
      </p:sp>
      <p:sp>
        <p:nvSpPr>
          <p:cNvPr id="49157" name="Rectangle 5"/>
          <p:cNvSpPr>
            <a:spLocks noChangeArrowheads="1"/>
          </p:cNvSpPr>
          <p:nvPr/>
        </p:nvSpPr>
        <p:spPr bwMode="auto">
          <a:xfrm>
            <a:off x="609600" y="1981200"/>
            <a:ext cx="7696200" cy="232057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lgn="ctr">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l">
              <a:lnSpc>
                <a:spcPct val="125000"/>
              </a:lnSpc>
              <a:spcBef>
                <a:spcPts val="1200"/>
              </a:spcBef>
            </a:pPr>
            <a:r>
              <a:rPr lang="en-US" altLang="en-US" sz="2200" dirty="0">
                <a:solidFill>
                  <a:schemeClr val="tx1"/>
                </a:solidFill>
                <a:latin typeface="Liberation Sans" panose="020B0604020202020204" pitchFamily="34" charset="0"/>
              </a:rPr>
              <a:t>Lacks Commercial Substance.</a:t>
            </a:r>
            <a:r>
              <a:rPr lang="en-US" altLang="en-US" sz="2200" b="0" dirty="0">
                <a:solidFill>
                  <a:schemeClr val="tx1"/>
                </a:solidFill>
                <a:latin typeface="Liberation Sans" panose="020B0604020202020204" pitchFamily="34" charset="0"/>
              </a:rPr>
              <a:t> Now assume that Interstate Transportation Company exchange lacks commercial substance. </a:t>
            </a:r>
          </a:p>
          <a:p>
            <a:pPr algn="l">
              <a:lnSpc>
                <a:spcPct val="125000"/>
              </a:lnSpc>
              <a:spcBef>
                <a:spcPts val="1200"/>
              </a:spcBef>
            </a:pPr>
            <a:r>
              <a:rPr lang="en-US" altLang="en-US" sz="2200" b="0" dirty="0">
                <a:solidFill>
                  <a:schemeClr val="tx1"/>
                </a:solidFill>
                <a:latin typeface="Liberation Sans" panose="020B0604020202020204" pitchFamily="34" charset="0"/>
              </a:rPr>
              <a:t>Interstate defers the gain of $7,000 and reduces the basis of the semi-truck. </a:t>
            </a:r>
          </a:p>
        </p:txBody>
      </p:sp>
      <p:sp>
        <p:nvSpPr>
          <p:cNvPr id="6"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outerShdw blurRad="38100" dist="38100" dir="2700000" algn="tl">
                  <a:srgbClr val="000000">
                    <a:alpha val="43137"/>
                  </a:srgbClr>
                </a:outerShdw>
              </a:effectLst>
              <a:latin typeface="Liberation Sans" panose="020B0604020202020204" pitchFamily="34" charset="0"/>
            </a:endParaRPr>
          </a:p>
        </p:txBody>
      </p:sp>
      <p:sp>
        <p:nvSpPr>
          <p:cNvPr id="8" name="Rectangle 4"/>
          <p:cNvSpPr txBox="1">
            <a:spLocks noChangeArrowheads="1"/>
          </p:cNvSpPr>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mj-lt"/>
                <a:ea typeface="+mj-ea"/>
                <a:cs typeface="+mj-cs"/>
              </a:defRPr>
            </a:lvl1pPr>
            <a:lvl2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2pPr>
            <a:lvl3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3pPr>
            <a:lvl4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4pPr>
            <a:lvl5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5pPr>
            <a:lvl6pPr marL="5667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6pPr>
            <a:lvl7pPr marL="10239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7pPr>
            <a:lvl8pPr marL="14811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8pPr>
            <a:lvl9pPr marL="19383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9pPr>
          </a:lstStyle>
          <a:p>
            <a:pPr algn="l">
              <a:lnSpc>
                <a:spcPct val="110000"/>
              </a:lnSpc>
              <a:spcBef>
                <a:spcPct val="30000"/>
              </a:spcBef>
              <a:spcAft>
                <a:spcPct val="20000"/>
              </a:spcAft>
              <a:buSzPct val="80000"/>
            </a:pPr>
            <a:r>
              <a:rPr lang="en-US" altLang="en-US" sz="3200" i="0" dirty="0">
                <a:solidFill>
                  <a:srgbClr val="800000"/>
                </a:solidFill>
                <a:effectLst/>
                <a:latin typeface="Liberation Sans" panose="020B0604020202020204" pitchFamily="34" charset="0"/>
              </a:rPr>
              <a:t>Exchanges of Non-Monetary Assets</a:t>
            </a:r>
          </a:p>
        </p:txBody>
      </p:sp>
      <p:sp>
        <p:nvSpPr>
          <p:cNvPr id="9" name="Text Box 5"/>
          <p:cNvSpPr txBox="1">
            <a:spLocks noChangeArrowheads="1"/>
          </p:cNvSpPr>
          <p:nvPr/>
        </p:nvSpPr>
        <p:spPr bwMode="auto">
          <a:xfrm>
            <a:off x="8229600" y="6400800"/>
            <a:ext cx="762000" cy="338554"/>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r">
              <a:spcBef>
                <a:spcPct val="50000"/>
              </a:spcBef>
            </a:pPr>
            <a:r>
              <a:rPr lang="en-US" altLang="en-US" sz="1600" i="1" dirty="0">
                <a:solidFill>
                  <a:schemeClr val="bg2"/>
                </a:solidFill>
                <a:latin typeface="Liberation Sans" panose="020B0604020202020204" pitchFamily="34" charset="0"/>
              </a:rPr>
              <a:t>LO 5</a:t>
            </a:r>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18"/>
          <p:cNvSpPr>
            <a:spLocks noChangeArrowheads="1"/>
          </p:cNvSpPr>
          <p:nvPr/>
        </p:nvSpPr>
        <p:spPr bwMode="auto">
          <a:xfrm>
            <a:off x="4724400" y="3352800"/>
            <a:ext cx="4114800" cy="2895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tx1"/>
                </a:solidFill>
                <a:prstDash val="solid"/>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lIns="90488" tIns="44450" rIns="90488" bIns="44450"/>
          <a:lstStyle/>
          <a:p>
            <a:pPr marL="342900" indent="-342900" algn="l">
              <a:lnSpc>
                <a:spcPct val="115000"/>
              </a:lnSpc>
              <a:spcBef>
                <a:spcPct val="45000"/>
              </a:spcBef>
              <a:buClr>
                <a:srgbClr val="A50021"/>
              </a:buClr>
              <a:buSzPct val="100000"/>
              <a:buFont typeface="+mj-lt"/>
              <a:buAutoNum type="arabicPeriod" startAt="5"/>
              <a:defRPr/>
            </a:pPr>
            <a:r>
              <a:rPr lang="en-US" sz="1600" b="0" dirty="0">
                <a:solidFill>
                  <a:schemeClr val="bg2"/>
                </a:solidFill>
                <a:latin typeface="Liberation Sans" panose="020B0604020202020204" pitchFamily="34" charset="0"/>
              </a:rPr>
              <a:t>Understand accounting issues related to acquiring and valuing plant assets.</a:t>
            </a:r>
          </a:p>
          <a:p>
            <a:pPr marL="342900" indent="-342900" algn="l">
              <a:lnSpc>
                <a:spcPct val="115000"/>
              </a:lnSpc>
              <a:spcBef>
                <a:spcPct val="45000"/>
              </a:spcBef>
              <a:buClr>
                <a:srgbClr val="A50021"/>
              </a:buClr>
              <a:buSzPct val="100000"/>
              <a:buFont typeface="+mj-lt"/>
              <a:buAutoNum type="arabicPeriod" startAt="5"/>
              <a:defRPr/>
            </a:pPr>
            <a:r>
              <a:rPr lang="en-US" sz="1600" b="0" dirty="0">
                <a:solidFill>
                  <a:schemeClr val="bg2"/>
                </a:solidFill>
                <a:latin typeface="Liberation Sans" panose="020B0604020202020204" pitchFamily="34" charset="0"/>
              </a:rPr>
              <a:t>Describe the accounting treatment for costs subsequent to acquisition.</a:t>
            </a:r>
          </a:p>
          <a:p>
            <a:pPr marL="342900" indent="-342900" algn="l">
              <a:lnSpc>
                <a:spcPct val="115000"/>
              </a:lnSpc>
              <a:spcBef>
                <a:spcPct val="45000"/>
              </a:spcBef>
              <a:buClr>
                <a:srgbClr val="A50021"/>
              </a:buClr>
              <a:buSzPct val="100000"/>
              <a:buFont typeface="+mj-lt"/>
              <a:buAutoNum type="arabicPeriod" startAt="5"/>
              <a:defRPr/>
            </a:pPr>
            <a:r>
              <a:rPr lang="en-US" sz="1600" b="0" dirty="0">
                <a:solidFill>
                  <a:schemeClr val="bg2"/>
                </a:solidFill>
                <a:latin typeface="Liberation Sans" panose="020B0604020202020204" pitchFamily="34" charset="0"/>
              </a:rPr>
              <a:t>Describe the accounting treatment for the disposal of property, plant, and equipment.</a:t>
            </a:r>
          </a:p>
        </p:txBody>
      </p:sp>
      <p:sp>
        <p:nvSpPr>
          <p:cNvPr id="9220" name="Rectangle 19"/>
          <p:cNvSpPr>
            <a:spLocks noChangeArrowheads="1"/>
          </p:cNvSpPr>
          <p:nvPr/>
        </p:nvSpPr>
        <p:spPr bwMode="auto">
          <a:xfrm>
            <a:off x="457200" y="2971800"/>
            <a:ext cx="5181600" cy="348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lIns="90488" tIns="44450" rIns="90488" bIns="44450">
            <a:spAutoFit/>
          </a:bodyPr>
          <a:lstStyle>
            <a:lvl1pPr marL="285750" indent="-285750">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0"/>
              </a:spcBef>
              <a:spcAft>
                <a:spcPct val="0"/>
              </a:spcAft>
              <a:defRPr sz="2800">
                <a:solidFill>
                  <a:schemeClr val="tx1"/>
                </a:solidFill>
                <a:latin typeface="Times New Roman" pitchFamily="18" charset="0"/>
              </a:defRPr>
            </a:lvl6pPr>
            <a:lvl7pPr marL="2971800" indent="-228600" algn="ctr" eaLnBrk="0" fontAlgn="base" hangingPunct="0">
              <a:spcBef>
                <a:spcPct val="0"/>
              </a:spcBef>
              <a:spcAft>
                <a:spcPct val="0"/>
              </a:spcAft>
              <a:defRPr sz="2800">
                <a:solidFill>
                  <a:schemeClr val="tx1"/>
                </a:solidFill>
                <a:latin typeface="Times New Roman" pitchFamily="18" charset="0"/>
              </a:defRPr>
            </a:lvl7pPr>
            <a:lvl8pPr marL="3429000" indent="-228600" algn="ctr" eaLnBrk="0" fontAlgn="base" hangingPunct="0">
              <a:spcBef>
                <a:spcPct val="0"/>
              </a:spcBef>
              <a:spcAft>
                <a:spcPct val="0"/>
              </a:spcAft>
              <a:defRPr sz="2800">
                <a:solidFill>
                  <a:schemeClr val="tx1"/>
                </a:solidFill>
                <a:latin typeface="Times New Roman" pitchFamily="18" charset="0"/>
              </a:defRPr>
            </a:lvl8pPr>
            <a:lvl9pPr marL="3886200" indent="-228600" algn="ctr" eaLnBrk="0" fontAlgn="base" hangingPunct="0">
              <a:spcBef>
                <a:spcPct val="0"/>
              </a:spcBef>
              <a:spcAft>
                <a:spcPct val="0"/>
              </a:spcAft>
              <a:defRPr sz="2800">
                <a:solidFill>
                  <a:schemeClr val="tx1"/>
                </a:solidFill>
                <a:latin typeface="Times New Roman" pitchFamily="18" charset="0"/>
              </a:defRPr>
            </a:lvl9pPr>
          </a:lstStyle>
          <a:p>
            <a:pPr algn="l">
              <a:lnSpc>
                <a:spcPct val="115000"/>
              </a:lnSpc>
              <a:spcBef>
                <a:spcPct val="45000"/>
              </a:spcBef>
              <a:buClr>
                <a:srgbClr val="A50021"/>
              </a:buClr>
              <a:buFont typeface="Wingdings" pitchFamily="2" charset="2"/>
              <a:buNone/>
            </a:pPr>
            <a:r>
              <a:rPr lang="en-US" altLang="en-US" sz="1600" b="1" i="1" dirty="0">
                <a:solidFill>
                  <a:schemeClr val="bg2"/>
                </a:solidFill>
                <a:latin typeface="Liberation Sans" panose="020B0604020202020204" pitchFamily="34" charset="0"/>
              </a:rPr>
              <a:t>After studying this chapter, you should be able to:</a:t>
            </a:r>
          </a:p>
        </p:txBody>
      </p:sp>
      <p:pic>
        <p:nvPicPr>
          <p:cNvPr id="9221" name="Picture 2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0"/>
            <a:ext cx="6705600" cy="2057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222" name="Rectangle 24"/>
          <p:cNvSpPr>
            <a:spLocks noChangeArrowheads="1"/>
          </p:cNvSpPr>
          <p:nvPr/>
        </p:nvSpPr>
        <p:spPr bwMode="auto">
          <a:xfrm>
            <a:off x="2590800" y="488950"/>
            <a:ext cx="6473825" cy="1066800"/>
          </a:xfrm>
          <a:prstGeom prst="rect">
            <a:avLst/>
          </a:prstGeom>
          <a:noFill/>
          <a:ln>
            <a:noFill/>
          </a:ln>
          <a:effectLst/>
          <a:extLst>
            <a:ext uri="{909E8E84-426E-40DD-AFC4-6F175D3DCCD1}">
              <a14:hiddenFill xmlns:a14="http://schemas.microsoft.com/office/drawing/2010/main">
                <a:solidFill>
                  <a:srgbClr val="009999"/>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r>
              <a:rPr lang="en-US" altLang="en-US" sz="3600" b="1" dirty="0">
                <a:solidFill>
                  <a:schemeClr val="bg1"/>
                </a:solidFill>
                <a:effectLst>
                  <a:outerShdw blurRad="38100" dist="38100" dir="2700000" algn="tl">
                    <a:srgbClr val="000000">
                      <a:alpha val="43137"/>
                    </a:srgbClr>
                  </a:outerShdw>
                </a:effectLst>
                <a:latin typeface="Liberation Sans" panose="020B0604020202020204" pitchFamily="34" charset="0"/>
              </a:rPr>
              <a:t>Acquisition and Disposition of Property, Plant, and Equipment</a:t>
            </a:r>
          </a:p>
        </p:txBody>
      </p:sp>
      <p:pic>
        <p:nvPicPr>
          <p:cNvPr id="9223" name="Picture 2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1000" y="412750"/>
            <a:ext cx="314325" cy="1295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224" name="Text Box 26"/>
          <p:cNvSpPr txBox="1">
            <a:spLocks noChangeArrowheads="1"/>
          </p:cNvSpPr>
          <p:nvPr/>
        </p:nvSpPr>
        <p:spPr bwMode="auto">
          <a:xfrm>
            <a:off x="533400" y="152400"/>
            <a:ext cx="1905000" cy="17224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0"/>
              </a:spcBef>
              <a:spcAft>
                <a:spcPct val="0"/>
              </a:spcAft>
              <a:defRPr sz="2800">
                <a:solidFill>
                  <a:schemeClr val="tx1"/>
                </a:solidFill>
                <a:latin typeface="Times New Roman" pitchFamily="18" charset="0"/>
              </a:defRPr>
            </a:lvl6pPr>
            <a:lvl7pPr marL="2971800" indent="-228600" algn="ctr" eaLnBrk="0" fontAlgn="base" hangingPunct="0">
              <a:spcBef>
                <a:spcPct val="0"/>
              </a:spcBef>
              <a:spcAft>
                <a:spcPct val="0"/>
              </a:spcAft>
              <a:defRPr sz="2800">
                <a:solidFill>
                  <a:schemeClr val="tx1"/>
                </a:solidFill>
                <a:latin typeface="Times New Roman" pitchFamily="18" charset="0"/>
              </a:defRPr>
            </a:lvl7pPr>
            <a:lvl8pPr marL="3429000" indent="-228600" algn="ctr" eaLnBrk="0" fontAlgn="base" hangingPunct="0">
              <a:spcBef>
                <a:spcPct val="0"/>
              </a:spcBef>
              <a:spcAft>
                <a:spcPct val="0"/>
              </a:spcAft>
              <a:defRPr sz="2800">
                <a:solidFill>
                  <a:schemeClr val="tx1"/>
                </a:solidFill>
                <a:latin typeface="Times New Roman" pitchFamily="18" charset="0"/>
              </a:defRPr>
            </a:lvl8pPr>
            <a:lvl9pPr marL="3886200" indent="-228600" algn="ctr" eaLnBrk="0" fontAlgn="base" hangingPunct="0">
              <a:spcBef>
                <a:spcPct val="0"/>
              </a:spcBef>
              <a:spcAft>
                <a:spcPct val="0"/>
              </a:spcAft>
              <a:defRPr sz="2800">
                <a:solidFill>
                  <a:schemeClr val="tx1"/>
                </a:solidFill>
                <a:latin typeface="Times New Roman" pitchFamily="18" charset="0"/>
              </a:defRPr>
            </a:lvl9pPr>
          </a:lstStyle>
          <a:p>
            <a:pPr>
              <a:spcBef>
                <a:spcPct val="50000"/>
              </a:spcBef>
            </a:pPr>
            <a:r>
              <a:rPr lang="en-US" altLang="en-US" sz="10700" b="1" dirty="0">
                <a:solidFill>
                  <a:srgbClr val="5F5F5F"/>
                </a:solidFill>
                <a:latin typeface="Liberation Sans" panose="020B0604020202020204" pitchFamily="34" charset="0"/>
              </a:rPr>
              <a:t>10</a:t>
            </a:r>
          </a:p>
        </p:txBody>
      </p:sp>
      <p:pic>
        <p:nvPicPr>
          <p:cNvPr id="9225" name="Picture 27"/>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011363"/>
            <a:ext cx="9140825" cy="460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226" name="Rectangle 15"/>
          <p:cNvSpPr txBox="1">
            <a:spLocks noChangeArrowheads="1"/>
          </p:cNvSpPr>
          <p:nvPr/>
        </p:nvSpPr>
        <p:spPr bwMode="auto">
          <a:xfrm>
            <a:off x="381000" y="2286000"/>
            <a:ext cx="3886200" cy="533400"/>
          </a:xfrm>
          <a:prstGeom prst="rect">
            <a:avLst/>
          </a:prstGeom>
          <a:solidFill>
            <a:srgbClr val="339933"/>
          </a:solidFill>
          <a:ln>
            <a:noFill/>
          </a:ln>
          <a:effectLst>
            <a:outerShdw sx="999" sy="999" algn="ctr" rotWithShape="0">
              <a:schemeClr val="bg2"/>
            </a:outerShdw>
          </a:effectLst>
          <a:extLs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ct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0"/>
              </a:spcBef>
              <a:spcAft>
                <a:spcPct val="0"/>
              </a:spcAft>
              <a:defRPr sz="2800">
                <a:solidFill>
                  <a:schemeClr val="tx1"/>
                </a:solidFill>
                <a:latin typeface="Times New Roman" pitchFamily="18" charset="0"/>
              </a:defRPr>
            </a:lvl6pPr>
            <a:lvl7pPr marL="2971800" indent="-228600" algn="ctr" eaLnBrk="0" fontAlgn="base" hangingPunct="0">
              <a:spcBef>
                <a:spcPct val="0"/>
              </a:spcBef>
              <a:spcAft>
                <a:spcPct val="0"/>
              </a:spcAft>
              <a:defRPr sz="2800">
                <a:solidFill>
                  <a:schemeClr val="tx1"/>
                </a:solidFill>
                <a:latin typeface="Times New Roman" pitchFamily="18" charset="0"/>
              </a:defRPr>
            </a:lvl7pPr>
            <a:lvl8pPr marL="3429000" indent="-228600" algn="ctr" eaLnBrk="0" fontAlgn="base" hangingPunct="0">
              <a:spcBef>
                <a:spcPct val="0"/>
              </a:spcBef>
              <a:spcAft>
                <a:spcPct val="0"/>
              </a:spcAft>
              <a:defRPr sz="2800">
                <a:solidFill>
                  <a:schemeClr val="tx1"/>
                </a:solidFill>
                <a:latin typeface="Times New Roman" pitchFamily="18" charset="0"/>
              </a:defRPr>
            </a:lvl8pPr>
            <a:lvl9pPr marL="3886200" indent="-228600" algn="ctr" eaLnBrk="0" fontAlgn="base" hangingPunct="0">
              <a:spcBef>
                <a:spcPct val="0"/>
              </a:spcBef>
              <a:spcAft>
                <a:spcPct val="0"/>
              </a:spcAft>
              <a:defRPr sz="2800">
                <a:solidFill>
                  <a:schemeClr val="tx1"/>
                </a:solidFill>
                <a:latin typeface="Times New Roman" pitchFamily="18" charset="0"/>
              </a:defRPr>
            </a:lvl9pPr>
          </a:lstStyle>
          <a:p>
            <a:pPr algn="l">
              <a:lnSpc>
                <a:spcPct val="110000"/>
              </a:lnSpc>
            </a:pPr>
            <a:r>
              <a:rPr lang="en-US" altLang="en-US" sz="2400" b="1" dirty="0">
                <a:solidFill>
                  <a:schemeClr val="bg1"/>
                </a:solidFill>
                <a:latin typeface="Liberation Sans" panose="020B0604020202020204" pitchFamily="34" charset="0"/>
              </a:rPr>
              <a:t>LEARNING OBJECTIVES</a:t>
            </a:r>
          </a:p>
        </p:txBody>
      </p:sp>
      <p:sp>
        <p:nvSpPr>
          <p:cNvPr id="3074" name="Rectangle 2"/>
          <p:cNvSpPr>
            <a:spLocks noGrp="1" noChangeArrowheads="1"/>
          </p:cNvSpPr>
          <p:nvPr>
            <p:ph type="body" idx="1"/>
          </p:nvPr>
        </p:nvSpPr>
        <p:spPr>
          <a:xfrm>
            <a:off x="457200" y="3352800"/>
            <a:ext cx="4114800" cy="3048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tx1"/>
                </a:solidFill>
                <a:prstDash val="solid"/>
                <a:miter lim="800000"/>
                <a:headEnd/>
                <a:tailEnd/>
              </a14:hiddenLine>
            </a:ext>
          </a:extLst>
        </p:spPr>
        <p:txBody>
          <a:bodyPr lIns="90488" tIns="44450" rIns="90488" bIns="44450"/>
          <a:lstStyle/>
          <a:p>
            <a:pPr>
              <a:lnSpc>
                <a:spcPct val="115000"/>
              </a:lnSpc>
              <a:spcBef>
                <a:spcPct val="45000"/>
              </a:spcBef>
              <a:buClr>
                <a:srgbClr val="A50021"/>
              </a:buClr>
              <a:buSzPct val="100000"/>
              <a:buFont typeface="+mj-lt"/>
              <a:buAutoNum type="arabicPeriod"/>
              <a:defRPr/>
            </a:pPr>
            <a:r>
              <a:rPr lang="en-US" sz="1600" b="0" kern="1200" dirty="0">
                <a:effectLst/>
                <a:latin typeface="Liberation Sans" panose="020B0604020202020204" pitchFamily="34" charset="0"/>
              </a:rPr>
              <a:t>Describe property, plant, and equipment.</a:t>
            </a:r>
          </a:p>
          <a:p>
            <a:pPr>
              <a:lnSpc>
                <a:spcPct val="115000"/>
              </a:lnSpc>
              <a:spcBef>
                <a:spcPct val="45000"/>
              </a:spcBef>
              <a:buClr>
                <a:srgbClr val="A50021"/>
              </a:buClr>
              <a:buSzPct val="100000"/>
              <a:buFont typeface="+mj-lt"/>
              <a:buAutoNum type="arabicPeriod"/>
              <a:defRPr/>
            </a:pPr>
            <a:r>
              <a:rPr lang="en-US" sz="1800" kern="1200" dirty="0">
                <a:effectLst/>
                <a:latin typeface="Liberation Sans" panose="020B0604020202020204" pitchFamily="34" charset="0"/>
              </a:rPr>
              <a:t>Identify the costs to include in initial valuation of property, plant, and equipment.</a:t>
            </a:r>
          </a:p>
          <a:p>
            <a:pPr>
              <a:lnSpc>
                <a:spcPct val="115000"/>
              </a:lnSpc>
              <a:spcBef>
                <a:spcPct val="45000"/>
              </a:spcBef>
              <a:buClr>
                <a:srgbClr val="A50021"/>
              </a:buClr>
              <a:buSzPct val="100000"/>
              <a:buFont typeface="+mj-lt"/>
              <a:buAutoNum type="arabicPeriod"/>
              <a:defRPr/>
            </a:pPr>
            <a:r>
              <a:rPr lang="en-US" sz="1600" b="0" kern="1200" dirty="0">
                <a:effectLst/>
                <a:latin typeface="Liberation Sans" panose="020B0604020202020204" pitchFamily="34" charset="0"/>
              </a:rPr>
              <a:t>Describe the accounting problems associated with self-constructed assets.</a:t>
            </a:r>
          </a:p>
          <a:p>
            <a:pPr>
              <a:lnSpc>
                <a:spcPct val="115000"/>
              </a:lnSpc>
              <a:spcBef>
                <a:spcPct val="45000"/>
              </a:spcBef>
              <a:buClr>
                <a:srgbClr val="A50021"/>
              </a:buClr>
              <a:buSzPct val="100000"/>
              <a:buFont typeface="+mj-lt"/>
              <a:buAutoNum type="arabicPeriod"/>
              <a:defRPr/>
            </a:pPr>
            <a:r>
              <a:rPr lang="en-US" sz="1600" b="0" kern="1200" dirty="0">
                <a:effectLst/>
                <a:latin typeface="Liberation Sans" panose="020B0604020202020204" pitchFamily="34" charset="0"/>
              </a:rPr>
              <a:t>Describe the accounting problems associated with interest capitalization.</a:t>
            </a:r>
          </a:p>
        </p:txBody>
      </p:sp>
    </p:spTree>
    <p:extLst>
      <p:ext uri="{BB962C8B-B14F-4D97-AF65-F5344CB8AC3E}">
        <p14:creationId xmlns:p14="http://schemas.microsoft.com/office/powerpoint/2010/main" val="2518196045"/>
      </p:ext>
    </p:extLst>
  </p:cSld>
  <p:clrMapOvr>
    <a:masterClrMapping/>
  </p:clrMapOvr>
  <p:transition>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2370" name="Rectangle 2"/>
          <p:cNvSpPr>
            <a:spLocks noChangeArrowheads="1"/>
          </p:cNvSpPr>
          <p:nvPr/>
        </p:nvSpPr>
        <p:spPr bwMode="auto">
          <a:xfrm>
            <a:off x="990600" y="2355850"/>
            <a:ext cx="7467600" cy="177279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63550" indent="-463550">
              <a:tabLst>
                <a:tab pos="5718175" algn="r"/>
                <a:tab pos="7083425" algn="r"/>
              </a:tabLst>
              <a:defRPr b="1">
                <a:solidFill>
                  <a:schemeClr val="folHlink"/>
                </a:solidFill>
                <a:latin typeface="Comic Sans MS" pitchFamily="66" charset="0"/>
              </a:defRPr>
            </a:lvl1pPr>
            <a:lvl2pPr marL="742950" indent="-285750">
              <a:tabLst>
                <a:tab pos="5718175" algn="r"/>
                <a:tab pos="7083425" algn="r"/>
              </a:tabLst>
              <a:defRPr b="1">
                <a:solidFill>
                  <a:schemeClr val="folHlink"/>
                </a:solidFill>
                <a:latin typeface="Comic Sans MS" pitchFamily="66" charset="0"/>
              </a:defRPr>
            </a:lvl2pPr>
            <a:lvl3pPr marL="1143000" indent="-228600">
              <a:tabLst>
                <a:tab pos="5718175" algn="r"/>
                <a:tab pos="7083425" algn="r"/>
              </a:tabLst>
              <a:defRPr b="1">
                <a:solidFill>
                  <a:schemeClr val="folHlink"/>
                </a:solidFill>
                <a:latin typeface="Comic Sans MS" pitchFamily="66" charset="0"/>
              </a:defRPr>
            </a:lvl3pPr>
            <a:lvl4pPr marL="1600200" indent="-228600">
              <a:tabLst>
                <a:tab pos="5718175" algn="r"/>
                <a:tab pos="7083425" algn="r"/>
              </a:tabLst>
              <a:defRPr b="1">
                <a:solidFill>
                  <a:schemeClr val="folHlink"/>
                </a:solidFill>
                <a:latin typeface="Comic Sans MS" pitchFamily="66" charset="0"/>
              </a:defRPr>
            </a:lvl4pPr>
            <a:lvl5pPr marL="2057400" indent="-228600">
              <a:tabLst>
                <a:tab pos="5718175" algn="r"/>
                <a:tab pos="7083425" algn="r"/>
              </a:tabLst>
              <a:defRPr b="1">
                <a:solidFill>
                  <a:schemeClr val="folHlink"/>
                </a:solidFill>
                <a:latin typeface="Comic Sans MS" pitchFamily="66" charset="0"/>
              </a:defRPr>
            </a:lvl5pPr>
            <a:lvl6pPr marL="2514600" indent="-228600" algn="ctr" eaLnBrk="0" fontAlgn="base" hangingPunct="0">
              <a:spcBef>
                <a:spcPct val="0"/>
              </a:spcBef>
              <a:spcAft>
                <a:spcPct val="0"/>
              </a:spcAft>
              <a:tabLst>
                <a:tab pos="5718175" algn="r"/>
                <a:tab pos="7083425" algn="r"/>
              </a:tabLst>
              <a:defRPr b="1">
                <a:solidFill>
                  <a:schemeClr val="folHlink"/>
                </a:solidFill>
                <a:latin typeface="Comic Sans MS" pitchFamily="66" charset="0"/>
              </a:defRPr>
            </a:lvl6pPr>
            <a:lvl7pPr marL="2971800" indent="-228600" algn="ctr" eaLnBrk="0" fontAlgn="base" hangingPunct="0">
              <a:spcBef>
                <a:spcPct val="0"/>
              </a:spcBef>
              <a:spcAft>
                <a:spcPct val="0"/>
              </a:spcAft>
              <a:tabLst>
                <a:tab pos="5718175" algn="r"/>
                <a:tab pos="7083425" algn="r"/>
              </a:tabLst>
              <a:defRPr b="1">
                <a:solidFill>
                  <a:schemeClr val="folHlink"/>
                </a:solidFill>
                <a:latin typeface="Comic Sans MS" pitchFamily="66" charset="0"/>
              </a:defRPr>
            </a:lvl7pPr>
            <a:lvl8pPr marL="3429000" indent="-228600" algn="ctr" eaLnBrk="0" fontAlgn="base" hangingPunct="0">
              <a:spcBef>
                <a:spcPct val="0"/>
              </a:spcBef>
              <a:spcAft>
                <a:spcPct val="0"/>
              </a:spcAft>
              <a:tabLst>
                <a:tab pos="5718175" algn="r"/>
                <a:tab pos="7083425" algn="r"/>
              </a:tabLst>
              <a:defRPr b="1">
                <a:solidFill>
                  <a:schemeClr val="folHlink"/>
                </a:solidFill>
                <a:latin typeface="Comic Sans MS" pitchFamily="66" charset="0"/>
              </a:defRPr>
            </a:lvl8pPr>
            <a:lvl9pPr marL="3886200" indent="-228600" algn="ctr" eaLnBrk="0" fontAlgn="base" hangingPunct="0">
              <a:spcBef>
                <a:spcPct val="0"/>
              </a:spcBef>
              <a:spcAft>
                <a:spcPct val="0"/>
              </a:spcAft>
              <a:tabLst>
                <a:tab pos="5718175" algn="r"/>
                <a:tab pos="7083425" algn="r"/>
              </a:tabLst>
              <a:defRPr b="1">
                <a:solidFill>
                  <a:schemeClr val="folHlink"/>
                </a:solidFill>
                <a:latin typeface="Comic Sans MS" pitchFamily="66" charset="0"/>
              </a:defRPr>
            </a:lvl9pPr>
          </a:lstStyle>
          <a:p>
            <a:pPr algn="l">
              <a:lnSpc>
                <a:spcPct val="115000"/>
              </a:lnSpc>
              <a:spcBef>
                <a:spcPct val="20000"/>
              </a:spcBef>
            </a:pPr>
            <a:r>
              <a:rPr lang="en-US" altLang="en-US" sz="2100" b="0" dirty="0">
                <a:latin typeface="Liberation Sans" panose="020B0604020202020204" pitchFamily="34" charset="0"/>
              </a:rPr>
              <a:t>Trucks (semi) 	53,000</a:t>
            </a:r>
          </a:p>
          <a:p>
            <a:pPr algn="l">
              <a:lnSpc>
                <a:spcPct val="115000"/>
              </a:lnSpc>
              <a:spcBef>
                <a:spcPct val="20000"/>
              </a:spcBef>
            </a:pPr>
            <a:r>
              <a:rPr lang="en-US" altLang="en-US" sz="2100" b="0" dirty="0">
                <a:latin typeface="Liberation Sans" panose="020B0604020202020204" pitchFamily="34" charset="0"/>
              </a:rPr>
              <a:t>Accumulated Depreciation—Trucks 	22,000</a:t>
            </a:r>
          </a:p>
          <a:p>
            <a:pPr algn="l">
              <a:lnSpc>
                <a:spcPct val="115000"/>
              </a:lnSpc>
              <a:spcBef>
                <a:spcPct val="20000"/>
              </a:spcBef>
            </a:pPr>
            <a:r>
              <a:rPr lang="en-US" altLang="en-US" sz="2100" b="0" dirty="0">
                <a:latin typeface="Liberation Sans" panose="020B0604020202020204" pitchFamily="34" charset="0"/>
              </a:rPr>
              <a:t>	Trucks (used)		64,000</a:t>
            </a:r>
          </a:p>
          <a:p>
            <a:pPr algn="l">
              <a:lnSpc>
                <a:spcPct val="115000"/>
              </a:lnSpc>
              <a:spcBef>
                <a:spcPct val="20000"/>
              </a:spcBef>
            </a:pPr>
            <a:r>
              <a:rPr lang="en-US" altLang="en-US" sz="2100" b="0" dirty="0">
                <a:latin typeface="Liberation Sans" panose="020B0604020202020204" pitchFamily="34" charset="0"/>
              </a:rPr>
              <a:t>	Cash 		11,000</a:t>
            </a:r>
          </a:p>
        </p:txBody>
      </p:sp>
      <p:sp>
        <p:nvSpPr>
          <p:cNvPr id="50181" name="Rectangle 5"/>
          <p:cNvSpPr>
            <a:spLocks noChangeArrowheads="1"/>
          </p:cNvSpPr>
          <p:nvPr/>
        </p:nvSpPr>
        <p:spPr bwMode="auto">
          <a:xfrm>
            <a:off x="609600" y="1382713"/>
            <a:ext cx="7429500" cy="835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l">
              <a:lnSpc>
                <a:spcPct val="115000"/>
              </a:lnSpc>
            </a:pPr>
            <a:r>
              <a:rPr lang="en-US" altLang="en-US" sz="2100" dirty="0">
                <a:solidFill>
                  <a:srgbClr val="800000"/>
                </a:solidFill>
                <a:latin typeface="Liberation Sans" panose="020B0604020202020204" pitchFamily="34" charset="0"/>
              </a:rPr>
              <a:t>Illustration:</a:t>
            </a:r>
            <a:r>
              <a:rPr lang="en-US" altLang="en-US" sz="2100" b="0" dirty="0">
                <a:latin typeface="Liberation Sans" panose="020B0604020202020204" pitchFamily="34" charset="0"/>
              </a:rPr>
              <a:t>  Interstate records the exchange transaction as follows:</a:t>
            </a:r>
          </a:p>
        </p:txBody>
      </p:sp>
      <p:pic>
        <p:nvPicPr>
          <p:cNvPr id="50183"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419600"/>
            <a:ext cx="8305800" cy="11906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outerShdw blurRad="38100" dist="38100" dir="2700000" algn="tl">
                  <a:srgbClr val="000000">
                    <a:alpha val="43137"/>
                  </a:srgbClr>
                </a:outerShdw>
              </a:effectLst>
              <a:latin typeface="Liberation Sans" panose="020B0604020202020204" pitchFamily="34" charset="0"/>
            </a:endParaRPr>
          </a:p>
        </p:txBody>
      </p:sp>
      <p:sp>
        <p:nvSpPr>
          <p:cNvPr id="10" name="Rectangle 4"/>
          <p:cNvSpPr txBox="1">
            <a:spLocks noChangeArrowheads="1"/>
          </p:cNvSpPr>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mj-lt"/>
                <a:ea typeface="+mj-ea"/>
                <a:cs typeface="+mj-cs"/>
              </a:defRPr>
            </a:lvl1pPr>
            <a:lvl2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2pPr>
            <a:lvl3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3pPr>
            <a:lvl4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4pPr>
            <a:lvl5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5pPr>
            <a:lvl6pPr marL="5667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6pPr>
            <a:lvl7pPr marL="10239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7pPr>
            <a:lvl8pPr marL="14811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8pPr>
            <a:lvl9pPr marL="19383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9pPr>
          </a:lstStyle>
          <a:p>
            <a:pPr algn="l">
              <a:lnSpc>
                <a:spcPct val="110000"/>
              </a:lnSpc>
              <a:spcBef>
                <a:spcPct val="30000"/>
              </a:spcBef>
              <a:spcAft>
                <a:spcPct val="20000"/>
              </a:spcAft>
              <a:buSzPct val="80000"/>
            </a:pPr>
            <a:r>
              <a:rPr lang="en-US" altLang="en-US" sz="3200" i="0" dirty="0">
                <a:solidFill>
                  <a:srgbClr val="800000"/>
                </a:solidFill>
                <a:effectLst/>
                <a:latin typeface="Liberation Sans" panose="020B0604020202020204" pitchFamily="34" charset="0"/>
              </a:rPr>
              <a:t>Exchanges of Non-Monetary Assets</a:t>
            </a:r>
          </a:p>
        </p:txBody>
      </p:sp>
      <p:sp>
        <p:nvSpPr>
          <p:cNvPr id="2" name="Rectangle 1"/>
          <p:cNvSpPr/>
          <p:nvPr/>
        </p:nvSpPr>
        <p:spPr>
          <a:xfrm>
            <a:off x="457200" y="5638800"/>
            <a:ext cx="2057400" cy="646331"/>
          </a:xfrm>
          <a:prstGeom prst="rect">
            <a:avLst/>
          </a:prstGeom>
        </p:spPr>
        <p:txBody>
          <a:bodyPr wrap="square">
            <a:spAutoFit/>
          </a:bodyPr>
          <a:lstStyle/>
          <a:p>
            <a:pPr algn="l"/>
            <a:r>
              <a:rPr lang="en-US" sz="1200" dirty="0">
                <a:solidFill>
                  <a:schemeClr val="accent6">
                    <a:lumMod val="50000"/>
                  </a:schemeClr>
                </a:solidFill>
                <a:latin typeface="Liberation Sans" panose="020B0604020202020204" pitchFamily="34" charset="0"/>
              </a:rPr>
              <a:t>ILLUSTRATION 10-15</a:t>
            </a:r>
          </a:p>
          <a:p>
            <a:pPr algn="l"/>
            <a:r>
              <a:rPr lang="en-US" sz="1200" b="0" dirty="0">
                <a:latin typeface="Liberation Sans" panose="020B0604020202020204" pitchFamily="34" charset="0"/>
              </a:rPr>
              <a:t>Basis of Semi-Truck—</a:t>
            </a:r>
          </a:p>
          <a:p>
            <a:pPr algn="l"/>
            <a:r>
              <a:rPr lang="en-US" sz="1200" b="0" dirty="0">
                <a:latin typeface="Liberation Sans" panose="020B0604020202020204" pitchFamily="34" charset="0"/>
              </a:rPr>
              <a:t>Fair Value vs. Book Value</a:t>
            </a:r>
            <a:endParaRPr lang="en-US" sz="1200" dirty="0">
              <a:latin typeface="Liberation Sans" panose="020B0604020202020204" pitchFamily="34" charset="0"/>
            </a:endParaRPr>
          </a:p>
        </p:txBody>
      </p:sp>
      <p:sp>
        <p:nvSpPr>
          <p:cNvPr id="12" name="Text Box 5"/>
          <p:cNvSpPr txBox="1">
            <a:spLocks noChangeArrowheads="1"/>
          </p:cNvSpPr>
          <p:nvPr/>
        </p:nvSpPr>
        <p:spPr bwMode="auto">
          <a:xfrm>
            <a:off x="8229600" y="6400800"/>
            <a:ext cx="762000" cy="338554"/>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r">
              <a:spcBef>
                <a:spcPct val="50000"/>
              </a:spcBef>
            </a:pPr>
            <a:r>
              <a:rPr lang="en-US" altLang="en-US" sz="1600" i="1" dirty="0">
                <a:solidFill>
                  <a:schemeClr val="bg2"/>
                </a:solidFill>
                <a:latin typeface="Liberation Sans" panose="020B0604020202020204" pitchFamily="34" charset="0"/>
              </a:rPr>
              <a:t>LO 5</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82370">
                                            <p:txEl>
                                              <p:pRg st="0" end="0"/>
                                            </p:txEl>
                                          </p:spTgt>
                                        </p:tgtEl>
                                        <p:attrNameLst>
                                          <p:attrName>style.visibility</p:attrName>
                                        </p:attrNameLst>
                                      </p:cBhvr>
                                      <p:to>
                                        <p:strVal val="visible"/>
                                      </p:to>
                                    </p:set>
                                    <p:animEffect transition="in" filter="wipe(left)">
                                      <p:cBhvr>
                                        <p:cTn id="7" dur="500"/>
                                        <p:tgtEl>
                                          <p:spTgt spid="108237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82370">
                                            <p:txEl>
                                              <p:pRg st="1" end="1"/>
                                            </p:txEl>
                                          </p:spTgt>
                                        </p:tgtEl>
                                        <p:attrNameLst>
                                          <p:attrName>style.visibility</p:attrName>
                                        </p:attrNameLst>
                                      </p:cBhvr>
                                      <p:to>
                                        <p:strVal val="visible"/>
                                      </p:to>
                                    </p:set>
                                    <p:animEffect transition="in" filter="wipe(left)">
                                      <p:cBhvr>
                                        <p:cTn id="12" dur="500"/>
                                        <p:tgtEl>
                                          <p:spTgt spid="1082370">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82370">
                                            <p:txEl>
                                              <p:pRg st="2" end="2"/>
                                            </p:txEl>
                                          </p:spTgt>
                                        </p:tgtEl>
                                        <p:attrNameLst>
                                          <p:attrName>style.visibility</p:attrName>
                                        </p:attrNameLst>
                                      </p:cBhvr>
                                      <p:to>
                                        <p:strVal val="visible"/>
                                      </p:to>
                                    </p:set>
                                    <p:animEffect transition="in" filter="wipe(left)">
                                      <p:cBhvr>
                                        <p:cTn id="17" dur="500"/>
                                        <p:tgtEl>
                                          <p:spTgt spid="1082370">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82370">
                                            <p:txEl>
                                              <p:pRg st="3" end="3"/>
                                            </p:txEl>
                                          </p:spTgt>
                                        </p:tgtEl>
                                        <p:attrNameLst>
                                          <p:attrName>style.visibility</p:attrName>
                                        </p:attrNameLst>
                                      </p:cBhvr>
                                      <p:to>
                                        <p:strVal val="visible"/>
                                      </p:to>
                                    </p:set>
                                    <p:animEffect transition="in" filter="wipe(left)">
                                      <p:cBhvr>
                                        <p:cTn id="22" dur="500"/>
                                        <p:tgtEl>
                                          <p:spTgt spid="108237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2370"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0" name="Rectangle 9"/>
          <p:cNvSpPr>
            <a:spLocks noChangeArrowheads="1"/>
          </p:cNvSpPr>
          <p:nvPr/>
        </p:nvSpPr>
        <p:spPr bwMode="auto">
          <a:xfrm>
            <a:off x="457200" y="1371600"/>
            <a:ext cx="5334000" cy="7969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l">
              <a:lnSpc>
                <a:spcPct val="110000"/>
              </a:lnSpc>
            </a:pPr>
            <a:r>
              <a:rPr lang="en-US" altLang="en-US" sz="2100" dirty="0">
                <a:latin typeface="Liberation Sans" panose="020B0604020202020204" pitchFamily="34" charset="0"/>
              </a:rPr>
              <a:t>Summary of Gain and Loss Recognition on Exchanges of Non-Monetary Assets</a:t>
            </a:r>
          </a:p>
        </p:txBody>
      </p:sp>
      <p:sp>
        <p:nvSpPr>
          <p:cNvPr id="55301" name="Rectangle 11"/>
          <p:cNvSpPr>
            <a:spLocks noChangeArrowheads="1"/>
          </p:cNvSpPr>
          <p:nvPr/>
        </p:nvSpPr>
        <p:spPr bwMode="auto">
          <a:xfrm>
            <a:off x="6858000" y="2057400"/>
            <a:ext cx="1905000" cy="274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lgn="ctr">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r">
              <a:spcBef>
                <a:spcPct val="50000"/>
              </a:spcBef>
            </a:pPr>
            <a:r>
              <a:rPr lang="en-US" altLang="en-US" sz="1200" dirty="0">
                <a:solidFill>
                  <a:srgbClr val="800000"/>
                </a:solidFill>
                <a:latin typeface="Liberation Sans" panose="020B0604020202020204" pitchFamily="34" charset="0"/>
              </a:rPr>
              <a:t>ILLUSTRATION 10-16</a:t>
            </a:r>
          </a:p>
        </p:txBody>
      </p:sp>
      <p:sp>
        <p:nvSpPr>
          <p:cNvPr id="7"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outerShdw blurRad="38100" dist="38100" dir="2700000" algn="tl">
                  <a:srgbClr val="000000">
                    <a:alpha val="43137"/>
                  </a:srgbClr>
                </a:outerShdw>
              </a:effectLst>
              <a:latin typeface="Liberation Sans" panose="020B0604020202020204" pitchFamily="34" charset="0"/>
            </a:endParaRPr>
          </a:p>
        </p:txBody>
      </p:sp>
      <p:sp>
        <p:nvSpPr>
          <p:cNvPr id="9" name="Rectangle 4"/>
          <p:cNvSpPr txBox="1">
            <a:spLocks noChangeArrowheads="1"/>
          </p:cNvSpPr>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mj-lt"/>
                <a:ea typeface="+mj-ea"/>
                <a:cs typeface="+mj-cs"/>
              </a:defRPr>
            </a:lvl1pPr>
            <a:lvl2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2pPr>
            <a:lvl3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3pPr>
            <a:lvl4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4pPr>
            <a:lvl5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5pPr>
            <a:lvl6pPr marL="5667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6pPr>
            <a:lvl7pPr marL="10239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7pPr>
            <a:lvl8pPr marL="14811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8pPr>
            <a:lvl9pPr marL="19383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9pPr>
          </a:lstStyle>
          <a:p>
            <a:pPr algn="l">
              <a:lnSpc>
                <a:spcPct val="110000"/>
              </a:lnSpc>
              <a:spcBef>
                <a:spcPct val="30000"/>
              </a:spcBef>
              <a:spcAft>
                <a:spcPct val="20000"/>
              </a:spcAft>
              <a:buSzPct val="80000"/>
            </a:pPr>
            <a:r>
              <a:rPr lang="en-US" altLang="en-US" sz="3200" i="0" dirty="0">
                <a:solidFill>
                  <a:srgbClr val="800000"/>
                </a:solidFill>
                <a:effectLst/>
                <a:latin typeface="Liberation Sans" panose="020B0604020202020204" pitchFamily="34" charset="0"/>
              </a:rPr>
              <a:t>Exchanges of Non-Monetary Assets</a:t>
            </a:r>
          </a:p>
        </p:txBody>
      </p:sp>
      <p:pic>
        <p:nvPicPr>
          <p:cNvPr id="10"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2373313"/>
            <a:ext cx="8305800" cy="16049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Rectangle 10"/>
          <p:cNvSpPr>
            <a:spLocks noChangeArrowheads="1"/>
          </p:cNvSpPr>
          <p:nvPr/>
        </p:nvSpPr>
        <p:spPr bwMode="auto">
          <a:xfrm>
            <a:off x="457200" y="4191000"/>
            <a:ext cx="8077200" cy="167738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New Roman" pitchFamily="18" charset="0"/>
              </a:defRPr>
            </a:lvl1pPr>
            <a:lvl2pPr marL="685800" indent="-457200"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lnSpc>
                <a:spcPct val="110000"/>
              </a:lnSpc>
              <a:spcBef>
                <a:spcPct val="25000"/>
              </a:spcBef>
            </a:pPr>
            <a:r>
              <a:rPr lang="en-US" altLang="en-US" sz="2100" b="0" dirty="0">
                <a:solidFill>
                  <a:schemeClr val="folHlink"/>
                </a:solidFill>
                <a:effectLst/>
                <a:latin typeface="Liberation Sans" panose="020B0604020202020204" pitchFamily="34" charset="0"/>
              </a:rPr>
              <a:t>Disclosure include</a:t>
            </a:r>
          </a:p>
          <a:p>
            <a:pPr lvl="1">
              <a:lnSpc>
                <a:spcPct val="110000"/>
              </a:lnSpc>
              <a:spcBef>
                <a:spcPct val="25000"/>
              </a:spcBef>
              <a:buClr>
                <a:srgbClr val="800000"/>
              </a:buClr>
              <a:buSzPct val="80000"/>
              <a:buFont typeface="Wingdings" pitchFamily="2" charset="2"/>
              <a:buChar char="u"/>
            </a:pPr>
            <a:r>
              <a:rPr lang="en-US" altLang="en-US" sz="2000" b="0" dirty="0">
                <a:solidFill>
                  <a:schemeClr val="folHlink"/>
                </a:solidFill>
                <a:effectLst/>
                <a:latin typeface="Liberation Sans" panose="020B0604020202020204" pitchFamily="34" charset="0"/>
              </a:rPr>
              <a:t>nature of the transaction(s), </a:t>
            </a:r>
          </a:p>
          <a:p>
            <a:pPr lvl="1">
              <a:lnSpc>
                <a:spcPct val="110000"/>
              </a:lnSpc>
              <a:spcBef>
                <a:spcPct val="25000"/>
              </a:spcBef>
              <a:buClr>
                <a:srgbClr val="800000"/>
              </a:buClr>
              <a:buSzPct val="80000"/>
              <a:buFont typeface="Wingdings" pitchFamily="2" charset="2"/>
              <a:buChar char="u"/>
            </a:pPr>
            <a:r>
              <a:rPr lang="en-US" altLang="en-US" sz="2000" b="0" dirty="0">
                <a:solidFill>
                  <a:schemeClr val="folHlink"/>
                </a:solidFill>
                <a:effectLst/>
                <a:latin typeface="Liberation Sans" panose="020B0604020202020204" pitchFamily="34" charset="0"/>
              </a:rPr>
              <a:t>method of accounting for the assets exchanged, and </a:t>
            </a:r>
          </a:p>
          <a:p>
            <a:pPr lvl="1">
              <a:lnSpc>
                <a:spcPct val="110000"/>
              </a:lnSpc>
              <a:spcBef>
                <a:spcPct val="25000"/>
              </a:spcBef>
              <a:buClr>
                <a:srgbClr val="800000"/>
              </a:buClr>
              <a:buSzPct val="80000"/>
              <a:buFont typeface="Wingdings" pitchFamily="2" charset="2"/>
              <a:buChar char="u"/>
            </a:pPr>
            <a:r>
              <a:rPr lang="en-US" altLang="en-US" sz="2000" b="0" dirty="0">
                <a:solidFill>
                  <a:schemeClr val="folHlink"/>
                </a:solidFill>
                <a:effectLst/>
                <a:latin typeface="Liberation Sans" panose="020B0604020202020204" pitchFamily="34" charset="0"/>
              </a:rPr>
              <a:t>gains or losses recognized on the exchanges.</a:t>
            </a:r>
          </a:p>
        </p:txBody>
      </p:sp>
      <p:sp>
        <p:nvSpPr>
          <p:cNvPr id="12" name="Text Box 5"/>
          <p:cNvSpPr txBox="1">
            <a:spLocks noChangeArrowheads="1"/>
          </p:cNvSpPr>
          <p:nvPr/>
        </p:nvSpPr>
        <p:spPr bwMode="auto">
          <a:xfrm>
            <a:off x="8229600" y="6400800"/>
            <a:ext cx="762000" cy="338554"/>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r">
              <a:spcBef>
                <a:spcPct val="50000"/>
              </a:spcBef>
            </a:pPr>
            <a:r>
              <a:rPr lang="en-US" altLang="en-US" sz="1600" i="1" dirty="0">
                <a:solidFill>
                  <a:schemeClr val="bg2"/>
                </a:solidFill>
                <a:latin typeface="Liberation Sans" panose="020B0604020202020204" pitchFamily="34" charset="0"/>
              </a:rPr>
              <a:t>LO 5</a:t>
            </a:r>
          </a:p>
        </p:txBody>
      </p:sp>
    </p:spTree>
  </p:cSld>
  <p:clrMapOvr>
    <a:masterClrMapping/>
  </p:clrMapOvr>
  <p:transition>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6596" name="Text Box 4"/>
          <p:cNvSpPr txBox="1">
            <a:spLocks noChangeArrowheads="1"/>
          </p:cNvSpPr>
          <p:nvPr/>
        </p:nvSpPr>
        <p:spPr bwMode="auto">
          <a:xfrm>
            <a:off x="596900" y="1981200"/>
            <a:ext cx="7632700" cy="3631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New Roman" pitchFamily="18" charset="0"/>
              </a:defRPr>
            </a:lvl1pPr>
            <a:lvl2pPr marL="571500"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lnSpc>
                <a:spcPct val="125000"/>
              </a:lnSpc>
              <a:spcBef>
                <a:spcPts val="1200"/>
              </a:spcBef>
              <a:buSzPct val="80000"/>
            </a:pPr>
            <a:r>
              <a:rPr lang="en-US" altLang="en-US" sz="2300" dirty="0">
                <a:solidFill>
                  <a:schemeClr val="tx2">
                    <a:lumMod val="75000"/>
                  </a:schemeClr>
                </a:solidFill>
                <a:effectLst/>
                <a:latin typeface="Liberation Sans" panose="020B0604020202020204" pitchFamily="34" charset="0"/>
              </a:rPr>
              <a:t>Government Grants </a:t>
            </a:r>
            <a:r>
              <a:rPr lang="en-US" altLang="en-US" sz="2200" b="0" dirty="0">
                <a:effectLst/>
                <a:latin typeface="Liberation Sans" panose="020B0604020202020204" pitchFamily="34" charset="0"/>
              </a:rPr>
              <a:t>are assistance received from a government in the form of transfers of resources to a company in return for past or future compliance with certain conditions relating to the operating activities of the company.</a:t>
            </a:r>
          </a:p>
          <a:p>
            <a:pPr>
              <a:lnSpc>
                <a:spcPct val="125000"/>
              </a:lnSpc>
              <a:spcBef>
                <a:spcPts val="1200"/>
              </a:spcBef>
              <a:buSzPct val="80000"/>
            </a:pPr>
            <a:r>
              <a:rPr lang="en-US" altLang="en-US" sz="2200" dirty="0">
                <a:effectLst/>
                <a:latin typeface="Liberation Sans" panose="020B0604020202020204" pitchFamily="34" charset="0"/>
              </a:rPr>
              <a:t>IFRS</a:t>
            </a:r>
            <a:r>
              <a:rPr lang="en-US" altLang="en-US" sz="2200" b="0" dirty="0">
                <a:effectLst/>
                <a:latin typeface="Liberation Sans" panose="020B0604020202020204" pitchFamily="34" charset="0"/>
              </a:rPr>
              <a:t> requires grants to be recognized in income </a:t>
            </a:r>
            <a:r>
              <a:rPr lang="en-US" altLang="en-US" sz="2200" dirty="0">
                <a:effectLst/>
                <a:latin typeface="Liberation Sans" panose="020B0604020202020204" pitchFamily="34" charset="0"/>
              </a:rPr>
              <a:t>(income approach)</a:t>
            </a:r>
            <a:r>
              <a:rPr lang="en-US" altLang="en-US" sz="2200" b="0" dirty="0">
                <a:effectLst/>
                <a:latin typeface="Liberation Sans" panose="020B0604020202020204" pitchFamily="34" charset="0"/>
              </a:rPr>
              <a:t> on a systematic basis that matches them with the related costs that they are intended to compensate.</a:t>
            </a:r>
          </a:p>
        </p:txBody>
      </p:sp>
      <p:sp>
        <p:nvSpPr>
          <p:cNvPr id="1006597" name="Text Box 5"/>
          <p:cNvSpPr txBox="1">
            <a:spLocks noChangeArrowheads="1"/>
          </p:cNvSpPr>
          <p:nvPr/>
        </p:nvSpPr>
        <p:spPr bwMode="auto">
          <a:xfrm>
            <a:off x="609600" y="1371600"/>
            <a:ext cx="8001000" cy="5663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a:lnSpc>
                <a:spcPct val="110000"/>
              </a:lnSpc>
              <a:spcBef>
                <a:spcPct val="30000"/>
              </a:spcBef>
              <a:spcAft>
                <a:spcPct val="20000"/>
              </a:spcAft>
              <a:buSzPct val="80000"/>
              <a:defRPr sz="2800">
                <a:solidFill>
                  <a:srgbClr val="800000"/>
                </a:solidFill>
                <a:latin typeface="Liberation Sans" panose="020B0604020202020204" pitchFamily="34" charset="0"/>
              </a:defRPr>
            </a:lvl1pPr>
            <a:lvl2pPr marL="742950" indent="-285750"/>
            <a:lvl3pPr marL="1143000" indent="-228600"/>
            <a:lvl4pPr marL="1600200" indent="-228600"/>
            <a:lvl5pPr marL="2057400" indent="-22860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r>
              <a:rPr lang="en-US" altLang="en-US" dirty="0"/>
              <a:t>Government Grants</a:t>
            </a:r>
          </a:p>
        </p:txBody>
      </p:sp>
      <p:sp>
        <p:nvSpPr>
          <p:cNvPr id="7" name="Rectangle 4"/>
          <p:cNvSpPr txBox="1">
            <a:spLocks noChangeArrowheads="1"/>
          </p:cNvSpPr>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mj-lt"/>
                <a:ea typeface="+mj-ea"/>
                <a:cs typeface="+mj-cs"/>
              </a:defRPr>
            </a:lvl1pPr>
            <a:lvl2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2pPr>
            <a:lvl3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3pPr>
            <a:lvl4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4pPr>
            <a:lvl5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5pPr>
            <a:lvl6pPr marL="5667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6pPr>
            <a:lvl7pPr marL="10239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7pPr>
            <a:lvl8pPr marL="14811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8pPr>
            <a:lvl9pPr marL="19383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9pPr>
          </a:lstStyle>
          <a:p>
            <a:pPr marL="0" algn="l"/>
            <a:r>
              <a:rPr lang="en-US" sz="3200" i="0" kern="1200" dirty="0">
                <a:solidFill>
                  <a:srgbClr val="0000E2"/>
                </a:solidFill>
                <a:effectLst/>
                <a:latin typeface="Liberation Sans" panose="020B0604020202020204" pitchFamily="34" charset="0"/>
                <a:ea typeface="+mn-ea"/>
                <a:cs typeface="+mn-cs"/>
              </a:rPr>
              <a:t>VALUATION OF PP&amp;E</a:t>
            </a:r>
          </a:p>
        </p:txBody>
      </p:sp>
      <p:sp>
        <p:nvSpPr>
          <p:cNvPr id="8"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outerShdw blurRad="38100" dist="38100" dir="2700000" algn="tl">
                  <a:srgbClr val="000000">
                    <a:alpha val="43137"/>
                  </a:srgbClr>
                </a:outerShdw>
              </a:effectLst>
              <a:latin typeface="Liberation Sans" panose="020B0604020202020204" pitchFamily="34" charset="0"/>
            </a:endParaRPr>
          </a:p>
        </p:txBody>
      </p:sp>
      <p:sp>
        <p:nvSpPr>
          <p:cNvPr id="9" name="Text Box 5"/>
          <p:cNvSpPr txBox="1">
            <a:spLocks noChangeArrowheads="1"/>
          </p:cNvSpPr>
          <p:nvPr/>
        </p:nvSpPr>
        <p:spPr bwMode="auto">
          <a:xfrm>
            <a:off x="8229600" y="6400800"/>
            <a:ext cx="762000" cy="338554"/>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r">
              <a:spcBef>
                <a:spcPct val="50000"/>
              </a:spcBef>
            </a:pPr>
            <a:r>
              <a:rPr lang="en-US" altLang="en-US" sz="1600" i="1" dirty="0">
                <a:solidFill>
                  <a:schemeClr val="bg2"/>
                </a:solidFill>
                <a:latin typeface="Liberation Sans" panose="020B0604020202020204" pitchFamily="34" charset="0"/>
              </a:rPr>
              <a:t>LO 5</a:t>
            </a:r>
          </a:p>
        </p:txBody>
      </p:sp>
    </p:spTree>
    <p:extLst>
      <p:ext uri="{BB962C8B-B14F-4D97-AF65-F5344CB8AC3E}">
        <p14:creationId xmlns:p14="http://schemas.microsoft.com/office/powerpoint/2010/main" val="1435217199"/>
      </p:ext>
    </p:extLst>
  </p:cSld>
  <p:clrMapOvr>
    <a:masterClrMapping/>
  </p:clrMapOvr>
  <p:transition>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0261" name="Text Box 5"/>
          <p:cNvSpPr txBox="1">
            <a:spLocks noChangeArrowheads="1"/>
          </p:cNvSpPr>
          <p:nvPr/>
        </p:nvSpPr>
        <p:spPr bwMode="auto">
          <a:xfrm>
            <a:off x="609600" y="1352550"/>
            <a:ext cx="8001000" cy="45804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New Roman" pitchFamily="18" charset="0"/>
              </a:defRPr>
            </a:lvl1pPr>
            <a:lvl2pPr marL="685800" indent="-457200" algn="l">
              <a:defRPr sz="2400">
                <a:solidFill>
                  <a:schemeClr val="tx1"/>
                </a:solidFill>
                <a:latin typeface="Times New Roman" pitchFamily="18" charset="0"/>
              </a:defRPr>
            </a:lvl2pPr>
            <a:lvl3pPr marL="1600200" indent="-457200" algn="l">
              <a:defRPr sz="2400">
                <a:solidFill>
                  <a:schemeClr val="tx1"/>
                </a:solidFill>
                <a:latin typeface="Times New Roman" pitchFamily="18" charset="0"/>
              </a:defRPr>
            </a:lvl3pPr>
            <a:lvl4pPr marL="2171700" indent="-457200" algn="l">
              <a:defRPr sz="2400">
                <a:solidFill>
                  <a:schemeClr val="tx1"/>
                </a:solidFill>
                <a:latin typeface="Times New Roman" pitchFamily="18" charset="0"/>
              </a:defRPr>
            </a:lvl4pPr>
            <a:lvl5pPr marL="2743200" indent="-457200" algn="l">
              <a:defRPr sz="2400">
                <a:solidFill>
                  <a:schemeClr val="tx1"/>
                </a:solidFill>
                <a:latin typeface="Times New Roman" pitchFamily="18" charset="0"/>
              </a:defRPr>
            </a:lvl5pPr>
            <a:lvl6pPr marL="3200400" indent="-457200" eaLnBrk="0" fontAlgn="base" hangingPunct="0">
              <a:spcBef>
                <a:spcPct val="0"/>
              </a:spcBef>
              <a:spcAft>
                <a:spcPct val="0"/>
              </a:spcAft>
              <a:defRPr sz="2400">
                <a:solidFill>
                  <a:schemeClr val="tx1"/>
                </a:solidFill>
                <a:latin typeface="Times New Roman" pitchFamily="18" charset="0"/>
              </a:defRPr>
            </a:lvl6pPr>
            <a:lvl7pPr marL="3657600" indent="-457200" eaLnBrk="0" fontAlgn="base" hangingPunct="0">
              <a:spcBef>
                <a:spcPct val="0"/>
              </a:spcBef>
              <a:spcAft>
                <a:spcPct val="0"/>
              </a:spcAft>
              <a:defRPr sz="2400">
                <a:solidFill>
                  <a:schemeClr val="tx1"/>
                </a:solidFill>
                <a:latin typeface="Times New Roman" pitchFamily="18" charset="0"/>
              </a:defRPr>
            </a:lvl7pPr>
            <a:lvl8pPr marL="4114800" indent="-457200" eaLnBrk="0" fontAlgn="base" hangingPunct="0">
              <a:spcBef>
                <a:spcPct val="0"/>
              </a:spcBef>
              <a:spcAft>
                <a:spcPct val="0"/>
              </a:spcAft>
              <a:defRPr sz="2400">
                <a:solidFill>
                  <a:schemeClr val="tx1"/>
                </a:solidFill>
                <a:latin typeface="Times New Roman" pitchFamily="18" charset="0"/>
              </a:defRPr>
            </a:lvl8pPr>
            <a:lvl9pPr marL="4572000" indent="-457200" eaLnBrk="0" fontAlgn="base" hangingPunct="0">
              <a:spcBef>
                <a:spcPct val="0"/>
              </a:spcBef>
              <a:spcAft>
                <a:spcPct val="0"/>
              </a:spcAft>
              <a:defRPr sz="2400">
                <a:solidFill>
                  <a:schemeClr val="tx1"/>
                </a:solidFill>
                <a:latin typeface="Times New Roman" pitchFamily="18" charset="0"/>
              </a:defRPr>
            </a:lvl9pPr>
          </a:lstStyle>
          <a:p>
            <a:pPr>
              <a:lnSpc>
                <a:spcPct val="125000"/>
              </a:lnSpc>
              <a:spcBef>
                <a:spcPct val="60000"/>
              </a:spcBef>
            </a:pPr>
            <a:r>
              <a:rPr lang="en-US" altLang="en-US" sz="2100" dirty="0">
                <a:solidFill>
                  <a:schemeClr val="folHlink"/>
                </a:solidFill>
                <a:effectLst/>
                <a:latin typeface="Liberation Sans" panose="020B0604020202020204" pitchFamily="34" charset="0"/>
              </a:rPr>
              <a:t>Example 1: Grant for Lab Equipment.  </a:t>
            </a:r>
            <a:r>
              <a:rPr lang="en-US" altLang="en-US" sz="2100" b="0" dirty="0">
                <a:solidFill>
                  <a:schemeClr val="folHlink"/>
                </a:solidFill>
                <a:effectLst/>
                <a:latin typeface="Liberation Sans" panose="020B0604020202020204" pitchFamily="34" charset="0"/>
              </a:rPr>
              <a:t>AG Company received a €500,000 subsidy from the government to purchase lab equipment on January 2, 2015. The lab equipment cost is €2,000,000, has a useful life of five years, and is depreciated on the </a:t>
            </a:r>
            <a:r>
              <a:rPr lang="en-US" altLang="en-US" sz="2100" b="0" dirty="0">
                <a:effectLst/>
                <a:latin typeface="Liberation Sans" panose="020B0604020202020204" pitchFamily="34" charset="0"/>
              </a:rPr>
              <a:t>straight-line basis.</a:t>
            </a:r>
          </a:p>
          <a:p>
            <a:pPr>
              <a:lnSpc>
                <a:spcPct val="125000"/>
              </a:lnSpc>
              <a:spcBef>
                <a:spcPct val="60000"/>
              </a:spcBef>
            </a:pPr>
            <a:r>
              <a:rPr lang="en-US" altLang="en-US" sz="2100" dirty="0">
                <a:effectLst/>
                <a:latin typeface="Liberation Sans" panose="020B0604020202020204" pitchFamily="34" charset="0"/>
              </a:rPr>
              <a:t>IFRS allows</a:t>
            </a:r>
            <a:r>
              <a:rPr lang="en-US" altLang="en-US" sz="2100" b="0" dirty="0">
                <a:effectLst/>
                <a:latin typeface="Liberation Sans" panose="020B0604020202020204" pitchFamily="34" charset="0"/>
              </a:rPr>
              <a:t> AG to record this grant in one of two ways: </a:t>
            </a:r>
          </a:p>
          <a:p>
            <a:pPr lvl="1">
              <a:lnSpc>
                <a:spcPct val="125000"/>
              </a:lnSpc>
              <a:spcBef>
                <a:spcPct val="60000"/>
              </a:spcBef>
              <a:buFontTx/>
              <a:buAutoNum type="arabicPeriod"/>
            </a:pPr>
            <a:r>
              <a:rPr lang="en-US" altLang="en-US" sz="2000" dirty="0">
                <a:effectLst/>
                <a:latin typeface="Liberation Sans" panose="020B0604020202020204" pitchFamily="34" charset="0"/>
              </a:rPr>
              <a:t>Credit Deferred Grant Revenue</a:t>
            </a:r>
            <a:r>
              <a:rPr lang="en-US" altLang="en-US" sz="2000" b="0" dirty="0">
                <a:effectLst/>
                <a:latin typeface="Liberation Sans" panose="020B0604020202020204" pitchFamily="34" charset="0"/>
              </a:rPr>
              <a:t> for the subsidy and amortize the deferred grant revenue over the five-year period. </a:t>
            </a:r>
          </a:p>
          <a:p>
            <a:pPr lvl="1">
              <a:lnSpc>
                <a:spcPct val="125000"/>
              </a:lnSpc>
              <a:spcBef>
                <a:spcPct val="60000"/>
              </a:spcBef>
              <a:buFontTx/>
              <a:buAutoNum type="arabicPeriod"/>
            </a:pPr>
            <a:r>
              <a:rPr lang="en-US" altLang="en-US" sz="2000" dirty="0">
                <a:effectLst/>
                <a:latin typeface="Liberation Sans" panose="020B0604020202020204" pitchFamily="34" charset="0"/>
              </a:rPr>
              <a:t>Credit the lab equipment</a:t>
            </a:r>
            <a:r>
              <a:rPr lang="en-US" altLang="en-US" sz="2000" b="0" dirty="0">
                <a:effectLst/>
                <a:latin typeface="Liberation Sans" panose="020B0604020202020204" pitchFamily="34" charset="0"/>
              </a:rPr>
              <a:t> for the subsidy and depreciate this amount over the five-year period.</a:t>
            </a:r>
          </a:p>
        </p:txBody>
      </p:sp>
      <p:sp>
        <p:nvSpPr>
          <p:cNvPr id="6" name="Rectangle 4"/>
          <p:cNvSpPr txBox="1">
            <a:spLocks noChangeArrowheads="1"/>
          </p:cNvSpPr>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mj-lt"/>
                <a:ea typeface="+mj-ea"/>
                <a:cs typeface="+mj-cs"/>
              </a:defRPr>
            </a:lvl1pPr>
            <a:lvl2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2pPr>
            <a:lvl3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3pPr>
            <a:lvl4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4pPr>
            <a:lvl5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5pPr>
            <a:lvl6pPr marL="5667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6pPr>
            <a:lvl7pPr marL="10239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7pPr>
            <a:lvl8pPr marL="14811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8pPr>
            <a:lvl9pPr marL="19383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9pPr>
          </a:lstStyle>
          <a:p>
            <a:pPr algn="l"/>
            <a:r>
              <a:rPr lang="en-US" altLang="en-US" sz="3200" i="0" dirty="0">
                <a:solidFill>
                  <a:srgbClr val="800000"/>
                </a:solidFill>
                <a:effectLst/>
                <a:latin typeface="Liberation Sans" panose="020B0604020202020204" pitchFamily="34" charset="0"/>
              </a:rPr>
              <a:t>Government Grants</a:t>
            </a:r>
          </a:p>
        </p:txBody>
      </p:sp>
      <p:sp>
        <p:nvSpPr>
          <p:cNvPr id="7"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outerShdw blurRad="38100" dist="38100" dir="2700000" algn="tl">
                  <a:srgbClr val="000000">
                    <a:alpha val="43137"/>
                  </a:srgbClr>
                </a:outerShdw>
              </a:effectLst>
              <a:latin typeface="Liberation Sans" panose="020B0604020202020204" pitchFamily="34" charset="0"/>
            </a:endParaRPr>
          </a:p>
        </p:txBody>
      </p:sp>
      <p:sp>
        <p:nvSpPr>
          <p:cNvPr id="8" name="Text Box 5"/>
          <p:cNvSpPr txBox="1">
            <a:spLocks noChangeArrowheads="1"/>
          </p:cNvSpPr>
          <p:nvPr/>
        </p:nvSpPr>
        <p:spPr bwMode="auto">
          <a:xfrm>
            <a:off x="8229600" y="6400800"/>
            <a:ext cx="762000" cy="338554"/>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r">
              <a:spcBef>
                <a:spcPct val="50000"/>
              </a:spcBef>
            </a:pPr>
            <a:r>
              <a:rPr lang="en-US" altLang="en-US" sz="1600" i="1" dirty="0">
                <a:solidFill>
                  <a:schemeClr val="bg2"/>
                </a:solidFill>
                <a:latin typeface="Liberation Sans" panose="020B0604020202020204" pitchFamily="34" charset="0"/>
              </a:rPr>
              <a:t>LO 5</a:t>
            </a:r>
          </a:p>
        </p:txBody>
      </p:sp>
    </p:spTree>
    <p:extLst>
      <p:ext uri="{BB962C8B-B14F-4D97-AF65-F5344CB8AC3E}">
        <p14:creationId xmlns:p14="http://schemas.microsoft.com/office/powerpoint/2010/main" val="3853478987"/>
      </p:ext>
    </p:extLst>
  </p:cSld>
  <p:clrMapOvr>
    <a:masterClrMapping/>
  </p:clrMapOvr>
  <p:transition>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2308" name="Text Box 4"/>
          <p:cNvSpPr txBox="1">
            <a:spLocks noChangeArrowheads="1"/>
          </p:cNvSpPr>
          <p:nvPr/>
        </p:nvSpPr>
        <p:spPr bwMode="auto">
          <a:xfrm>
            <a:off x="609600" y="1352550"/>
            <a:ext cx="8001000" cy="17081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a:lnSpc>
                <a:spcPct val="125000"/>
              </a:lnSpc>
              <a:spcBef>
                <a:spcPct val="60000"/>
              </a:spcBef>
              <a:defRPr sz="2100">
                <a:effectLst/>
                <a:latin typeface="Liberation Sans" panose="020B0604020202020204" pitchFamily="34" charset="0"/>
              </a:defRPr>
            </a:lvl1pPr>
            <a:lvl2pPr marL="685800" lvl="1" indent="-457200" algn="l">
              <a:lnSpc>
                <a:spcPct val="125000"/>
              </a:lnSpc>
              <a:spcBef>
                <a:spcPct val="60000"/>
              </a:spcBef>
              <a:buFontTx/>
              <a:buAutoNum type="arabicPeriod"/>
              <a:defRPr sz="2000">
                <a:solidFill>
                  <a:srgbClr val="800000"/>
                </a:solidFill>
                <a:effectLst/>
                <a:latin typeface="Liberation Sans" panose="020B0604020202020204" pitchFamily="34" charset="0"/>
              </a:defRPr>
            </a:lvl2pPr>
            <a:lvl3pPr marL="1600200" indent="-457200" algn="l">
              <a:defRPr sz="2400">
                <a:solidFill>
                  <a:schemeClr val="tx1"/>
                </a:solidFill>
                <a:latin typeface="Times New Roman" pitchFamily="18" charset="0"/>
              </a:defRPr>
            </a:lvl3pPr>
            <a:lvl4pPr marL="2171700" indent="-457200" algn="l">
              <a:defRPr sz="2400">
                <a:solidFill>
                  <a:schemeClr val="tx1"/>
                </a:solidFill>
                <a:latin typeface="Times New Roman" pitchFamily="18" charset="0"/>
              </a:defRPr>
            </a:lvl4pPr>
            <a:lvl5pPr marL="2743200" indent="-457200" algn="l">
              <a:defRPr sz="2400">
                <a:solidFill>
                  <a:schemeClr val="tx1"/>
                </a:solidFill>
                <a:latin typeface="Times New Roman" pitchFamily="18" charset="0"/>
              </a:defRPr>
            </a:lvl5pPr>
            <a:lvl6pPr marL="3200400" indent="-457200" eaLnBrk="0" fontAlgn="base" hangingPunct="0">
              <a:spcBef>
                <a:spcPct val="0"/>
              </a:spcBef>
              <a:spcAft>
                <a:spcPct val="0"/>
              </a:spcAft>
              <a:defRPr sz="2400">
                <a:solidFill>
                  <a:schemeClr val="tx1"/>
                </a:solidFill>
                <a:latin typeface="Times New Roman" pitchFamily="18" charset="0"/>
              </a:defRPr>
            </a:lvl6pPr>
            <a:lvl7pPr marL="3657600" indent="-457200" eaLnBrk="0" fontAlgn="base" hangingPunct="0">
              <a:spcBef>
                <a:spcPct val="0"/>
              </a:spcBef>
              <a:spcAft>
                <a:spcPct val="0"/>
              </a:spcAft>
              <a:defRPr sz="2400">
                <a:solidFill>
                  <a:schemeClr val="tx1"/>
                </a:solidFill>
                <a:latin typeface="Times New Roman" pitchFamily="18" charset="0"/>
              </a:defRPr>
            </a:lvl7pPr>
            <a:lvl8pPr marL="4114800" indent="-457200" eaLnBrk="0" fontAlgn="base" hangingPunct="0">
              <a:spcBef>
                <a:spcPct val="0"/>
              </a:spcBef>
              <a:spcAft>
                <a:spcPct val="0"/>
              </a:spcAft>
              <a:defRPr sz="2400">
                <a:solidFill>
                  <a:schemeClr val="tx1"/>
                </a:solidFill>
                <a:latin typeface="Times New Roman" pitchFamily="18" charset="0"/>
              </a:defRPr>
            </a:lvl8pPr>
            <a:lvl9pPr marL="4572000" indent="-457200" eaLnBrk="0" fontAlgn="base" hangingPunct="0">
              <a:spcBef>
                <a:spcPct val="0"/>
              </a:spcBef>
              <a:spcAft>
                <a:spcPct val="0"/>
              </a:spcAft>
              <a:defRPr sz="2400">
                <a:solidFill>
                  <a:schemeClr val="tx1"/>
                </a:solidFill>
                <a:latin typeface="Times New Roman" pitchFamily="18" charset="0"/>
              </a:defRPr>
            </a:lvl9pPr>
          </a:lstStyle>
          <a:p>
            <a:r>
              <a:rPr lang="en-US" altLang="en-US" dirty="0"/>
              <a:t>Example 1: Grant for Lab Equipment</a:t>
            </a:r>
            <a:r>
              <a:rPr lang="en-US" altLang="en-US" b="0" dirty="0"/>
              <a:t>.   If AG chooses to </a:t>
            </a:r>
            <a:r>
              <a:rPr lang="en-US" altLang="en-US" dirty="0"/>
              <a:t>record deferred revenue</a:t>
            </a:r>
            <a:r>
              <a:rPr lang="en-US" altLang="en-US" b="0" dirty="0"/>
              <a:t> of €500,000, it amortizes this amount over the five-year period to income (€100,000 per year). The effects on the financial statements at December 31, 2015, are:</a:t>
            </a:r>
          </a:p>
        </p:txBody>
      </p:sp>
      <p:sp>
        <p:nvSpPr>
          <p:cNvPr id="8" name="Rectangle 4"/>
          <p:cNvSpPr txBox="1">
            <a:spLocks noChangeArrowheads="1"/>
          </p:cNvSpPr>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mj-lt"/>
                <a:ea typeface="+mj-ea"/>
                <a:cs typeface="+mj-cs"/>
              </a:defRPr>
            </a:lvl1pPr>
            <a:lvl2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2pPr>
            <a:lvl3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3pPr>
            <a:lvl4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4pPr>
            <a:lvl5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5pPr>
            <a:lvl6pPr marL="5667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6pPr>
            <a:lvl7pPr marL="10239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7pPr>
            <a:lvl8pPr marL="14811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8pPr>
            <a:lvl9pPr marL="19383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9pPr>
          </a:lstStyle>
          <a:p>
            <a:pPr algn="l"/>
            <a:r>
              <a:rPr lang="en-US" altLang="en-US" sz="3200" i="0" dirty="0">
                <a:solidFill>
                  <a:srgbClr val="800000"/>
                </a:solidFill>
                <a:effectLst/>
                <a:latin typeface="Liberation Sans" panose="020B0604020202020204" pitchFamily="34" charset="0"/>
              </a:rPr>
              <a:t>Government Grants</a:t>
            </a:r>
          </a:p>
        </p:txBody>
      </p:sp>
      <p:sp>
        <p:nvSpPr>
          <p:cNvPr id="9"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outerShdw blurRad="38100" dist="38100" dir="2700000" algn="tl">
                  <a:srgbClr val="000000">
                    <a:alpha val="43137"/>
                  </a:srgbClr>
                </a:outerShdw>
              </a:effectLst>
              <a:latin typeface="Liberation Sans" panose="020B0604020202020204" pitchFamily="34" charset="0"/>
            </a:endParaRPr>
          </a:p>
        </p:txBody>
      </p:sp>
      <p:pic>
        <p:nvPicPr>
          <p:cNvPr id="1546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9624" y="3200400"/>
            <a:ext cx="6795176" cy="3343275"/>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cmpd="sng">
                <a:solidFill>
                  <a:srgbClr val="800000"/>
                </a:solidFill>
                <a:prstDash val="solid"/>
                <a:miter lim="800000"/>
                <a:headEnd/>
                <a:tailEnd/>
              </a14:hiddenLine>
            </a:ext>
          </a:extLst>
        </p:spPr>
      </p:pic>
      <p:sp>
        <p:nvSpPr>
          <p:cNvPr id="3" name="Rectangle 2"/>
          <p:cNvSpPr/>
          <p:nvPr/>
        </p:nvSpPr>
        <p:spPr>
          <a:xfrm>
            <a:off x="6934200" y="4872037"/>
            <a:ext cx="1981200" cy="830997"/>
          </a:xfrm>
          <a:prstGeom prst="rect">
            <a:avLst/>
          </a:prstGeom>
          <a:solidFill>
            <a:schemeClr val="bg1"/>
          </a:solidFill>
        </p:spPr>
        <p:txBody>
          <a:bodyPr wrap="square">
            <a:spAutoFit/>
          </a:bodyPr>
          <a:lstStyle/>
          <a:p>
            <a:pPr algn="l"/>
            <a:r>
              <a:rPr lang="en-US" sz="1200" dirty="0">
                <a:solidFill>
                  <a:schemeClr val="accent6">
                    <a:lumMod val="50000"/>
                  </a:schemeClr>
                </a:solidFill>
                <a:latin typeface="Liberation Sans" panose="020B0604020202020204" pitchFamily="34" charset="0"/>
              </a:rPr>
              <a:t>ILLUSTRATION 10-17</a:t>
            </a:r>
          </a:p>
          <a:p>
            <a:pPr algn="l"/>
            <a:r>
              <a:rPr lang="en-US" sz="1200" b="0" dirty="0">
                <a:solidFill>
                  <a:schemeClr val="tx1"/>
                </a:solidFill>
                <a:latin typeface="Liberation Sans" panose="020B0604020202020204" pitchFamily="34" charset="0"/>
              </a:rPr>
              <a:t>Government Grant</a:t>
            </a:r>
          </a:p>
          <a:p>
            <a:pPr algn="l"/>
            <a:r>
              <a:rPr lang="en-US" sz="1200" b="0" dirty="0">
                <a:solidFill>
                  <a:schemeClr val="tx1"/>
                </a:solidFill>
                <a:latin typeface="Liberation Sans" panose="020B0604020202020204" pitchFamily="34" charset="0"/>
              </a:rPr>
              <a:t>Recorded as Deferred</a:t>
            </a:r>
          </a:p>
          <a:p>
            <a:pPr algn="l"/>
            <a:r>
              <a:rPr lang="en-US" sz="1200" b="0" dirty="0">
                <a:solidFill>
                  <a:schemeClr val="tx1"/>
                </a:solidFill>
                <a:latin typeface="Liberation Sans" panose="020B0604020202020204" pitchFamily="34" charset="0"/>
              </a:rPr>
              <a:t>Revenue</a:t>
            </a:r>
          </a:p>
        </p:txBody>
      </p:sp>
      <p:sp>
        <p:nvSpPr>
          <p:cNvPr id="12" name="Text Box 5"/>
          <p:cNvSpPr txBox="1">
            <a:spLocks noChangeArrowheads="1"/>
          </p:cNvSpPr>
          <p:nvPr/>
        </p:nvSpPr>
        <p:spPr bwMode="auto">
          <a:xfrm>
            <a:off x="8229600" y="6400800"/>
            <a:ext cx="762000" cy="338554"/>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r">
              <a:spcBef>
                <a:spcPct val="50000"/>
              </a:spcBef>
            </a:pPr>
            <a:r>
              <a:rPr lang="en-US" altLang="en-US" sz="1600" i="1" dirty="0">
                <a:solidFill>
                  <a:schemeClr val="bg2"/>
                </a:solidFill>
                <a:latin typeface="Liberation Sans" panose="020B0604020202020204" pitchFamily="34" charset="0"/>
              </a:rPr>
              <a:t>LO 5</a:t>
            </a:r>
          </a:p>
        </p:txBody>
      </p:sp>
    </p:spTree>
    <p:extLst>
      <p:ext uri="{BB962C8B-B14F-4D97-AF65-F5344CB8AC3E}">
        <p14:creationId xmlns:p14="http://schemas.microsoft.com/office/powerpoint/2010/main" val="1220940925"/>
      </p:ext>
    </p:extLst>
  </p:cSld>
  <p:clrMapOvr>
    <a:masterClrMapping/>
  </p:clrMapOvr>
  <p:transition>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4356" name="Text Box 4"/>
          <p:cNvSpPr txBox="1">
            <a:spLocks noChangeArrowheads="1"/>
          </p:cNvSpPr>
          <p:nvPr/>
        </p:nvSpPr>
        <p:spPr bwMode="auto">
          <a:xfrm>
            <a:off x="609600" y="1352550"/>
            <a:ext cx="8001000" cy="21121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New Roman" pitchFamily="18" charset="0"/>
              </a:defRPr>
            </a:lvl1pPr>
            <a:lvl2pPr marL="571500"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lnSpc>
                <a:spcPct val="125000"/>
              </a:lnSpc>
              <a:spcBef>
                <a:spcPct val="50000"/>
              </a:spcBef>
            </a:pPr>
            <a:r>
              <a:rPr lang="en-US" altLang="en-US" sz="2100" dirty="0">
                <a:solidFill>
                  <a:schemeClr val="folHlink"/>
                </a:solidFill>
                <a:effectLst/>
                <a:latin typeface="Liberation Sans" panose="020B0604020202020204" pitchFamily="34" charset="0"/>
              </a:rPr>
              <a:t>Example 1: Grant for Lab Equipment.  </a:t>
            </a:r>
            <a:r>
              <a:rPr lang="en-US" altLang="en-US" sz="2100" b="0" dirty="0">
                <a:solidFill>
                  <a:schemeClr val="folHlink"/>
                </a:solidFill>
                <a:effectLst/>
                <a:latin typeface="Liberation Sans" panose="020B0604020202020204" pitchFamily="34" charset="0"/>
              </a:rPr>
              <a:t>If AG chooses to </a:t>
            </a:r>
            <a:r>
              <a:rPr lang="en-US" altLang="en-US" sz="2100" dirty="0">
                <a:solidFill>
                  <a:schemeClr val="folHlink"/>
                </a:solidFill>
                <a:effectLst/>
                <a:latin typeface="Liberation Sans" panose="020B0604020202020204" pitchFamily="34" charset="0"/>
              </a:rPr>
              <a:t>reduce the cost of the lab equipment</a:t>
            </a:r>
            <a:r>
              <a:rPr lang="en-US" altLang="en-US" sz="2100" b="0" dirty="0">
                <a:solidFill>
                  <a:schemeClr val="folHlink"/>
                </a:solidFill>
                <a:effectLst/>
                <a:latin typeface="Liberation Sans" panose="020B0604020202020204" pitchFamily="34" charset="0"/>
              </a:rPr>
              <a:t>, AG reports the equipment at €1,500,000 (€2,000,000 - €500,000) and depreciates this amount over the five-year period. The effects on the financial statements at December 31, 2015, are:</a:t>
            </a:r>
          </a:p>
        </p:txBody>
      </p:sp>
      <p:sp>
        <p:nvSpPr>
          <p:cNvPr id="8" name="Rectangle 4"/>
          <p:cNvSpPr txBox="1">
            <a:spLocks noChangeArrowheads="1"/>
          </p:cNvSpPr>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mj-lt"/>
                <a:ea typeface="+mj-ea"/>
                <a:cs typeface="+mj-cs"/>
              </a:defRPr>
            </a:lvl1pPr>
            <a:lvl2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2pPr>
            <a:lvl3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3pPr>
            <a:lvl4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4pPr>
            <a:lvl5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5pPr>
            <a:lvl6pPr marL="5667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6pPr>
            <a:lvl7pPr marL="10239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7pPr>
            <a:lvl8pPr marL="14811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8pPr>
            <a:lvl9pPr marL="19383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9pPr>
          </a:lstStyle>
          <a:p>
            <a:pPr algn="l"/>
            <a:r>
              <a:rPr lang="en-US" altLang="en-US" sz="3200" i="0" dirty="0">
                <a:solidFill>
                  <a:srgbClr val="800000"/>
                </a:solidFill>
                <a:effectLst/>
                <a:latin typeface="Liberation Sans" panose="020B0604020202020204" pitchFamily="34" charset="0"/>
              </a:rPr>
              <a:t>Government Grants</a:t>
            </a:r>
          </a:p>
        </p:txBody>
      </p:sp>
      <p:sp>
        <p:nvSpPr>
          <p:cNvPr id="9"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outerShdw blurRad="38100" dist="38100" dir="2700000" algn="tl">
                  <a:srgbClr val="000000">
                    <a:alpha val="43137"/>
                  </a:srgbClr>
                </a:outerShdw>
              </a:effectLst>
              <a:latin typeface="Liberation Sans" panose="020B0604020202020204" pitchFamily="34" charset="0"/>
            </a:endParaRPr>
          </a:p>
        </p:txBody>
      </p:sp>
      <p:pic>
        <p:nvPicPr>
          <p:cNvPr id="1556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1" y="3682145"/>
            <a:ext cx="8229600" cy="2261455"/>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cmpd="sng">
                <a:solidFill>
                  <a:srgbClr val="800000"/>
                </a:solidFill>
                <a:prstDash val="solid"/>
                <a:miter lim="800000"/>
                <a:headEnd/>
                <a:tailEnd/>
              </a14:hiddenLine>
            </a:ext>
          </a:extLst>
        </p:spPr>
      </p:pic>
      <p:sp>
        <p:nvSpPr>
          <p:cNvPr id="12" name="Rectangle 11"/>
          <p:cNvSpPr/>
          <p:nvPr/>
        </p:nvSpPr>
        <p:spPr>
          <a:xfrm>
            <a:off x="6019800" y="3206657"/>
            <a:ext cx="2740926" cy="461665"/>
          </a:xfrm>
          <a:prstGeom prst="rect">
            <a:avLst/>
          </a:prstGeom>
          <a:solidFill>
            <a:schemeClr val="bg1"/>
          </a:solidFill>
        </p:spPr>
        <p:txBody>
          <a:bodyPr wrap="square">
            <a:spAutoFit/>
          </a:bodyPr>
          <a:lstStyle/>
          <a:p>
            <a:pPr algn="l"/>
            <a:r>
              <a:rPr lang="en-US" sz="1200" dirty="0">
                <a:solidFill>
                  <a:schemeClr val="accent6">
                    <a:lumMod val="50000"/>
                  </a:schemeClr>
                </a:solidFill>
                <a:latin typeface="Liberation Sans" panose="020B0604020202020204" pitchFamily="34" charset="0"/>
              </a:rPr>
              <a:t>ILLUSTRATION 10-18</a:t>
            </a:r>
          </a:p>
          <a:p>
            <a:pPr algn="l"/>
            <a:r>
              <a:rPr lang="en-US" sz="1200" b="0" dirty="0">
                <a:solidFill>
                  <a:schemeClr val="tx1"/>
                </a:solidFill>
                <a:latin typeface="Liberation Sans" panose="020B0604020202020204" pitchFamily="34" charset="0"/>
              </a:rPr>
              <a:t>Government Grant Adjusted to Asset</a:t>
            </a:r>
          </a:p>
        </p:txBody>
      </p:sp>
      <p:sp>
        <p:nvSpPr>
          <p:cNvPr id="13" name="Text Box 5"/>
          <p:cNvSpPr txBox="1">
            <a:spLocks noChangeArrowheads="1"/>
          </p:cNvSpPr>
          <p:nvPr/>
        </p:nvSpPr>
        <p:spPr bwMode="auto">
          <a:xfrm>
            <a:off x="8229600" y="6400800"/>
            <a:ext cx="762000" cy="338554"/>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r">
              <a:spcBef>
                <a:spcPct val="50000"/>
              </a:spcBef>
            </a:pPr>
            <a:r>
              <a:rPr lang="en-US" altLang="en-US" sz="1600" i="1" dirty="0">
                <a:solidFill>
                  <a:schemeClr val="bg2"/>
                </a:solidFill>
                <a:latin typeface="Liberation Sans" panose="020B0604020202020204" pitchFamily="34" charset="0"/>
              </a:rPr>
              <a:t>LO 5</a:t>
            </a:r>
          </a:p>
        </p:txBody>
      </p:sp>
    </p:spTree>
    <p:extLst>
      <p:ext uri="{BB962C8B-B14F-4D97-AF65-F5344CB8AC3E}">
        <p14:creationId xmlns:p14="http://schemas.microsoft.com/office/powerpoint/2010/main" val="4130218945"/>
      </p:ext>
    </p:extLst>
  </p:cSld>
  <p:clrMapOvr>
    <a:masterClrMapping/>
  </p:clrMapOvr>
  <p:transition>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18"/>
          <p:cNvSpPr>
            <a:spLocks noChangeArrowheads="1"/>
          </p:cNvSpPr>
          <p:nvPr/>
        </p:nvSpPr>
        <p:spPr bwMode="auto">
          <a:xfrm>
            <a:off x="4724400" y="3352800"/>
            <a:ext cx="4114800" cy="2895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tx1"/>
                </a:solidFill>
                <a:prstDash val="solid"/>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lIns="90488" tIns="44450" rIns="90488" bIns="44450"/>
          <a:lstStyle/>
          <a:p>
            <a:pPr marL="342900" indent="-342900" algn="l">
              <a:lnSpc>
                <a:spcPct val="115000"/>
              </a:lnSpc>
              <a:spcBef>
                <a:spcPct val="45000"/>
              </a:spcBef>
              <a:buClr>
                <a:srgbClr val="A50021"/>
              </a:buClr>
              <a:buSzPct val="100000"/>
              <a:buFont typeface="+mj-lt"/>
              <a:buAutoNum type="arabicPeriod" startAt="5"/>
              <a:defRPr/>
            </a:pPr>
            <a:r>
              <a:rPr lang="en-US" sz="1600" b="0" dirty="0">
                <a:solidFill>
                  <a:schemeClr val="bg2"/>
                </a:solidFill>
                <a:latin typeface="Liberation Sans" panose="020B0604020202020204" pitchFamily="34" charset="0"/>
              </a:rPr>
              <a:t>Understand accounting issues related to acquiring and valuing plant assets.</a:t>
            </a:r>
          </a:p>
          <a:p>
            <a:pPr marL="342900" indent="-342900" algn="l">
              <a:lnSpc>
                <a:spcPct val="115000"/>
              </a:lnSpc>
              <a:spcBef>
                <a:spcPct val="45000"/>
              </a:spcBef>
              <a:buClr>
                <a:srgbClr val="A50021"/>
              </a:buClr>
              <a:buSzPct val="100000"/>
              <a:buFont typeface="+mj-lt"/>
              <a:buAutoNum type="arabicPeriod" startAt="5"/>
              <a:defRPr/>
            </a:pPr>
            <a:r>
              <a:rPr lang="en-US" dirty="0">
                <a:solidFill>
                  <a:schemeClr val="bg2"/>
                </a:solidFill>
                <a:latin typeface="Liberation Sans" panose="020B0604020202020204" pitchFamily="34" charset="0"/>
              </a:rPr>
              <a:t>Describe the accounting treatment for costs subsequent to acquisition.</a:t>
            </a:r>
          </a:p>
          <a:p>
            <a:pPr marL="342900" indent="-342900" algn="l">
              <a:lnSpc>
                <a:spcPct val="115000"/>
              </a:lnSpc>
              <a:spcBef>
                <a:spcPct val="45000"/>
              </a:spcBef>
              <a:buClr>
                <a:srgbClr val="A50021"/>
              </a:buClr>
              <a:buSzPct val="100000"/>
              <a:buFont typeface="+mj-lt"/>
              <a:buAutoNum type="arabicPeriod" startAt="5"/>
              <a:defRPr/>
            </a:pPr>
            <a:r>
              <a:rPr lang="en-US" sz="1600" b="0" dirty="0">
                <a:solidFill>
                  <a:schemeClr val="bg2"/>
                </a:solidFill>
                <a:latin typeface="Liberation Sans" panose="020B0604020202020204" pitchFamily="34" charset="0"/>
              </a:rPr>
              <a:t>Describe the accounting treatment for the disposal of property, plant, and equipment.</a:t>
            </a:r>
          </a:p>
        </p:txBody>
      </p:sp>
      <p:sp>
        <p:nvSpPr>
          <p:cNvPr id="9220" name="Rectangle 19"/>
          <p:cNvSpPr>
            <a:spLocks noChangeArrowheads="1"/>
          </p:cNvSpPr>
          <p:nvPr/>
        </p:nvSpPr>
        <p:spPr bwMode="auto">
          <a:xfrm>
            <a:off x="457200" y="2971800"/>
            <a:ext cx="5181600" cy="348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lIns="90488" tIns="44450" rIns="90488" bIns="44450">
            <a:spAutoFit/>
          </a:bodyPr>
          <a:lstStyle>
            <a:lvl1pPr marL="285750" indent="-285750">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0"/>
              </a:spcBef>
              <a:spcAft>
                <a:spcPct val="0"/>
              </a:spcAft>
              <a:defRPr sz="2800">
                <a:solidFill>
                  <a:schemeClr val="tx1"/>
                </a:solidFill>
                <a:latin typeface="Times New Roman" pitchFamily="18" charset="0"/>
              </a:defRPr>
            </a:lvl6pPr>
            <a:lvl7pPr marL="2971800" indent="-228600" algn="ctr" eaLnBrk="0" fontAlgn="base" hangingPunct="0">
              <a:spcBef>
                <a:spcPct val="0"/>
              </a:spcBef>
              <a:spcAft>
                <a:spcPct val="0"/>
              </a:spcAft>
              <a:defRPr sz="2800">
                <a:solidFill>
                  <a:schemeClr val="tx1"/>
                </a:solidFill>
                <a:latin typeface="Times New Roman" pitchFamily="18" charset="0"/>
              </a:defRPr>
            </a:lvl7pPr>
            <a:lvl8pPr marL="3429000" indent="-228600" algn="ctr" eaLnBrk="0" fontAlgn="base" hangingPunct="0">
              <a:spcBef>
                <a:spcPct val="0"/>
              </a:spcBef>
              <a:spcAft>
                <a:spcPct val="0"/>
              </a:spcAft>
              <a:defRPr sz="2800">
                <a:solidFill>
                  <a:schemeClr val="tx1"/>
                </a:solidFill>
                <a:latin typeface="Times New Roman" pitchFamily="18" charset="0"/>
              </a:defRPr>
            </a:lvl8pPr>
            <a:lvl9pPr marL="3886200" indent="-228600" algn="ctr" eaLnBrk="0" fontAlgn="base" hangingPunct="0">
              <a:spcBef>
                <a:spcPct val="0"/>
              </a:spcBef>
              <a:spcAft>
                <a:spcPct val="0"/>
              </a:spcAft>
              <a:defRPr sz="2800">
                <a:solidFill>
                  <a:schemeClr val="tx1"/>
                </a:solidFill>
                <a:latin typeface="Times New Roman" pitchFamily="18" charset="0"/>
              </a:defRPr>
            </a:lvl9pPr>
          </a:lstStyle>
          <a:p>
            <a:pPr algn="l">
              <a:lnSpc>
                <a:spcPct val="115000"/>
              </a:lnSpc>
              <a:spcBef>
                <a:spcPct val="45000"/>
              </a:spcBef>
              <a:buClr>
                <a:srgbClr val="A50021"/>
              </a:buClr>
              <a:buFont typeface="Wingdings" pitchFamily="2" charset="2"/>
              <a:buNone/>
            </a:pPr>
            <a:r>
              <a:rPr lang="en-US" altLang="en-US" sz="1600" b="1" i="1" dirty="0">
                <a:solidFill>
                  <a:schemeClr val="bg2"/>
                </a:solidFill>
                <a:latin typeface="Liberation Sans" panose="020B0604020202020204" pitchFamily="34" charset="0"/>
              </a:rPr>
              <a:t>After studying this chapter, you should be able to:</a:t>
            </a:r>
          </a:p>
        </p:txBody>
      </p:sp>
      <p:pic>
        <p:nvPicPr>
          <p:cNvPr id="9221" name="Picture 2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0"/>
            <a:ext cx="6705600" cy="2057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222" name="Rectangle 24"/>
          <p:cNvSpPr>
            <a:spLocks noChangeArrowheads="1"/>
          </p:cNvSpPr>
          <p:nvPr/>
        </p:nvSpPr>
        <p:spPr bwMode="auto">
          <a:xfrm>
            <a:off x="2590800" y="488950"/>
            <a:ext cx="6473825" cy="1066800"/>
          </a:xfrm>
          <a:prstGeom prst="rect">
            <a:avLst/>
          </a:prstGeom>
          <a:noFill/>
          <a:ln>
            <a:noFill/>
          </a:ln>
          <a:effectLst/>
          <a:extLst>
            <a:ext uri="{909E8E84-426E-40DD-AFC4-6F175D3DCCD1}">
              <a14:hiddenFill xmlns:a14="http://schemas.microsoft.com/office/drawing/2010/main">
                <a:solidFill>
                  <a:srgbClr val="009999"/>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r>
              <a:rPr lang="en-US" altLang="en-US" sz="3600" b="1" dirty="0">
                <a:solidFill>
                  <a:schemeClr val="bg1"/>
                </a:solidFill>
                <a:effectLst>
                  <a:outerShdw blurRad="38100" dist="38100" dir="2700000" algn="tl">
                    <a:srgbClr val="000000">
                      <a:alpha val="43137"/>
                    </a:srgbClr>
                  </a:outerShdw>
                </a:effectLst>
                <a:latin typeface="Liberation Sans" panose="020B0604020202020204" pitchFamily="34" charset="0"/>
              </a:rPr>
              <a:t>Acquisition and Disposition of Property, Plant, and Equipment</a:t>
            </a:r>
          </a:p>
        </p:txBody>
      </p:sp>
      <p:pic>
        <p:nvPicPr>
          <p:cNvPr id="9223" name="Picture 2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1000" y="412750"/>
            <a:ext cx="314325" cy="1295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224" name="Text Box 26"/>
          <p:cNvSpPr txBox="1">
            <a:spLocks noChangeArrowheads="1"/>
          </p:cNvSpPr>
          <p:nvPr/>
        </p:nvSpPr>
        <p:spPr bwMode="auto">
          <a:xfrm>
            <a:off x="533400" y="152400"/>
            <a:ext cx="1905000" cy="17224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0"/>
              </a:spcBef>
              <a:spcAft>
                <a:spcPct val="0"/>
              </a:spcAft>
              <a:defRPr sz="2800">
                <a:solidFill>
                  <a:schemeClr val="tx1"/>
                </a:solidFill>
                <a:latin typeface="Times New Roman" pitchFamily="18" charset="0"/>
              </a:defRPr>
            </a:lvl6pPr>
            <a:lvl7pPr marL="2971800" indent="-228600" algn="ctr" eaLnBrk="0" fontAlgn="base" hangingPunct="0">
              <a:spcBef>
                <a:spcPct val="0"/>
              </a:spcBef>
              <a:spcAft>
                <a:spcPct val="0"/>
              </a:spcAft>
              <a:defRPr sz="2800">
                <a:solidFill>
                  <a:schemeClr val="tx1"/>
                </a:solidFill>
                <a:latin typeface="Times New Roman" pitchFamily="18" charset="0"/>
              </a:defRPr>
            </a:lvl7pPr>
            <a:lvl8pPr marL="3429000" indent="-228600" algn="ctr" eaLnBrk="0" fontAlgn="base" hangingPunct="0">
              <a:spcBef>
                <a:spcPct val="0"/>
              </a:spcBef>
              <a:spcAft>
                <a:spcPct val="0"/>
              </a:spcAft>
              <a:defRPr sz="2800">
                <a:solidFill>
                  <a:schemeClr val="tx1"/>
                </a:solidFill>
                <a:latin typeface="Times New Roman" pitchFamily="18" charset="0"/>
              </a:defRPr>
            </a:lvl8pPr>
            <a:lvl9pPr marL="3886200" indent="-228600" algn="ctr" eaLnBrk="0" fontAlgn="base" hangingPunct="0">
              <a:spcBef>
                <a:spcPct val="0"/>
              </a:spcBef>
              <a:spcAft>
                <a:spcPct val="0"/>
              </a:spcAft>
              <a:defRPr sz="2800">
                <a:solidFill>
                  <a:schemeClr val="tx1"/>
                </a:solidFill>
                <a:latin typeface="Times New Roman" pitchFamily="18" charset="0"/>
              </a:defRPr>
            </a:lvl9pPr>
          </a:lstStyle>
          <a:p>
            <a:pPr>
              <a:spcBef>
                <a:spcPct val="50000"/>
              </a:spcBef>
            </a:pPr>
            <a:r>
              <a:rPr lang="en-US" altLang="en-US" sz="10700" b="1" dirty="0">
                <a:solidFill>
                  <a:srgbClr val="5F5F5F"/>
                </a:solidFill>
                <a:latin typeface="Liberation Sans" panose="020B0604020202020204" pitchFamily="34" charset="0"/>
              </a:rPr>
              <a:t>10</a:t>
            </a:r>
          </a:p>
        </p:txBody>
      </p:sp>
      <p:pic>
        <p:nvPicPr>
          <p:cNvPr id="9225" name="Picture 27"/>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011363"/>
            <a:ext cx="9140825" cy="460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226" name="Rectangle 15"/>
          <p:cNvSpPr txBox="1">
            <a:spLocks noChangeArrowheads="1"/>
          </p:cNvSpPr>
          <p:nvPr/>
        </p:nvSpPr>
        <p:spPr bwMode="auto">
          <a:xfrm>
            <a:off x="381000" y="2286000"/>
            <a:ext cx="3886200" cy="533400"/>
          </a:xfrm>
          <a:prstGeom prst="rect">
            <a:avLst/>
          </a:prstGeom>
          <a:solidFill>
            <a:srgbClr val="339933"/>
          </a:solidFill>
          <a:ln>
            <a:noFill/>
          </a:ln>
          <a:effectLst>
            <a:outerShdw sx="999" sy="999" algn="ctr" rotWithShape="0">
              <a:schemeClr val="bg2"/>
            </a:outerShdw>
          </a:effectLst>
          <a:extLs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ct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0"/>
              </a:spcBef>
              <a:spcAft>
                <a:spcPct val="0"/>
              </a:spcAft>
              <a:defRPr sz="2800">
                <a:solidFill>
                  <a:schemeClr val="tx1"/>
                </a:solidFill>
                <a:latin typeface="Times New Roman" pitchFamily="18" charset="0"/>
              </a:defRPr>
            </a:lvl6pPr>
            <a:lvl7pPr marL="2971800" indent="-228600" algn="ctr" eaLnBrk="0" fontAlgn="base" hangingPunct="0">
              <a:spcBef>
                <a:spcPct val="0"/>
              </a:spcBef>
              <a:spcAft>
                <a:spcPct val="0"/>
              </a:spcAft>
              <a:defRPr sz="2800">
                <a:solidFill>
                  <a:schemeClr val="tx1"/>
                </a:solidFill>
                <a:latin typeface="Times New Roman" pitchFamily="18" charset="0"/>
              </a:defRPr>
            </a:lvl7pPr>
            <a:lvl8pPr marL="3429000" indent="-228600" algn="ctr" eaLnBrk="0" fontAlgn="base" hangingPunct="0">
              <a:spcBef>
                <a:spcPct val="0"/>
              </a:spcBef>
              <a:spcAft>
                <a:spcPct val="0"/>
              </a:spcAft>
              <a:defRPr sz="2800">
                <a:solidFill>
                  <a:schemeClr val="tx1"/>
                </a:solidFill>
                <a:latin typeface="Times New Roman" pitchFamily="18" charset="0"/>
              </a:defRPr>
            </a:lvl8pPr>
            <a:lvl9pPr marL="3886200" indent="-228600" algn="ctr" eaLnBrk="0" fontAlgn="base" hangingPunct="0">
              <a:spcBef>
                <a:spcPct val="0"/>
              </a:spcBef>
              <a:spcAft>
                <a:spcPct val="0"/>
              </a:spcAft>
              <a:defRPr sz="2800">
                <a:solidFill>
                  <a:schemeClr val="tx1"/>
                </a:solidFill>
                <a:latin typeface="Times New Roman" pitchFamily="18" charset="0"/>
              </a:defRPr>
            </a:lvl9pPr>
          </a:lstStyle>
          <a:p>
            <a:pPr algn="l">
              <a:lnSpc>
                <a:spcPct val="110000"/>
              </a:lnSpc>
            </a:pPr>
            <a:r>
              <a:rPr lang="en-US" altLang="en-US" sz="2400" b="1" dirty="0">
                <a:solidFill>
                  <a:schemeClr val="bg1"/>
                </a:solidFill>
                <a:latin typeface="Liberation Sans" panose="020B0604020202020204" pitchFamily="34" charset="0"/>
              </a:rPr>
              <a:t>LEARNING OBJECTIVES</a:t>
            </a:r>
          </a:p>
        </p:txBody>
      </p:sp>
      <p:sp>
        <p:nvSpPr>
          <p:cNvPr id="3074" name="Rectangle 2"/>
          <p:cNvSpPr>
            <a:spLocks noGrp="1" noChangeArrowheads="1"/>
          </p:cNvSpPr>
          <p:nvPr>
            <p:ph type="body" idx="1"/>
          </p:nvPr>
        </p:nvSpPr>
        <p:spPr>
          <a:xfrm>
            <a:off x="457200" y="3352800"/>
            <a:ext cx="4114800" cy="3048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tx1"/>
                </a:solidFill>
                <a:prstDash val="solid"/>
                <a:miter lim="800000"/>
                <a:headEnd/>
                <a:tailEnd/>
              </a14:hiddenLine>
            </a:ext>
          </a:extLst>
        </p:spPr>
        <p:txBody>
          <a:bodyPr lIns="90488" tIns="44450" rIns="90488" bIns="44450"/>
          <a:lstStyle/>
          <a:p>
            <a:pPr>
              <a:lnSpc>
                <a:spcPct val="115000"/>
              </a:lnSpc>
              <a:spcBef>
                <a:spcPct val="45000"/>
              </a:spcBef>
              <a:buClr>
                <a:srgbClr val="A50021"/>
              </a:buClr>
              <a:buSzPct val="100000"/>
              <a:buFont typeface="+mj-lt"/>
              <a:buAutoNum type="arabicPeriod"/>
              <a:defRPr/>
            </a:pPr>
            <a:r>
              <a:rPr lang="en-US" sz="1600" b="0" kern="1200" dirty="0">
                <a:effectLst/>
                <a:latin typeface="Liberation Sans" panose="020B0604020202020204" pitchFamily="34" charset="0"/>
              </a:rPr>
              <a:t>Describe property, plant, and equipment.</a:t>
            </a:r>
          </a:p>
          <a:p>
            <a:pPr>
              <a:lnSpc>
                <a:spcPct val="115000"/>
              </a:lnSpc>
              <a:spcBef>
                <a:spcPct val="45000"/>
              </a:spcBef>
              <a:buClr>
                <a:srgbClr val="A50021"/>
              </a:buClr>
              <a:buSzPct val="100000"/>
              <a:buFont typeface="+mj-lt"/>
              <a:buAutoNum type="arabicPeriod"/>
              <a:defRPr/>
            </a:pPr>
            <a:r>
              <a:rPr lang="en-US" sz="1600" b="0" kern="1200" dirty="0">
                <a:effectLst/>
                <a:latin typeface="Liberation Sans" panose="020B0604020202020204" pitchFamily="34" charset="0"/>
              </a:rPr>
              <a:t>Identify the costs to include in initial valuation of property, plant, and equipment.</a:t>
            </a:r>
          </a:p>
          <a:p>
            <a:pPr>
              <a:lnSpc>
                <a:spcPct val="115000"/>
              </a:lnSpc>
              <a:spcBef>
                <a:spcPct val="45000"/>
              </a:spcBef>
              <a:buClr>
                <a:srgbClr val="A50021"/>
              </a:buClr>
              <a:buSzPct val="100000"/>
              <a:buFont typeface="+mj-lt"/>
              <a:buAutoNum type="arabicPeriod"/>
              <a:defRPr/>
            </a:pPr>
            <a:r>
              <a:rPr lang="en-US" sz="1600" b="0" kern="1200" dirty="0">
                <a:effectLst/>
                <a:latin typeface="Liberation Sans" panose="020B0604020202020204" pitchFamily="34" charset="0"/>
              </a:rPr>
              <a:t>Describe the accounting problems associated with self-constructed assets.</a:t>
            </a:r>
          </a:p>
          <a:p>
            <a:pPr>
              <a:lnSpc>
                <a:spcPct val="115000"/>
              </a:lnSpc>
              <a:spcBef>
                <a:spcPct val="45000"/>
              </a:spcBef>
              <a:buClr>
                <a:srgbClr val="A50021"/>
              </a:buClr>
              <a:buSzPct val="100000"/>
              <a:buFont typeface="+mj-lt"/>
              <a:buAutoNum type="arabicPeriod"/>
              <a:defRPr/>
            </a:pPr>
            <a:r>
              <a:rPr lang="en-US" sz="1600" b="0" kern="1200" dirty="0">
                <a:effectLst/>
                <a:latin typeface="Liberation Sans" panose="020B0604020202020204" pitchFamily="34" charset="0"/>
              </a:rPr>
              <a:t>Describe the accounting problems associated with interest capitalization.</a:t>
            </a:r>
          </a:p>
        </p:txBody>
      </p:sp>
    </p:spTree>
    <p:extLst>
      <p:ext uri="{BB962C8B-B14F-4D97-AF65-F5344CB8AC3E}">
        <p14:creationId xmlns:p14="http://schemas.microsoft.com/office/powerpoint/2010/main" val="2518196045"/>
      </p:ext>
    </p:extLst>
  </p:cSld>
  <p:clrMapOvr>
    <a:masterClrMapping/>
  </p:clrMapOvr>
  <p:transition>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8642" name="Rectangle 2"/>
          <p:cNvSpPr>
            <a:spLocks noGrp="1" noChangeArrowheads="1"/>
          </p:cNvSpPr>
          <p:nvPr>
            <p:ph type="title" idx="4294967295"/>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marL="0" algn="l"/>
            <a:r>
              <a:rPr lang="en-US" sz="3200" i="0" kern="1200" dirty="0">
                <a:solidFill>
                  <a:srgbClr val="0000E2"/>
                </a:solidFill>
                <a:effectLst/>
                <a:latin typeface="Liberation Sans" panose="020B0604020202020204" pitchFamily="34" charset="0"/>
                <a:ea typeface="+mn-ea"/>
                <a:cs typeface="+mn-cs"/>
              </a:rPr>
              <a:t>COSTS SUBSEQUENT TO ACQUISITION</a:t>
            </a:r>
          </a:p>
        </p:txBody>
      </p:sp>
      <p:sp>
        <p:nvSpPr>
          <p:cNvPr id="66564" name="Text Box 4"/>
          <p:cNvSpPr txBox="1">
            <a:spLocks noChangeArrowheads="1"/>
          </p:cNvSpPr>
          <p:nvPr/>
        </p:nvSpPr>
        <p:spPr bwMode="auto">
          <a:xfrm>
            <a:off x="609600" y="1371600"/>
            <a:ext cx="8077200" cy="34963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5600700" algn="r"/>
                <a:tab pos="6629400" algn="r"/>
              </a:tabLst>
              <a:defRPr b="1">
                <a:solidFill>
                  <a:schemeClr val="folHlink"/>
                </a:solidFill>
                <a:latin typeface="Comic Sans MS" pitchFamily="66" charset="0"/>
              </a:defRPr>
            </a:lvl1pPr>
            <a:lvl2pPr marL="742950" indent="-285750">
              <a:tabLst>
                <a:tab pos="5600700" algn="r"/>
                <a:tab pos="6629400" algn="r"/>
              </a:tabLst>
              <a:defRPr b="1">
                <a:solidFill>
                  <a:schemeClr val="folHlink"/>
                </a:solidFill>
                <a:latin typeface="Comic Sans MS" pitchFamily="66" charset="0"/>
              </a:defRPr>
            </a:lvl2pPr>
            <a:lvl3pPr marL="1143000" indent="-228600">
              <a:tabLst>
                <a:tab pos="5600700" algn="r"/>
                <a:tab pos="6629400" algn="r"/>
              </a:tabLst>
              <a:defRPr b="1">
                <a:solidFill>
                  <a:schemeClr val="folHlink"/>
                </a:solidFill>
                <a:latin typeface="Comic Sans MS" pitchFamily="66" charset="0"/>
              </a:defRPr>
            </a:lvl3pPr>
            <a:lvl4pPr marL="1600200" indent="-228600">
              <a:tabLst>
                <a:tab pos="5600700" algn="r"/>
                <a:tab pos="6629400" algn="r"/>
              </a:tabLst>
              <a:defRPr b="1">
                <a:solidFill>
                  <a:schemeClr val="folHlink"/>
                </a:solidFill>
                <a:latin typeface="Comic Sans MS" pitchFamily="66" charset="0"/>
              </a:defRPr>
            </a:lvl4pPr>
            <a:lvl5pPr marL="2057400" indent="-228600">
              <a:tabLst>
                <a:tab pos="5600700" algn="r"/>
                <a:tab pos="6629400" algn="r"/>
              </a:tabLst>
              <a:defRPr b="1">
                <a:solidFill>
                  <a:schemeClr val="folHlink"/>
                </a:solidFill>
                <a:latin typeface="Comic Sans MS" pitchFamily="66" charset="0"/>
              </a:defRPr>
            </a:lvl5pPr>
            <a:lvl6pPr marL="2514600" indent="-228600" algn="ctr" eaLnBrk="0" fontAlgn="base" hangingPunct="0">
              <a:spcBef>
                <a:spcPct val="0"/>
              </a:spcBef>
              <a:spcAft>
                <a:spcPct val="0"/>
              </a:spcAft>
              <a:tabLst>
                <a:tab pos="5600700" algn="r"/>
                <a:tab pos="6629400" algn="r"/>
              </a:tabLst>
              <a:defRPr b="1">
                <a:solidFill>
                  <a:schemeClr val="folHlink"/>
                </a:solidFill>
                <a:latin typeface="Comic Sans MS" pitchFamily="66" charset="0"/>
              </a:defRPr>
            </a:lvl6pPr>
            <a:lvl7pPr marL="2971800" indent="-228600" algn="ctr" eaLnBrk="0" fontAlgn="base" hangingPunct="0">
              <a:spcBef>
                <a:spcPct val="0"/>
              </a:spcBef>
              <a:spcAft>
                <a:spcPct val="0"/>
              </a:spcAft>
              <a:tabLst>
                <a:tab pos="5600700" algn="r"/>
                <a:tab pos="6629400" algn="r"/>
              </a:tabLst>
              <a:defRPr b="1">
                <a:solidFill>
                  <a:schemeClr val="folHlink"/>
                </a:solidFill>
                <a:latin typeface="Comic Sans MS" pitchFamily="66" charset="0"/>
              </a:defRPr>
            </a:lvl7pPr>
            <a:lvl8pPr marL="3429000" indent="-228600" algn="ctr" eaLnBrk="0" fontAlgn="base" hangingPunct="0">
              <a:spcBef>
                <a:spcPct val="0"/>
              </a:spcBef>
              <a:spcAft>
                <a:spcPct val="0"/>
              </a:spcAft>
              <a:tabLst>
                <a:tab pos="5600700" algn="r"/>
                <a:tab pos="6629400" algn="r"/>
              </a:tabLst>
              <a:defRPr b="1">
                <a:solidFill>
                  <a:schemeClr val="folHlink"/>
                </a:solidFill>
                <a:latin typeface="Comic Sans MS" pitchFamily="66" charset="0"/>
              </a:defRPr>
            </a:lvl8pPr>
            <a:lvl9pPr marL="3886200" indent="-228600" algn="ctr" eaLnBrk="0" fontAlgn="base" hangingPunct="0">
              <a:spcBef>
                <a:spcPct val="0"/>
              </a:spcBef>
              <a:spcAft>
                <a:spcPct val="0"/>
              </a:spcAft>
              <a:tabLst>
                <a:tab pos="5600700" algn="r"/>
                <a:tab pos="6629400" algn="r"/>
              </a:tabLst>
              <a:defRPr b="1">
                <a:solidFill>
                  <a:schemeClr val="folHlink"/>
                </a:solidFill>
                <a:latin typeface="Comic Sans MS" pitchFamily="66" charset="0"/>
              </a:defRPr>
            </a:lvl9pPr>
          </a:lstStyle>
          <a:p>
            <a:pPr algn="l">
              <a:lnSpc>
                <a:spcPct val="120000"/>
              </a:lnSpc>
              <a:spcBef>
                <a:spcPts val="1200"/>
              </a:spcBef>
            </a:pPr>
            <a:r>
              <a:rPr lang="en-US" sz="2200" dirty="0">
                <a:solidFill>
                  <a:schemeClr val="tx1"/>
                </a:solidFill>
                <a:latin typeface="Liberation Sans" panose="020B0604020202020204" pitchFamily="34" charset="0"/>
              </a:rPr>
              <a:t>Recognize costs subsequent to acquisition </a:t>
            </a:r>
            <a:r>
              <a:rPr lang="en-US" sz="2200" b="0" dirty="0">
                <a:solidFill>
                  <a:schemeClr val="tx1"/>
                </a:solidFill>
                <a:latin typeface="Liberation Sans" panose="020B0604020202020204" pitchFamily="34" charset="0"/>
              </a:rPr>
              <a:t>as an asset when the costs can be measured reliably and it is probable that the company will obtain </a:t>
            </a:r>
            <a:r>
              <a:rPr lang="en-US" sz="2200" dirty="0">
                <a:solidFill>
                  <a:schemeClr val="tx1"/>
                </a:solidFill>
                <a:latin typeface="Liberation Sans" panose="020B0604020202020204" pitchFamily="34" charset="0"/>
              </a:rPr>
              <a:t>future economic benefits</a:t>
            </a:r>
            <a:r>
              <a:rPr lang="en-US" sz="2200" b="0" dirty="0">
                <a:solidFill>
                  <a:schemeClr val="tx1"/>
                </a:solidFill>
                <a:latin typeface="Liberation Sans" panose="020B0604020202020204" pitchFamily="34" charset="0"/>
              </a:rPr>
              <a:t>. </a:t>
            </a:r>
          </a:p>
          <a:p>
            <a:pPr algn="l">
              <a:lnSpc>
                <a:spcPct val="120000"/>
              </a:lnSpc>
              <a:spcBef>
                <a:spcPts val="1200"/>
              </a:spcBef>
            </a:pPr>
            <a:r>
              <a:rPr lang="en-US" sz="2200" dirty="0">
                <a:solidFill>
                  <a:schemeClr val="tx1"/>
                </a:solidFill>
                <a:latin typeface="Liberation Sans" panose="020B0604020202020204" pitchFamily="34" charset="0"/>
              </a:rPr>
              <a:t>Evidence</a:t>
            </a:r>
            <a:r>
              <a:rPr lang="en-US" sz="2200" b="0" dirty="0">
                <a:solidFill>
                  <a:schemeClr val="tx1"/>
                </a:solidFill>
                <a:latin typeface="Liberation Sans" panose="020B0604020202020204" pitchFamily="34" charset="0"/>
              </a:rPr>
              <a:t> of future economic benefit would include increases in </a:t>
            </a:r>
          </a:p>
          <a:p>
            <a:pPr marL="682625" lvl="1" indent="-450850" algn="l">
              <a:lnSpc>
                <a:spcPct val="120000"/>
              </a:lnSpc>
              <a:spcBef>
                <a:spcPts val="1200"/>
              </a:spcBef>
              <a:buFont typeface="+mj-lt"/>
              <a:buAutoNum type="arabicPeriod"/>
            </a:pPr>
            <a:r>
              <a:rPr lang="en-US" sz="2100" b="0" dirty="0">
                <a:solidFill>
                  <a:schemeClr val="tx1"/>
                </a:solidFill>
                <a:latin typeface="Liberation Sans" panose="020B0604020202020204" pitchFamily="34" charset="0"/>
              </a:rPr>
              <a:t>useful life, </a:t>
            </a:r>
          </a:p>
          <a:p>
            <a:pPr marL="682625" lvl="1" indent="-450850" algn="l">
              <a:lnSpc>
                <a:spcPct val="120000"/>
              </a:lnSpc>
              <a:spcBef>
                <a:spcPts val="1200"/>
              </a:spcBef>
              <a:buFont typeface="+mj-lt"/>
              <a:buAutoNum type="arabicPeriod"/>
            </a:pPr>
            <a:r>
              <a:rPr lang="en-US" sz="2100" b="0" dirty="0">
                <a:solidFill>
                  <a:schemeClr val="tx1"/>
                </a:solidFill>
                <a:latin typeface="Liberation Sans" panose="020B0604020202020204" pitchFamily="34" charset="0"/>
              </a:rPr>
              <a:t>quantity of product produced, and</a:t>
            </a:r>
          </a:p>
          <a:p>
            <a:pPr marL="682625" lvl="1" indent="-450850" algn="l">
              <a:lnSpc>
                <a:spcPct val="120000"/>
              </a:lnSpc>
              <a:spcBef>
                <a:spcPts val="1200"/>
              </a:spcBef>
              <a:buFont typeface="+mj-lt"/>
              <a:buAutoNum type="arabicPeriod"/>
            </a:pPr>
            <a:r>
              <a:rPr lang="en-US" sz="2100" b="0" dirty="0">
                <a:solidFill>
                  <a:schemeClr val="tx1"/>
                </a:solidFill>
                <a:latin typeface="Liberation Sans" panose="020B0604020202020204" pitchFamily="34" charset="0"/>
              </a:rPr>
              <a:t>quality of product produced.</a:t>
            </a:r>
            <a:endParaRPr lang="en-US" altLang="en-US" sz="2100" b="0" dirty="0">
              <a:solidFill>
                <a:schemeClr val="tx1"/>
              </a:solidFill>
              <a:latin typeface="Liberation Sans" panose="020B0604020202020204" pitchFamily="34" charset="0"/>
            </a:endParaRPr>
          </a:p>
        </p:txBody>
      </p:sp>
      <p:sp>
        <p:nvSpPr>
          <p:cNvPr id="6"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outerShdw blurRad="38100" dist="38100" dir="2700000" algn="tl">
                  <a:srgbClr val="000000">
                    <a:alpha val="43137"/>
                  </a:srgbClr>
                </a:outerShdw>
              </a:effectLst>
              <a:latin typeface="Liberation Sans" panose="020B0604020202020204" pitchFamily="34" charset="0"/>
            </a:endParaRPr>
          </a:p>
        </p:txBody>
      </p:sp>
      <p:sp>
        <p:nvSpPr>
          <p:cNvPr id="7" name="Text Box 5"/>
          <p:cNvSpPr txBox="1">
            <a:spLocks noChangeArrowheads="1"/>
          </p:cNvSpPr>
          <p:nvPr/>
        </p:nvSpPr>
        <p:spPr bwMode="auto">
          <a:xfrm>
            <a:off x="8229600" y="6400800"/>
            <a:ext cx="762000" cy="338554"/>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r">
              <a:spcBef>
                <a:spcPct val="50000"/>
              </a:spcBef>
            </a:pPr>
            <a:r>
              <a:rPr lang="en-US" altLang="en-US" sz="1600" i="1" dirty="0">
                <a:solidFill>
                  <a:schemeClr val="bg2"/>
                </a:solidFill>
                <a:latin typeface="Liberation Sans" panose="020B0604020202020204" pitchFamily="34" charset="0"/>
              </a:rPr>
              <a:t>LO 6</a:t>
            </a:r>
          </a:p>
        </p:txBody>
      </p:sp>
    </p:spTree>
  </p:cSld>
  <p:clrMapOvr>
    <a:masterClrMapping/>
  </p:clrMapOvr>
  <p:transition>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9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1263248"/>
            <a:ext cx="8000999" cy="2543005"/>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cmpd="sng">
                <a:solidFill>
                  <a:srgbClr val="800000"/>
                </a:solidFill>
                <a:prstDash val="solid"/>
                <a:miter lim="800000"/>
                <a:headEnd/>
                <a:tailEnd/>
              </a14:hiddenLine>
            </a:ext>
          </a:extLst>
        </p:spPr>
      </p:pic>
      <p:sp>
        <p:nvSpPr>
          <p:cNvPr id="5"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outerShdw blurRad="38100" dist="38100" dir="2700000" algn="tl">
                  <a:srgbClr val="000000">
                    <a:alpha val="43137"/>
                  </a:srgbClr>
                </a:outerShdw>
              </a:effectLst>
            </a:endParaRPr>
          </a:p>
        </p:txBody>
      </p:sp>
      <p:sp>
        <p:nvSpPr>
          <p:cNvPr id="8" name="Rectangle 2"/>
          <p:cNvSpPr txBox="1">
            <a:spLocks noChangeArrowheads="1"/>
          </p:cNvSpPr>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mj-lt"/>
                <a:ea typeface="+mj-ea"/>
                <a:cs typeface="+mj-cs"/>
              </a:defRPr>
            </a:lvl1pPr>
            <a:lvl2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2pPr>
            <a:lvl3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3pPr>
            <a:lvl4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4pPr>
            <a:lvl5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5pPr>
            <a:lvl6pPr marL="5667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6pPr>
            <a:lvl7pPr marL="10239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7pPr>
            <a:lvl8pPr marL="14811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8pPr>
            <a:lvl9pPr marL="19383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9pPr>
          </a:lstStyle>
          <a:p>
            <a:pPr marL="0" algn="l"/>
            <a:r>
              <a:rPr lang="en-US" sz="3200" i="0" kern="1200" dirty="0">
                <a:solidFill>
                  <a:srgbClr val="0000E2"/>
                </a:solidFill>
                <a:effectLst/>
                <a:latin typeface="Liberation Sans" panose="020B0604020202020204" pitchFamily="34" charset="0"/>
                <a:ea typeface="+mn-ea"/>
                <a:cs typeface="+mn-cs"/>
              </a:rPr>
              <a:t>COSTS SUBSEQUENT TO ACQUISITION</a:t>
            </a:r>
          </a:p>
        </p:txBody>
      </p:sp>
      <p:pic>
        <p:nvPicPr>
          <p:cNvPr id="67591"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3923816"/>
            <a:ext cx="8001000" cy="2476984"/>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cmpd="sng">
                <a:solidFill>
                  <a:srgbClr val="800000"/>
                </a:solidFill>
                <a:prstDash val="solid"/>
                <a:miter lim="800000"/>
                <a:headEnd/>
                <a:tailEnd/>
              </a14:hiddenLine>
            </a:ext>
          </a:extLst>
        </p:spPr>
      </p:pic>
      <p:sp>
        <p:nvSpPr>
          <p:cNvPr id="9" name="Rectangle 8"/>
          <p:cNvSpPr/>
          <p:nvPr/>
        </p:nvSpPr>
        <p:spPr>
          <a:xfrm>
            <a:off x="838200" y="6428601"/>
            <a:ext cx="5562600" cy="276999"/>
          </a:xfrm>
          <a:prstGeom prst="rect">
            <a:avLst/>
          </a:prstGeom>
          <a:solidFill>
            <a:schemeClr val="bg1"/>
          </a:solidFill>
        </p:spPr>
        <p:txBody>
          <a:bodyPr wrap="square">
            <a:spAutoFit/>
          </a:bodyPr>
          <a:lstStyle/>
          <a:p>
            <a:pPr algn="l"/>
            <a:r>
              <a:rPr lang="en-US" sz="1200" dirty="0">
                <a:solidFill>
                  <a:schemeClr val="accent6">
                    <a:lumMod val="50000"/>
                  </a:schemeClr>
                </a:solidFill>
                <a:latin typeface="Liberation Sans" panose="020B0604020202020204" pitchFamily="34" charset="0"/>
              </a:rPr>
              <a:t>ILLUSTRATION 10-21  </a:t>
            </a:r>
            <a:r>
              <a:rPr lang="en-US" sz="1200" b="0" dirty="0">
                <a:solidFill>
                  <a:schemeClr val="tx1"/>
                </a:solidFill>
                <a:latin typeface="Liberation Sans" panose="020B0604020202020204" pitchFamily="34" charset="0"/>
              </a:rPr>
              <a:t>Summary of Costs Subsequent to Acquisition</a:t>
            </a:r>
            <a:endParaRPr lang="en-US" sz="1200" dirty="0">
              <a:solidFill>
                <a:schemeClr val="accent6">
                  <a:lumMod val="50000"/>
                </a:schemeClr>
              </a:solidFill>
              <a:latin typeface="Liberation Sans" panose="020B0604020202020204" pitchFamily="34" charset="0"/>
            </a:endParaRPr>
          </a:p>
        </p:txBody>
      </p:sp>
      <p:sp>
        <p:nvSpPr>
          <p:cNvPr id="10" name="Text Box 5"/>
          <p:cNvSpPr txBox="1">
            <a:spLocks noChangeArrowheads="1"/>
          </p:cNvSpPr>
          <p:nvPr/>
        </p:nvSpPr>
        <p:spPr bwMode="auto">
          <a:xfrm>
            <a:off x="8229600" y="6400800"/>
            <a:ext cx="762000" cy="338554"/>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r">
              <a:spcBef>
                <a:spcPct val="50000"/>
              </a:spcBef>
            </a:pPr>
            <a:r>
              <a:rPr lang="en-US" altLang="en-US" sz="1600" i="1" dirty="0">
                <a:solidFill>
                  <a:schemeClr val="bg2"/>
                </a:solidFill>
                <a:latin typeface="Liberation Sans" panose="020B0604020202020204" pitchFamily="34" charset="0"/>
              </a:rPr>
              <a:t>LO 6</a:t>
            </a:r>
          </a:p>
        </p:txBody>
      </p:sp>
    </p:spTree>
  </p:cSld>
  <p:clrMapOvr>
    <a:masterClrMapping/>
  </p:clrMapOvr>
  <p:transition>
    <p:wipe dir="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18"/>
          <p:cNvSpPr>
            <a:spLocks noChangeArrowheads="1"/>
          </p:cNvSpPr>
          <p:nvPr/>
        </p:nvSpPr>
        <p:spPr bwMode="auto">
          <a:xfrm>
            <a:off x="4724400" y="3352800"/>
            <a:ext cx="4114800" cy="2895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tx1"/>
                </a:solidFill>
                <a:prstDash val="solid"/>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lIns="90488" tIns="44450" rIns="90488" bIns="44450"/>
          <a:lstStyle/>
          <a:p>
            <a:pPr marL="342900" indent="-342900" algn="l">
              <a:lnSpc>
                <a:spcPct val="115000"/>
              </a:lnSpc>
              <a:spcBef>
                <a:spcPct val="45000"/>
              </a:spcBef>
              <a:buClr>
                <a:srgbClr val="A50021"/>
              </a:buClr>
              <a:buSzPct val="100000"/>
              <a:buFont typeface="+mj-lt"/>
              <a:buAutoNum type="arabicPeriod" startAt="5"/>
              <a:defRPr/>
            </a:pPr>
            <a:r>
              <a:rPr lang="en-US" sz="1600" b="0" dirty="0">
                <a:solidFill>
                  <a:schemeClr val="bg2"/>
                </a:solidFill>
                <a:latin typeface="Liberation Sans" panose="020B0604020202020204" pitchFamily="34" charset="0"/>
              </a:rPr>
              <a:t>Understand accounting issues related to acquiring and valuing plant assets.</a:t>
            </a:r>
          </a:p>
          <a:p>
            <a:pPr marL="342900" indent="-342900" algn="l">
              <a:lnSpc>
                <a:spcPct val="115000"/>
              </a:lnSpc>
              <a:spcBef>
                <a:spcPct val="45000"/>
              </a:spcBef>
              <a:buClr>
                <a:srgbClr val="A50021"/>
              </a:buClr>
              <a:buSzPct val="100000"/>
              <a:buFont typeface="+mj-lt"/>
              <a:buAutoNum type="arabicPeriod" startAt="5"/>
              <a:defRPr/>
            </a:pPr>
            <a:r>
              <a:rPr lang="en-US" sz="1600" b="0" dirty="0">
                <a:solidFill>
                  <a:schemeClr val="bg2"/>
                </a:solidFill>
                <a:latin typeface="Liberation Sans" panose="020B0604020202020204" pitchFamily="34" charset="0"/>
              </a:rPr>
              <a:t>Describe the accounting treatment for costs subsequent to acquisition.</a:t>
            </a:r>
          </a:p>
          <a:p>
            <a:pPr marL="342900" indent="-342900" algn="l">
              <a:lnSpc>
                <a:spcPct val="115000"/>
              </a:lnSpc>
              <a:spcBef>
                <a:spcPct val="45000"/>
              </a:spcBef>
              <a:buClr>
                <a:srgbClr val="A50021"/>
              </a:buClr>
              <a:buSzPct val="100000"/>
              <a:buFont typeface="+mj-lt"/>
              <a:buAutoNum type="arabicPeriod" startAt="5"/>
              <a:defRPr/>
            </a:pPr>
            <a:r>
              <a:rPr lang="en-US" dirty="0">
                <a:solidFill>
                  <a:schemeClr val="bg2"/>
                </a:solidFill>
                <a:latin typeface="Liberation Sans" panose="020B0604020202020204" pitchFamily="34" charset="0"/>
              </a:rPr>
              <a:t>Describe the accounting treatment for the disposal of property, plant, and equipment.</a:t>
            </a:r>
          </a:p>
        </p:txBody>
      </p:sp>
      <p:sp>
        <p:nvSpPr>
          <p:cNvPr id="9220" name="Rectangle 19"/>
          <p:cNvSpPr>
            <a:spLocks noChangeArrowheads="1"/>
          </p:cNvSpPr>
          <p:nvPr/>
        </p:nvSpPr>
        <p:spPr bwMode="auto">
          <a:xfrm>
            <a:off x="457200" y="2971800"/>
            <a:ext cx="5181600" cy="348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lIns="90488" tIns="44450" rIns="90488" bIns="44450">
            <a:spAutoFit/>
          </a:bodyPr>
          <a:lstStyle>
            <a:lvl1pPr marL="285750" indent="-285750">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0"/>
              </a:spcBef>
              <a:spcAft>
                <a:spcPct val="0"/>
              </a:spcAft>
              <a:defRPr sz="2800">
                <a:solidFill>
                  <a:schemeClr val="tx1"/>
                </a:solidFill>
                <a:latin typeface="Times New Roman" pitchFamily="18" charset="0"/>
              </a:defRPr>
            </a:lvl6pPr>
            <a:lvl7pPr marL="2971800" indent="-228600" algn="ctr" eaLnBrk="0" fontAlgn="base" hangingPunct="0">
              <a:spcBef>
                <a:spcPct val="0"/>
              </a:spcBef>
              <a:spcAft>
                <a:spcPct val="0"/>
              </a:spcAft>
              <a:defRPr sz="2800">
                <a:solidFill>
                  <a:schemeClr val="tx1"/>
                </a:solidFill>
                <a:latin typeface="Times New Roman" pitchFamily="18" charset="0"/>
              </a:defRPr>
            </a:lvl7pPr>
            <a:lvl8pPr marL="3429000" indent="-228600" algn="ctr" eaLnBrk="0" fontAlgn="base" hangingPunct="0">
              <a:spcBef>
                <a:spcPct val="0"/>
              </a:spcBef>
              <a:spcAft>
                <a:spcPct val="0"/>
              </a:spcAft>
              <a:defRPr sz="2800">
                <a:solidFill>
                  <a:schemeClr val="tx1"/>
                </a:solidFill>
                <a:latin typeface="Times New Roman" pitchFamily="18" charset="0"/>
              </a:defRPr>
            </a:lvl8pPr>
            <a:lvl9pPr marL="3886200" indent="-228600" algn="ctr" eaLnBrk="0" fontAlgn="base" hangingPunct="0">
              <a:spcBef>
                <a:spcPct val="0"/>
              </a:spcBef>
              <a:spcAft>
                <a:spcPct val="0"/>
              </a:spcAft>
              <a:defRPr sz="2800">
                <a:solidFill>
                  <a:schemeClr val="tx1"/>
                </a:solidFill>
                <a:latin typeface="Times New Roman" pitchFamily="18" charset="0"/>
              </a:defRPr>
            </a:lvl9pPr>
          </a:lstStyle>
          <a:p>
            <a:pPr algn="l">
              <a:lnSpc>
                <a:spcPct val="115000"/>
              </a:lnSpc>
              <a:spcBef>
                <a:spcPct val="45000"/>
              </a:spcBef>
              <a:buClr>
                <a:srgbClr val="A50021"/>
              </a:buClr>
              <a:buFont typeface="Wingdings" pitchFamily="2" charset="2"/>
              <a:buNone/>
            </a:pPr>
            <a:r>
              <a:rPr lang="en-US" altLang="en-US" sz="1600" b="1" i="1" dirty="0">
                <a:solidFill>
                  <a:schemeClr val="bg2"/>
                </a:solidFill>
                <a:latin typeface="Liberation Sans" panose="020B0604020202020204" pitchFamily="34" charset="0"/>
              </a:rPr>
              <a:t>After studying this chapter, you should be able to:</a:t>
            </a:r>
          </a:p>
        </p:txBody>
      </p:sp>
      <p:pic>
        <p:nvPicPr>
          <p:cNvPr id="9221" name="Picture 2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0"/>
            <a:ext cx="6705600" cy="2057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222" name="Rectangle 24"/>
          <p:cNvSpPr>
            <a:spLocks noChangeArrowheads="1"/>
          </p:cNvSpPr>
          <p:nvPr/>
        </p:nvSpPr>
        <p:spPr bwMode="auto">
          <a:xfrm>
            <a:off x="2590800" y="488950"/>
            <a:ext cx="6473825" cy="1066800"/>
          </a:xfrm>
          <a:prstGeom prst="rect">
            <a:avLst/>
          </a:prstGeom>
          <a:noFill/>
          <a:ln>
            <a:noFill/>
          </a:ln>
          <a:effectLst/>
          <a:extLst>
            <a:ext uri="{909E8E84-426E-40DD-AFC4-6F175D3DCCD1}">
              <a14:hiddenFill xmlns:a14="http://schemas.microsoft.com/office/drawing/2010/main">
                <a:solidFill>
                  <a:srgbClr val="009999"/>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r>
              <a:rPr lang="en-US" altLang="en-US" sz="3600" b="1" dirty="0">
                <a:solidFill>
                  <a:schemeClr val="bg1"/>
                </a:solidFill>
                <a:effectLst>
                  <a:outerShdw blurRad="38100" dist="38100" dir="2700000" algn="tl">
                    <a:srgbClr val="000000">
                      <a:alpha val="43137"/>
                    </a:srgbClr>
                  </a:outerShdw>
                </a:effectLst>
                <a:latin typeface="Liberation Sans" panose="020B0604020202020204" pitchFamily="34" charset="0"/>
              </a:rPr>
              <a:t>Acquisition and Disposition of Property, Plant, and Equipment</a:t>
            </a:r>
          </a:p>
        </p:txBody>
      </p:sp>
      <p:pic>
        <p:nvPicPr>
          <p:cNvPr id="9223" name="Picture 2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1000" y="412750"/>
            <a:ext cx="314325" cy="1295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224" name="Text Box 26"/>
          <p:cNvSpPr txBox="1">
            <a:spLocks noChangeArrowheads="1"/>
          </p:cNvSpPr>
          <p:nvPr/>
        </p:nvSpPr>
        <p:spPr bwMode="auto">
          <a:xfrm>
            <a:off x="533400" y="152400"/>
            <a:ext cx="1905000" cy="17224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0"/>
              </a:spcBef>
              <a:spcAft>
                <a:spcPct val="0"/>
              </a:spcAft>
              <a:defRPr sz="2800">
                <a:solidFill>
                  <a:schemeClr val="tx1"/>
                </a:solidFill>
                <a:latin typeface="Times New Roman" pitchFamily="18" charset="0"/>
              </a:defRPr>
            </a:lvl6pPr>
            <a:lvl7pPr marL="2971800" indent="-228600" algn="ctr" eaLnBrk="0" fontAlgn="base" hangingPunct="0">
              <a:spcBef>
                <a:spcPct val="0"/>
              </a:spcBef>
              <a:spcAft>
                <a:spcPct val="0"/>
              </a:spcAft>
              <a:defRPr sz="2800">
                <a:solidFill>
                  <a:schemeClr val="tx1"/>
                </a:solidFill>
                <a:latin typeface="Times New Roman" pitchFamily="18" charset="0"/>
              </a:defRPr>
            </a:lvl7pPr>
            <a:lvl8pPr marL="3429000" indent="-228600" algn="ctr" eaLnBrk="0" fontAlgn="base" hangingPunct="0">
              <a:spcBef>
                <a:spcPct val="0"/>
              </a:spcBef>
              <a:spcAft>
                <a:spcPct val="0"/>
              </a:spcAft>
              <a:defRPr sz="2800">
                <a:solidFill>
                  <a:schemeClr val="tx1"/>
                </a:solidFill>
                <a:latin typeface="Times New Roman" pitchFamily="18" charset="0"/>
              </a:defRPr>
            </a:lvl8pPr>
            <a:lvl9pPr marL="3886200" indent="-228600" algn="ctr" eaLnBrk="0" fontAlgn="base" hangingPunct="0">
              <a:spcBef>
                <a:spcPct val="0"/>
              </a:spcBef>
              <a:spcAft>
                <a:spcPct val="0"/>
              </a:spcAft>
              <a:defRPr sz="2800">
                <a:solidFill>
                  <a:schemeClr val="tx1"/>
                </a:solidFill>
                <a:latin typeface="Times New Roman" pitchFamily="18" charset="0"/>
              </a:defRPr>
            </a:lvl9pPr>
          </a:lstStyle>
          <a:p>
            <a:pPr>
              <a:spcBef>
                <a:spcPct val="50000"/>
              </a:spcBef>
            </a:pPr>
            <a:r>
              <a:rPr lang="en-US" altLang="en-US" sz="10700" b="1" dirty="0">
                <a:solidFill>
                  <a:srgbClr val="5F5F5F"/>
                </a:solidFill>
                <a:latin typeface="Liberation Sans" panose="020B0604020202020204" pitchFamily="34" charset="0"/>
              </a:rPr>
              <a:t>10</a:t>
            </a:r>
          </a:p>
        </p:txBody>
      </p:sp>
      <p:pic>
        <p:nvPicPr>
          <p:cNvPr id="9225" name="Picture 27"/>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011363"/>
            <a:ext cx="9140825" cy="460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226" name="Rectangle 15"/>
          <p:cNvSpPr txBox="1">
            <a:spLocks noChangeArrowheads="1"/>
          </p:cNvSpPr>
          <p:nvPr/>
        </p:nvSpPr>
        <p:spPr bwMode="auto">
          <a:xfrm>
            <a:off x="381000" y="2286000"/>
            <a:ext cx="3886200" cy="533400"/>
          </a:xfrm>
          <a:prstGeom prst="rect">
            <a:avLst/>
          </a:prstGeom>
          <a:solidFill>
            <a:srgbClr val="339933"/>
          </a:solidFill>
          <a:ln>
            <a:noFill/>
          </a:ln>
          <a:effectLst>
            <a:outerShdw sx="999" sy="999" algn="ctr" rotWithShape="0">
              <a:schemeClr val="bg2"/>
            </a:outerShdw>
          </a:effectLst>
          <a:extLs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ct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0"/>
              </a:spcBef>
              <a:spcAft>
                <a:spcPct val="0"/>
              </a:spcAft>
              <a:defRPr sz="2800">
                <a:solidFill>
                  <a:schemeClr val="tx1"/>
                </a:solidFill>
                <a:latin typeface="Times New Roman" pitchFamily="18" charset="0"/>
              </a:defRPr>
            </a:lvl6pPr>
            <a:lvl7pPr marL="2971800" indent="-228600" algn="ctr" eaLnBrk="0" fontAlgn="base" hangingPunct="0">
              <a:spcBef>
                <a:spcPct val="0"/>
              </a:spcBef>
              <a:spcAft>
                <a:spcPct val="0"/>
              </a:spcAft>
              <a:defRPr sz="2800">
                <a:solidFill>
                  <a:schemeClr val="tx1"/>
                </a:solidFill>
                <a:latin typeface="Times New Roman" pitchFamily="18" charset="0"/>
              </a:defRPr>
            </a:lvl7pPr>
            <a:lvl8pPr marL="3429000" indent="-228600" algn="ctr" eaLnBrk="0" fontAlgn="base" hangingPunct="0">
              <a:spcBef>
                <a:spcPct val="0"/>
              </a:spcBef>
              <a:spcAft>
                <a:spcPct val="0"/>
              </a:spcAft>
              <a:defRPr sz="2800">
                <a:solidFill>
                  <a:schemeClr val="tx1"/>
                </a:solidFill>
                <a:latin typeface="Times New Roman" pitchFamily="18" charset="0"/>
              </a:defRPr>
            </a:lvl8pPr>
            <a:lvl9pPr marL="3886200" indent="-228600" algn="ctr" eaLnBrk="0" fontAlgn="base" hangingPunct="0">
              <a:spcBef>
                <a:spcPct val="0"/>
              </a:spcBef>
              <a:spcAft>
                <a:spcPct val="0"/>
              </a:spcAft>
              <a:defRPr sz="2800">
                <a:solidFill>
                  <a:schemeClr val="tx1"/>
                </a:solidFill>
                <a:latin typeface="Times New Roman" pitchFamily="18" charset="0"/>
              </a:defRPr>
            </a:lvl9pPr>
          </a:lstStyle>
          <a:p>
            <a:pPr algn="l">
              <a:lnSpc>
                <a:spcPct val="110000"/>
              </a:lnSpc>
            </a:pPr>
            <a:r>
              <a:rPr lang="en-US" altLang="en-US" sz="2400" b="1" dirty="0">
                <a:solidFill>
                  <a:schemeClr val="bg1"/>
                </a:solidFill>
                <a:latin typeface="Liberation Sans" panose="020B0604020202020204" pitchFamily="34" charset="0"/>
              </a:rPr>
              <a:t>LEARNING OBJECTIVES</a:t>
            </a:r>
          </a:p>
        </p:txBody>
      </p:sp>
      <p:sp>
        <p:nvSpPr>
          <p:cNvPr id="3074" name="Rectangle 2"/>
          <p:cNvSpPr>
            <a:spLocks noGrp="1" noChangeArrowheads="1"/>
          </p:cNvSpPr>
          <p:nvPr>
            <p:ph type="body" idx="1"/>
          </p:nvPr>
        </p:nvSpPr>
        <p:spPr>
          <a:xfrm>
            <a:off x="457200" y="3352800"/>
            <a:ext cx="4114800" cy="3048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tx1"/>
                </a:solidFill>
                <a:prstDash val="solid"/>
                <a:miter lim="800000"/>
                <a:headEnd/>
                <a:tailEnd/>
              </a14:hiddenLine>
            </a:ext>
          </a:extLst>
        </p:spPr>
        <p:txBody>
          <a:bodyPr lIns="90488" tIns="44450" rIns="90488" bIns="44450"/>
          <a:lstStyle/>
          <a:p>
            <a:pPr>
              <a:lnSpc>
                <a:spcPct val="115000"/>
              </a:lnSpc>
              <a:spcBef>
                <a:spcPct val="45000"/>
              </a:spcBef>
              <a:buClr>
                <a:srgbClr val="A50021"/>
              </a:buClr>
              <a:buSzPct val="100000"/>
              <a:buFont typeface="+mj-lt"/>
              <a:buAutoNum type="arabicPeriod"/>
              <a:defRPr/>
            </a:pPr>
            <a:r>
              <a:rPr lang="en-US" sz="1600" b="0" kern="1200" dirty="0">
                <a:effectLst/>
                <a:latin typeface="Liberation Sans" panose="020B0604020202020204" pitchFamily="34" charset="0"/>
              </a:rPr>
              <a:t>Describe property, plant, and equipment.</a:t>
            </a:r>
          </a:p>
          <a:p>
            <a:pPr>
              <a:lnSpc>
                <a:spcPct val="115000"/>
              </a:lnSpc>
              <a:spcBef>
                <a:spcPct val="45000"/>
              </a:spcBef>
              <a:buClr>
                <a:srgbClr val="A50021"/>
              </a:buClr>
              <a:buSzPct val="100000"/>
              <a:buFont typeface="+mj-lt"/>
              <a:buAutoNum type="arabicPeriod"/>
              <a:defRPr/>
            </a:pPr>
            <a:r>
              <a:rPr lang="en-US" sz="1600" b="0" kern="1200" dirty="0">
                <a:effectLst/>
                <a:latin typeface="Liberation Sans" panose="020B0604020202020204" pitchFamily="34" charset="0"/>
              </a:rPr>
              <a:t>Identify the costs to include in initial valuation of property, plant, and equipment.</a:t>
            </a:r>
          </a:p>
          <a:p>
            <a:pPr>
              <a:lnSpc>
                <a:spcPct val="115000"/>
              </a:lnSpc>
              <a:spcBef>
                <a:spcPct val="45000"/>
              </a:spcBef>
              <a:buClr>
                <a:srgbClr val="A50021"/>
              </a:buClr>
              <a:buSzPct val="100000"/>
              <a:buFont typeface="+mj-lt"/>
              <a:buAutoNum type="arabicPeriod"/>
              <a:defRPr/>
            </a:pPr>
            <a:r>
              <a:rPr lang="en-US" sz="1600" b="0" kern="1200" dirty="0">
                <a:effectLst/>
                <a:latin typeface="Liberation Sans" panose="020B0604020202020204" pitchFamily="34" charset="0"/>
              </a:rPr>
              <a:t>Describe the accounting problems associated with self-constructed assets.</a:t>
            </a:r>
          </a:p>
          <a:p>
            <a:pPr>
              <a:lnSpc>
                <a:spcPct val="115000"/>
              </a:lnSpc>
              <a:spcBef>
                <a:spcPct val="45000"/>
              </a:spcBef>
              <a:buClr>
                <a:srgbClr val="A50021"/>
              </a:buClr>
              <a:buSzPct val="100000"/>
              <a:buFont typeface="+mj-lt"/>
              <a:buAutoNum type="arabicPeriod"/>
              <a:defRPr/>
            </a:pPr>
            <a:r>
              <a:rPr lang="en-US" sz="1600" b="0" kern="1200" dirty="0">
                <a:effectLst/>
                <a:latin typeface="Liberation Sans" panose="020B0604020202020204" pitchFamily="34" charset="0"/>
              </a:rPr>
              <a:t>Describe the accounting problems associated with interest capitalization.</a:t>
            </a:r>
          </a:p>
        </p:txBody>
      </p:sp>
    </p:spTree>
    <p:extLst>
      <p:ext uri="{BB962C8B-B14F-4D97-AF65-F5344CB8AC3E}">
        <p14:creationId xmlns:p14="http://schemas.microsoft.com/office/powerpoint/2010/main" val="2518196045"/>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3"/>
          <p:cNvSpPr txBox="1">
            <a:spLocks noChangeArrowheads="1"/>
          </p:cNvSpPr>
          <p:nvPr/>
        </p:nvSpPr>
        <p:spPr bwMode="auto">
          <a:xfrm>
            <a:off x="609600" y="1828800"/>
            <a:ext cx="8001000" cy="13111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b="1">
                <a:solidFill>
                  <a:schemeClr val="folHlink"/>
                </a:solidFill>
                <a:latin typeface="Comic Sans MS" pitchFamily="66" charset="0"/>
              </a:defRPr>
            </a:lvl1pPr>
            <a:lvl2pPr marL="685800" indent="-45720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l">
              <a:lnSpc>
                <a:spcPct val="120000"/>
              </a:lnSpc>
              <a:spcBef>
                <a:spcPts val="1200"/>
              </a:spcBef>
              <a:defRPr/>
            </a:pPr>
            <a:r>
              <a:rPr lang="en-US" sz="2200" dirty="0">
                <a:solidFill>
                  <a:schemeClr val="tx2">
                    <a:lumMod val="75000"/>
                  </a:schemeClr>
                </a:solidFill>
                <a:latin typeface="Liberation Sans" panose="020B0604020202020204" pitchFamily="34" charset="0"/>
              </a:rPr>
              <a:t>Historical cost </a:t>
            </a:r>
            <a:r>
              <a:rPr lang="en-US" sz="2200" b="0" dirty="0">
                <a:latin typeface="Liberation Sans" panose="020B0604020202020204" pitchFamily="34" charset="0"/>
              </a:rPr>
              <a:t>measures the cash or cash equivalent price of obtaining the asset and bringing it to the location and condition necessary for its intended use.</a:t>
            </a:r>
          </a:p>
        </p:txBody>
      </p:sp>
      <p:sp>
        <p:nvSpPr>
          <p:cNvPr id="6" name="Rectangle 4"/>
          <p:cNvSpPr>
            <a:spLocks noGrp="1" noChangeArrowheads="1"/>
          </p:cNvSpPr>
          <p:nvPr>
            <p:ph type="title" idx="4294967295"/>
          </p:nvPr>
        </p:nvSpPr>
        <p:spPr bwMode="auto">
          <a:xfrm>
            <a:off x="609600" y="381000"/>
            <a:ext cx="8229600" cy="107721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marL="0" algn="l"/>
            <a:r>
              <a:rPr lang="en-US" sz="3200" i="0" kern="1200" dirty="0">
                <a:solidFill>
                  <a:srgbClr val="0000E2"/>
                </a:solidFill>
                <a:effectLst/>
                <a:latin typeface="Liberation Sans" panose="020B0604020202020204" pitchFamily="34" charset="0"/>
                <a:ea typeface="+mn-ea"/>
                <a:cs typeface="+mn-cs"/>
              </a:rPr>
              <a:t>ACQUISITION OF PROPERTY, PLANT, AND EQUIPMENT (PP&amp;E)</a:t>
            </a:r>
          </a:p>
        </p:txBody>
      </p:sp>
      <p:sp>
        <p:nvSpPr>
          <p:cNvPr id="7" name="Line 16"/>
          <p:cNvSpPr>
            <a:spLocks noChangeShapeType="1"/>
          </p:cNvSpPr>
          <p:nvPr/>
        </p:nvSpPr>
        <p:spPr bwMode="auto">
          <a:xfrm>
            <a:off x="381000" y="15240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outerShdw blurRad="38100" dist="38100" dir="2700000" algn="tl">
                  <a:srgbClr val="000000">
                    <a:alpha val="43137"/>
                  </a:srgbClr>
                </a:outerShdw>
              </a:effectLst>
              <a:latin typeface="Liberation Sans" panose="020B0604020202020204" pitchFamily="34" charset="0"/>
            </a:endParaRPr>
          </a:p>
        </p:txBody>
      </p:sp>
      <p:sp>
        <p:nvSpPr>
          <p:cNvPr id="7175" name="Text Box 3"/>
          <p:cNvSpPr txBox="1">
            <a:spLocks noChangeArrowheads="1"/>
          </p:cNvSpPr>
          <p:nvPr/>
        </p:nvSpPr>
        <p:spPr bwMode="auto">
          <a:xfrm>
            <a:off x="609600" y="3206750"/>
            <a:ext cx="8001000" cy="2858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b="1">
                <a:solidFill>
                  <a:schemeClr val="folHlink"/>
                </a:solidFill>
                <a:latin typeface="Comic Sans MS" pitchFamily="66" charset="0"/>
              </a:defRPr>
            </a:lvl1pPr>
            <a:lvl2pPr marL="685800" indent="-45720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l">
              <a:lnSpc>
                <a:spcPct val="125000"/>
              </a:lnSpc>
              <a:spcBef>
                <a:spcPct val="50000"/>
              </a:spcBef>
            </a:pPr>
            <a:r>
              <a:rPr lang="en-US" altLang="en-US" sz="2200" b="0" dirty="0">
                <a:latin typeface="Liberation Sans" panose="020B0604020202020204" pitchFamily="34" charset="0"/>
              </a:rPr>
              <a:t>In general, costs include:</a:t>
            </a:r>
          </a:p>
          <a:p>
            <a:pPr lvl="1" algn="l">
              <a:lnSpc>
                <a:spcPct val="125000"/>
              </a:lnSpc>
              <a:spcBef>
                <a:spcPct val="50000"/>
              </a:spcBef>
              <a:buSzPct val="100000"/>
              <a:buFont typeface="+mj-lt"/>
              <a:buAutoNum type="arabicPeriod"/>
            </a:pPr>
            <a:r>
              <a:rPr lang="en-US" sz="2100" b="0" dirty="0">
                <a:latin typeface="Liberation Sans" panose="020B0604020202020204" pitchFamily="34" charset="0"/>
              </a:rPr>
              <a:t>Purchase price, including import duties and non-refundable purchase taxes, less trade discounts and rebates. </a:t>
            </a:r>
          </a:p>
          <a:p>
            <a:pPr lvl="1" algn="l">
              <a:lnSpc>
                <a:spcPct val="125000"/>
              </a:lnSpc>
              <a:spcBef>
                <a:spcPct val="50000"/>
              </a:spcBef>
              <a:buSzPct val="100000"/>
              <a:buFont typeface="+mj-lt"/>
              <a:buAutoNum type="arabicPeriod"/>
            </a:pPr>
            <a:r>
              <a:rPr lang="en-US" sz="2100" b="0" dirty="0">
                <a:latin typeface="Liberation Sans" panose="020B0604020202020204" pitchFamily="34" charset="0"/>
              </a:rPr>
              <a:t>Costs attributable to bringing the asset to the location and condition necessary for it to be used in a manner intended by the company.</a:t>
            </a:r>
            <a:endParaRPr lang="en-US" altLang="en-US" sz="2100" b="0" dirty="0">
              <a:latin typeface="Liberation Sans" panose="020B0604020202020204" pitchFamily="34" charset="0"/>
            </a:endParaRPr>
          </a:p>
        </p:txBody>
      </p:sp>
      <p:sp>
        <p:nvSpPr>
          <p:cNvPr id="9" name="Text Box 5"/>
          <p:cNvSpPr txBox="1">
            <a:spLocks noChangeArrowheads="1"/>
          </p:cNvSpPr>
          <p:nvPr/>
        </p:nvSpPr>
        <p:spPr bwMode="auto">
          <a:xfrm>
            <a:off x="8229600" y="6400800"/>
            <a:ext cx="762000" cy="338554"/>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r">
              <a:spcBef>
                <a:spcPct val="50000"/>
              </a:spcBef>
            </a:pPr>
            <a:r>
              <a:rPr lang="en-US" altLang="en-US" sz="1600" i="1" dirty="0">
                <a:solidFill>
                  <a:schemeClr val="bg2"/>
                </a:solidFill>
                <a:latin typeface="Liberation Sans" panose="020B0604020202020204" pitchFamily="34" charset="0"/>
              </a:rPr>
              <a:t>LO 2</a:t>
            </a:r>
          </a:p>
        </p:txBody>
      </p:sp>
    </p:spTree>
  </p:cSld>
  <p:clrMapOvr>
    <a:masterClrMapping/>
  </p:clrMapOvr>
  <p:transition>
    <p:wipe dir="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2738" name="Rectangle 1026"/>
          <p:cNvSpPr>
            <a:spLocks noGrp="1" noChangeArrowheads="1"/>
          </p:cNvSpPr>
          <p:nvPr>
            <p:ph type="title" idx="4294967295"/>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marL="0" algn="l"/>
            <a:r>
              <a:rPr lang="en-US" sz="3200" i="0" kern="1200" dirty="0">
                <a:solidFill>
                  <a:srgbClr val="0000E2"/>
                </a:solidFill>
                <a:effectLst/>
                <a:latin typeface="Liberation Sans" panose="020B0604020202020204" pitchFamily="34" charset="0"/>
                <a:ea typeface="+mn-ea"/>
                <a:cs typeface="+mn-cs"/>
              </a:rPr>
              <a:t>DISPOSITION OF PROPERTY, PLANT, AND EQUIPMENT</a:t>
            </a:r>
          </a:p>
        </p:txBody>
      </p:sp>
      <p:sp>
        <p:nvSpPr>
          <p:cNvPr id="70660" name="Rectangle 1032"/>
          <p:cNvSpPr>
            <a:spLocks noChangeArrowheads="1"/>
          </p:cNvSpPr>
          <p:nvPr/>
        </p:nvSpPr>
        <p:spPr bwMode="auto">
          <a:xfrm>
            <a:off x="609600" y="1828800"/>
            <a:ext cx="8077200" cy="31702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folHlink"/>
                </a:solidFill>
                <a:latin typeface="Comic Sans MS" pitchFamily="66" charset="0"/>
              </a:defRPr>
            </a:lvl1pPr>
            <a:lvl2pPr marL="682625" indent="-4508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l">
              <a:lnSpc>
                <a:spcPct val="120000"/>
              </a:lnSpc>
              <a:spcBef>
                <a:spcPts val="1200"/>
              </a:spcBef>
            </a:pPr>
            <a:r>
              <a:rPr lang="en-US" altLang="en-US" sz="2200" b="0" dirty="0">
                <a:latin typeface="Liberation Sans" panose="020B0604020202020204" pitchFamily="34" charset="0"/>
              </a:rPr>
              <a:t>A company may retire plant assets voluntarily or dispose of them by</a:t>
            </a:r>
          </a:p>
          <a:p>
            <a:pPr lvl="1" algn="l">
              <a:lnSpc>
                <a:spcPct val="120000"/>
              </a:lnSpc>
              <a:spcBef>
                <a:spcPts val="1200"/>
              </a:spcBef>
              <a:buClr>
                <a:srgbClr val="800000"/>
              </a:buClr>
              <a:buSzPct val="80000"/>
              <a:buFont typeface="Wingdings" pitchFamily="2" charset="2"/>
              <a:buChar char="u"/>
            </a:pPr>
            <a:r>
              <a:rPr lang="en-US" altLang="en-US" sz="2100" b="0" dirty="0">
                <a:latin typeface="Liberation Sans" panose="020B0604020202020204" pitchFamily="34" charset="0"/>
              </a:rPr>
              <a:t>Sale,</a:t>
            </a:r>
          </a:p>
          <a:p>
            <a:pPr lvl="1" algn="l">
              <a:lnSpc>
                <a:spcPct val="120000"/>
              </a:lnSpc>
              <a:spcBef>
                <a:spcPts val="1200"/>
              </a:spcBef>
              <a:buClr>
                <a:srgbClr val="800000"/>
              </a:buClr>
              <a:buSzPct val="80000"/>
              <a:buFont typeface="Wingdings" pitchFamily="2" charset="2"/>
              <a:buChar char="u"/>
            </a:pPr>
            <a:r>
              <a:rPr lang="en-US" altLang="en-US" sz="2100" b="0" dirty="0">
                <a:latin typeface="Liberation Sans" panose="020B0604020202020204" pitchFamily="34" charset="0"/>
              </a:rPr>
              <a:t>Exchange,</a:t>
            </a:r>
          </a:p>
          <a:p>
            <a:pPr lvl="1" algn="l">
              <a:lnSpc>
                <a:spcPct val="120000"/>
              </a:lnSpc>
              <a:spcBef>
                <a:spcPts val="1200"/>
              </a:spcBef>
              <a:buClr>
                <a:srgbClr val="800000"/>
              </a:buClr>
              <a:buSzPct val="80000"/>
              <a:buFont typeface="Wingdings" pitchFamily="2" charset="2"/>
              <a:buChar char="u"/>
            </a:pPr>
            <a:r>
              <a:rPr lang="en-US" altLang="en-US" sz="2100" b="0" dirty="0">
                <a:latin typeface="Liberation Sans" panose="020B0604020202020204" pitchFamily="34" charset="0"/>
              </a:rPr>
              <a:t>Involuntary conversion, or</a:t>
            </a:r>
          </a:p>
          <a:p>
            <a:pPr lvl="1" algn="l">
              <a:lnSpc>
                <a:spcPct val="120000"/>
              </a:lnSpc>
              <a:spcBef>
                <a:spcPts val="1200"/>
              </a:spcBef>
              <a:buClr>
                <a:srgbClr val="800000"/>
              </a:buClr>
              <a:buSzPct val="80000"/>
              <a:buFont typeface="Wingdings" pitchFamily="2" charset="2"/>
              <a:buChar char="u"/>
            </a:pPr>
            <a:r>
              <a:rPr lang="en-US" altLang="en-US" sz="2100" b="0" dirty="0">
                <a:latin typeface="Liberation Sans" panose="020B0604020202020204" pitchFamily="34" charset="0"/>
              </a:rPr>
              <a:t>Abandonment.</a:t>
            </a:r>
          </a:p>
        </p:txBody>
      </p:sp>
      <p:sp>
        <p:nvSpPr>
          <p:cNvPr id="70661" name="Rectangle 1033"/>
          <p:cNvSpPr>
            <a:spLocks noChangeArrowheads="1"/>
          </p:cNvSpPr>
          <p:nvPr/>
        </p:nvSpPr>
        <p:spPr bwMode="auto">
          <a:xfrm>
            <a:off x="609600" y="5029200"/>
            <a:ext cx="8077200" cy="53245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lgn="ctr">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b="1">
                <a:solidFill>
                  <a:schemeClr val="folHlink"/>
                </a:solidFill>
                <a:latin typeface="Comic Sans MS" pitchFamily="66" charset="0"/>
              </a:defRPr>
            </a:lvl1pPr>
            <a:lvl2pPr>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marL="0" lvl="1" algn="l">
              <a:lnSpc>
                <a:spcPct val="130000"/>
              </a:lnSpc>
              <a:buClr>
                <a:srgbClr val="800000"/>
              </a:buClr>
              <a:buFont typeface="Wingdings" pitchFamily="2" charset="2"/>
              <a:buNone/>
            </a:pPr>
            <a:r>
              <a:rPr lang="en-US" altLang="en-US" sz="2200" b="0" dirty="0">
                <a:latin typeface="Liberation Sans" panose="020B0604020202020204" pitchFamily="34" charset="0"/>
              </a:rPr>
              <a:t>Depreciation must be taken up to the date of disposition. </a:t>
            </a:r>
          </a:p>
        </p:txBody>
      </p:sp>
      <p:sp>
        <p:nvSpPr>
          <p:cNvPr id="7" name="Line 16"/>
          <p:cNvSpPr>
            <a:spLocks noChangeShapeType="1"/>
          </p:cNvSpPr>
          <p:nvPr/>
        </p:nvSpPr>
        <p:spPr bwMode="auto">
          <a:xfrm>
            <a:off x="381000" y="15240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outerShdw blurRad="38100" dist="38100" dir="2700000" algn="tl">
                  <a:srgbClr val="000000">
                    <a:alpha val="43137"/>
                  </a:srgbClr>
                </a:outerShdw>
              </a:effectLst>
              <a:latin typeface="Liberation Sans" panose="020B0604020202020204" pitchFamily="34" charset="0"/>
            </a:endParaRPr>
          </a:p>
        </p:txBody>
      </p:sp>
      <p:sp>
        <p:nvSpPr>
          <p:cNvPr id="8" name="Text Box 5"/>
          <p:cNvSpPr txBox="1">
            <a:spLocks noChangeArrowheads="1"/>
          </p:cNvSpPr>
          <p:nvPr/>
        </p:nvSpPr>
        <p:spPr bwMode="auto">
          <a:xfrm>
            <a:off x="8229600" y="6400800"/>
            <a:ext cx="762000" cy="338554"/>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r">
              <a:spcBef>
                <a:spcPct val="50000"/>
              </a:spcBef>
            </a:pPr>
            <a:r>
              <a:rPr lang="en-US" altLang="en-US" sz="1600" i="1" dirty="0">
                <a:solidFill>
                  <a:schemeClr val="bg2"/>
                </a:solidFill>
                <a:latin typeface="Liberation Sans" panose="020B0604020202020204" pitchFamily="34" charset="0"/>
              </a:rPr>
              <a:t>LO 7</a:t>
            </a:r>
          </a:p>
        </p:txBody>
      </p:sp>
    </p:spTree>
  </p:cSld>
  <p:clrMapOvr>
    <a:masterClrMapping/>
  </p:clrMapOvr>
  <p:transition>
    <p:wipe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ext Box 5"/>
          <p:cNvSpPr txBox="1">
            <a:spLocks noChangeArrowheads="1"/>
          </p:cNvSpPr>
          <p:nvPr/>
        </p:nvSpPr>
        <p:spPr bwMode="auto">
          <a:xfrm>
            <a:off x="609600" y="2005013"/>
            <a:ext cx="8153400" cy="1708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l">
              <a:lnSpc>
                <a:spcPct val="125000"/>
              </a:lnSpc>
              <a:spcBef>
                <a:spcPct val="50000"/>
              </a:spcBef>
            </a:pPr>
            <a:r>
              <a:rPr lang="en-US" altLang="en-US" sz="2100" dirty="0">
                <a:solidFill>
                  <a:srgbClr val="800000"/>
                </a:solidFill>
                <a:latin typeface="Liberation Sans" panose="020B0604020202020204" pitchFamily="34" charset="0"/>
              </a:rPr>
              <a:t>Illustration:  </a:t>
            </a:r>
            <a:r>
              <a:rPr lang="en-US" altLang="en-US" sz="2100" b="0" dirty="0">
                <a:latin typeface="Liberation Sans" panose="020B0604020202020204" pitchFamily="34" charset="0"/>
              </a:rPr>
              <a:t>Barret Company recorded depreciation on a machine costing €18,000 for nine years at the rate of €1,200 per year. If it sells the machine in the middle of the tenth year for €7,000, Barret records depreciation to the date of sale as:</a:t>
            </a:r>
          </a:p>
        </p:txBody>
      </p:sp>
      <p:sp>
        <p:nvSpPr>
          <p:cNvPr id="71684" name="Text Box 7"/>
          <p:cNvSpPr txBox="1">
            <a:spLocks noChangeArrowheads="1"/>
          </p:cNvSpPr>
          <p:nvPr/>
        </p:nvSpPr>
        <p:spPr bwMode="auto">
          <a:xfrm>
            <a:off x="609600" y="1371600"/>
            <a:ext cx="8001000" cy="561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l">
              <a:lnSpc>
                <a:spcPct val="110000"/>
              </a:lnSpc>
              <a:spcBef>
                <a:spcPct val="30000"/>
              </a:spcBef>
              <a:spcAft>
                <a:spcPct val="20000"/>
              </a:spcAft>
              <a:buSzPct val="80000"/>
            </a:pPr>
            <a:r>
              <a:rPr lang="en-US" altLang="en-US" sz="2800" dirty="0">
                <a:solidFill>
                  <a:srgbClr val="800000"/>
                </a:solidFill>
                <a:latin typeface="Liberation Sans" panose="020B0604020202020204" pitchFamily="34" charset="0"/>
              </a:rPr>
              <a:t>Sale of Plant Assets</a:t>
            </a:r>
          </a:p>
        </p:txBody>
      </p:sp>
      <p:sp>
        <p:nvSpPr>
          <p:cNvPr id="7" name="Rectangle 1026"/>
          <p:cNvSpPr>
            <a:spLocks noGrp="1" noChangeArrowheads="1"/>
          </p:cNvSpPr>
          <p:nvPr>
            <p:ph type="title" idx="4294967295"/>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marL="0" algn="l"/>
            <a:r>
              <a:rPr lang="en-US" sz="3200" i="0" kern="1200" dirty="0">
                <a:solidFill>
                  <a:srgbClr val="0000E2"/>
                </a:solidFill>
                <a:effectLst/>
                <a:latin typeface="Liberation Sans" panose="020B0604020202020204" pitchFamily="34" charset="0"/>
                <a:ea typeface="+mn-ea"/>
                <a:cs typeface="+mn-cs"/>
              </a:rPr>
              <a:t>DISPOSITION OF PP&amp;E</a:t>
            </a:r>
          </a:p>
        </p:txBody>
      </p:sp>
      <p:sp>
        <p:nvSpPr>
          <p:cNvPr id="8"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outerShdw blurRad="38100" dist="38100" dir="2700000" algn="tl">
                  <a:srgbClr val="000000">
                    <a:alpha val="43137"/>
                  </a:srgbClr>
                </a:outerShdw>
              </a:effectLst>
              <a:latin typeface="Liberation Sans" panose="020B0604020202020204" pitchFamily="34" charset="0"/>
            </a:endParaRPr>
          </a:p>
        </p:txBody>
      </p:sp>
      <p:sp>
        <p:nvSpPr>
          <p:cNvPr id="9" name="Text Box 7"/>
          <p:cNvSpPr txBox="1">
            <a:spLocks noChangeArrowheads="1"/>
          </p:cNvSpPr>
          <p:nvPr/>
        </p:nvSpPr>
        <p:spPr bwMode="auto">
          <a:xfrm>
            <a:off x="609600" y="3905250"/>
            <a:ext cx="8229600" cy="8679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801688" indent="-574675">
              <a:tabLst>
                <a:tab pos="6113463" algn="r"/>
                <a:tab pos="6973888" algn="r"/>
              </a:tabLst>
              <a:defRPr b="1">
                <a:solidFill>
                  <a:schemeClr val="folHlink"/>
                </a:solidFill>
                <a:latin typeface="Comic Sans MS" pitchFamily="66" charset="0"/>
              </a:defRPr>
            </a:lvl1pPr>
            <a:lvl2pPr marL="742950" indent="-285750">
              <a:tabLst>
                <a:tab pos="6113463" algn="r"/>
                <a:tab pos="6973888" algn="r"/>
              </a:tabLst>
              <a:defRPr b="1">
                <a:solidFill>
                  <a:schemeClr val="folHlink"/>
                </a:solidFill>
                <a:latin typeface="Comic Sans MS" pitchFamily="66" charset="0"/>
              </a:defRPr>
            </a:lvl2pPr>
            <a:lvl3pPr marL="1143000" indent="-228600">
              <a:tabLst>
                <a:tab pos="6113463" algn="r"/>
                <a:tab pos="6973888" algn="r"/>
              </a:tabLst>
              <a:defRPr b="1">
                <a:solidFill>
                  <a:schemeClr val="folHlink"/>
                </a:solidFill>
                <a:latin typeface="Comic Sans MS" pitchFamily="66" charset="0"/>
              </a:defRPr>
            </a:lvl3pPr>
            <a:lvl4pPr marL="1600200" indent="-228600">
              <a:tabLst>
                <a:tab pos="6113463" algn="r"/>
                <a:tab pos="6973888" algn="r"/>
              </a:tabLst>
              <a:defRPr b="1">
                <a:solidFill>
                  <a:schemeClr val="folHlink"/>
                </a:solidFill>
                <a:latin typeface="Comic Sans MS" pitchFamily="66" charset="0"/>
              </a:defRPr>
            </a:lvl4pPr>
            <a:lvl5pPr marL="2057400" indent="-228600">
              <a:tabLst>
                <a:tab pos="6113463" algn="r"/>
                <a:tab pos="6973888" algn="r"/>
              </a:tabLst>
              <a:defRPr b="1">
                <a:solidFill>
                  <a:schemeClr val="folHlink"/>
                </a:solidFill>
                <a:latin typeface="Comic Sans MS" pitchFamily="66" charset="0"/>
              </a:defRPr>
            </a:lvl5pPr>
            <a:lvl6pPr marL="2514600" indent="-228600" algn="ctr" eaLnBrk="0" fontAlgn="base" hangingPunct="0">
              <a:spcBef>
                <a:spcPct val="0"/>
              </a:spcBef>
              <a:spcAft>
                <a:spcPct val="0"/>
              </a:spcAft>
              <a:tabLst>
                <a:tab pos="6113463" algn="r"/>
                <a:tab pos="6973888" algn="r"/>
              </a:tabLst>
              <a:defRPr b="1">
                <a:solidFill>
                  <a:schemeClr val="folHlink"/>
                </a:solidFill>
                <a:latin typeface="Comic Sans MS" pitchFamily="66" charset="0"/>
              </a:defRPr>
            </a:lvl6pPr>
            <a:lvl7pPr marL="2971800" indent="-228600" algn="ctr" eaLnBrk="0" fontAlgn="base" hangingPunct="0">
              <a:spcBef>
                <a:spcPct val="0"/>
              </a:spcBef>
              <a:spcAft>
                <a:spcPct val="0"/>
              </a:spcAft>
              <a:tabLst>
                <a:tab pos="6113463" algn="r"/>
                <a:tab pos="6973888" algn="r"/>
              </a:tabLst>
              <a:defRPr b="1">
                <a:solidFill>
                  <a:schemeClr val="folHlink"/>
                </a:solidFill>
                <a:latin typeface="Comic Sans MS" pitchFamily="66" charset="0"/>
              </a:defRPr>
            </a:lvl7pPr>
            <a:lvl8pPr marL="3429000" indent="-228600" algn="ctr" eaLnBrk="0" fontAlgn="base" hangingPunct="0">
              <a:spcBef>
                <a:spcPct val="0"/>
              </a:spcBef>
              <a:spcAft>
                <a:spcPct val="0"/>
              </a:spcAft>
              <a:tabLst>
                <a:tab pos="6113463" algn="r"/>
                <a:tab pos="6973888" algn="r"/>
              </a:tabLst>
              <a:defRPr b="1">
                <a:solidFill>
                  <a:schemeClr val="folHlink"/>
                </a:solidFill>
                <a:latin typeface="Comic Sans MS" pitchFamily="66" charset="0"/>
              </a:defRPr>
            </a:lvl8pPr>
            <a:lvl9pPr marL="3886200" indent="-228600" algn="ctr" eaLnBrk="0" fontAlgn="base" hangingPunct="0">
              <a:spcBef>
                <a:spcPct val="0"/>
              </a:spcBef>
              <a:spcAft>
                <a:spcPct val="0"/>
              </a:spcAft>
              <a:tabLst>
                <a:tab pos="6113463" algn="r"/>
                <a:tab pos="6973888" algn="r"/>
              </a:tabLst>
              <a:defRPr b="1">
                <a:solidFill>
                  <a:schemeClr val="folHlink"/>
                </a:solidFill>
                <a:latin typeface="Comic Sans MS" pitchFamily="66" charset="0"/>
              </a:defRPr>
            </a:lvl9pPr>
          </a:lstStyle>
          <a:p>
            <a:pPr algn="l">
              <a:spcBef>
                <a:spcPct val="30000"/>
              </a:spcBef>
              <a:spcAft>
                <a:spcPct val="10000"/>
              </a:spcAft>
              <a:buSzPct val="80000"/>
              <a:tabLst>
                <a:tab pos="6400800" algn="r"/>
                <a:tab pos="7546975" algn="r"/>
              </a:tabLst>
            </a:pPr>
            <a:r>
              <a:rPr lang="en-US" altLang="en-US" sz="2100" b="0" dirty="0">
                <a:solidFill>
                  <a:schemeClr val="tx1"/>
                </a:solidFill>
                <a:latin typeface="Liberation Sans" panose="020B0604020202020204" pitchFamily="34" charset="0"/>
              </a:rPr>
              <a:t>Depreciation Expense (€1,200 x ½)	600</a:t>
            </a:r>
          </a:p>
          <a:p>
            <a:pPr algn="l">
              <a:spcBef>
                <a:spcPct val="30000"/>
              </a:spcBef>
              <a:spcAft>
                <a:spcPct val="10000"/>
              </a:spcAft>
              <a:buSzPct val="80000"/>
              <a:tabLst>
                <a:tab pos="6578600" algn="r"/>
                <a:tab pos="7546975" algn="r"/>
              </a:tabLst>
            </a:pPr>
            <a:r>
              <a:rPr lang="en-US" altLang="en-US" sz="2100" b="0" dirty="0">
                <a:solidFill>
                  <a:schemeClr val="tx1"/>
                </a:solidFill>
                <a:latin typeface="Liberation Sans" panose="020B0604020202020204" pitchFamily="34" charset="0"/>
              </a:rPr>
              <a:t>	Accumulated Depreciation</a:t>
            </a:r>
            <a:r>
              <a:rPr lang="en-US" sz="2100" b="0" dirty="0">
                <a:solidFill>
                  <a:schemeClr val="tx1"/>
                </a:solidFill>
                <a:latin typeface="Liberation Sans" panose="020B0604020202020204" pitchFamily="34" charset="0"/>
              </a:rPr>
              <a:t>—Machinery</a:t>
            </a:r>
            <a:r>
              <a:rPr lang="en-US" altLang="en-US" sz="2100" b="0" dirty="0">
                <a:solidFill>
                  <a:schemeClr val="tx1"/>
                </a:solidFill>
                <a:latin typeface="Liberation Sans" panose="020B0604020202020204" pitchFamily="34" charset="0"/>
              </a:rPr>
              <a:t>		600</a:t>
            </a:r>
          </a:p>
        </p:txBody>
      </p:sp>
      <p:sp>
        <p:nvSpPr>
          <p:cNvPr id="10" name="Text Box 5"/>
          <p:cNvSpPr txBox="1">
            <a:spLocks noChangeArrowheads="1"/>
          </p:cNvSpPr>
          <p:nvPr/>
        </p:nvSpPr>
        <p:spPr bwMode="auto">
          <a:xfrm>
            <a:off x="8229600" y="6400800"/>
            <a:ext cx="762000" cy="338554"/>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r">
              <a:spcBef>
                <a:spcPct val="50000"/>
              </a:spcBef>
            </a:pPr>
            <a:r>
              <a:rPr lang="en-US" altLang="en-US" sz="1600" i="1" dirty="0">
                <a:solidFill>
                  <a:schemeClr val="bg2"/>
                </a:solidFill>
                <a:latin typeface="Liberation Sans" panose="020B0604020202020204" pitchFamily="34" charset="0"/>
              </a:rPr>
              <a:t>LO 7</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500"/>
                                        <p:tgtEl>
                                          <p:spTgt spid="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wipe(left)">
                                      <p:cBhvr>
                                        <p:cTn id="12"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ext Box 5"/>
          <p:cNvSpPr txBox="1">
            <a:spLocks noChangeArrowheads="1"/>
          </p:cNvSpPr>
          <p:nvPr/>
        </p:nvSpPr>
        <p:spPr bwMode="auto">
          <a:xfrm>
            <a:off x="609600" y="1371600"/>
            <a:ext cx="8153400" cy="2111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l">
              <a:lnSpc>
                <a:spcPct val="125000"/>
              </a:lnSpc>
              <a:spcBef>
                <a:spcPct val="50000"/>
              </a:spcBef>
            </a:pPr>
            <a:r>
              <a:rPr lang="en-US" altLang="en-US" sz="2100" dirty="0">
                <a:solidFill>
                  <a:srgbClr val="800000"/>
                </a:solidFill>
                <a:latin typeface="Liberation Sans" panose="020B0604020202020204" pitchFamily="34" charset="0"/>
              </a:rPr>
              <a:t>Illustration:  </a:t>
            </a:r>
            <a:r>
              <a:rPr lang="en-US" altLang="en-US" sz="2100" b="0" dirty="0">
                <a:latin typeface="Liberation Sans" panose="020B0604020202020204" pitchFamily="34" charset="0"/>
              </a:rPr>
              <a:t>Barret Company recorded depreciation on a machine costing $18,000 for 9 years at the rate of $1,200 per year. If it sells the machine in the middle of the tenth year for $7,000, Barret records depreciation to the date of sale.  Record the entry to record the sale of the asset:</a:t>
            </a:r>
          </a:p>
        </p:txBody>
      </p:sp>
      <p:sp>
        <p:nvSpPr>
          <p:cNvPr id="8"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outerShdw blurRad="38100" dist="38100" dir="2700000" algn="tl">
                  <a:srgbClr val="000000">
                    <a:alpha val="43137"/>
                  </a:srgbClr>
                </a:outerShdw>
              </a:effectLst>
              <a:latin typeface="Liberation Sans" panose="020B0604020202020204" pitchFamily="34" charset="0"/>
            </a:endParaRPr>
          </a:p>
        </p:txBody>
      </p:sp>
      <p:sp>
        <p:nvSpPr>
          <p:cNvPr id="9" name="Text Box 7"/>
          <p:cNvSpPr txBox="1">
            <a:spLocks noChangeArrowheads="1"/>
          </p:cNvSpPr>
          <p:nvPr/>
        </p:nvSpPr>
        <p:spPr bwMode="auto">
          <a:xfrm>
            <a:off x="609600" y="3633788"/>
            <a:ext cx="8229600" cy="1773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801688" indent="-574675">
              <a:tabLst>
                <a:tab pos="6113463" algn="r"/>
                <a:tab pos="6973888" algn="r"/>
              </a:tabLst>
              <a:defRPr b="1">
                <a:solidFill>
                  <a:schemeClr val="folHlink"/>
                </a:solidFill>
                <a:latin typeface="Comic Sans MS" pitchFamily="66" charset="0"/>
              </a:defRPr>
            </a:lvl1pPr>
            <a:lvl2pPr marL="742950" indent="-285750">
              <a:tabLst>
                <a:tab pos="6113463" algn="r"/>
                <a:tab pos="6973888" algn="r"/>
              </a:tabLst>
              <a:defRPr b="1">
                <a:solidFill>
                  <a:schemeClr val="folHlink"/>
                </a:solidFill>
                <a:latin typeface="Comic Sans MS" pitchFamily="66" charset="0"/>
              </a:defRPr>
            </a:lvl2pPr>
            <a:lvl3pPr marL="1143000" indent="-228600">
              <a:tabLst>
                <a:tab pos="6113463" algn="r"/>
                <a:tab pos="6973888" algn="r"/>
              </a:tabLst>
              <a:defRPr b="1">
                <a:solidFill>
                  <a:schemeClr val="folHlink"/>
                </a:solidFill>
                <a:latin typeface="Comic Sans MS" pitchFamily="66" charset="0"/>
              </a:defRPr>
            </a:lvl3pPr>
            <a:lvl4pPr marL="1600200" indent="-228600">
              <a:tabLst>
                <a:tab pos="6113463" algn="r"/>
                <a:tab pos="6973888" algn="r"/>
              </a:tabLst>
              <a:defRPr b="1">
                <a:solidFill>
                  <a:schemeClr val="folHlink"/>
                </a:solidFill>
                <a:latin typeface="Comic Sans MS" pitchFamily="66" charset="0"/>
              </a:defRPr>
            </a:lvl4pPr>
            <a:lvl5pPr marL="2057400" indent="-228600">
              <a:tabLst>
                <a:tab pos="6113463" algn="r"/>
                <a:tab pos="6973888" algn="r"/>
              </a:tabLst>
              <a:defRPr b="1">
                <a:solidFill>
                  <a:schemeClr val="folHlink"/>
                </a:solidFill>
                <a:latin typeface="Comic Sans MS" pitchFamily="66" charset="0"/>
              </a:defRPr>
            </a:lvl5pPr>
            <a:lvl6pPr marL="2514600" indent="-228600" algn="ctr" eaLnBrk="0" fontAlgn="base" hangingPunct="0">
              <a:spcBef>
                <a:spcPct val="0"/>
              </a:spcBef>
              <a:spcAft>
                <a:spcPct val="0"/>
              </a:spcAft>
              <a:tabLst>
                <a:tab pos="6113463" algn="r"/>
                <a:tab pos="6973888" algn="r"/>
              </a:tabLst>
              <a:defRPr b="1">
                <a:solidFill>
                  <a:schemeClr val="folHlink"/>
                </a:solidFill>
                <a:latin typeface="Comic Sans MS" pitchFamily="66" charset="0"/>
              </a:defRPr>
            </a:lvl6pPr>
            <a:lvl7pPr marL="2971800" indent="-228600" algn="ctr" eaLnBrk="0" fontAlgn="base" hangingPunct="0">
              <a:spcBef>
                <a:spcPct val="0"/>
              </a:spcBef>
              <a:spcAft>
                <a:spcPct val="0"/>
              </a:spcAft>
              <a:tabLst>
                <a:tab pos="6113463" algn="r"/>
                <a:tab pos="6973888" algn="r"/>
              </a:tabLst>
              <a:defRPr b="1">
                <a:solidFill>
                  <a:schemeClr val="folHlink"/>
                </a:solidFill>
                <a:latin typeface="Comic Sans MS" pitchFamily="66" charset="0"/>
              </a:defRPr>
            </a:lvl7pPr>
            <a:lvl8pPr marL="3429000" indent="-228600" algn="ctr" eaLnBrk="0" fontAlgn="base" hangingPunct="0">
              <a:spcBef>
                <a:spcPct val="0"/>
              </a:spcBef>
              <a:spcAft>
                <a:spcPct val="0"/>
              </a:spcAft>
              <a:tabLst>
                <a:tab pos="6113463" algn="r"/>
                <a:tab pos="6973888" algn="r"/>
              </a:tabLst>
              <a:defRPr b="1">
                <a:solidFill>
                  <a:schemeClr val="folHlink"/>
                </a:solidFill>
                <a:latin typeface="Comic Sans MS" pitchFamily="66" charset="0"/>
              </a:defRPr>
            </a:lvl8pPr>
            <a:lvl9pPr marL="3886200" indent="-228600" algn="ctr" eaLnBrk="0" fontAlgn="base" hangingPunct="0">
              <a:spcBef>
                <a:spcPct val="0"/>
              </a:spcBef>
              <a:spcAft>
                <a:spcPct val="0"/>
              </a:spcAft>
              <a:tabLst>
                <a:tab pos="6113463" algn="r"/>
                <a:tab pos="6973888" algn="r"/>
              </a:tabLst>
              <a:defRPr b="1">
                <a:solidFill>
                  <a:schemeClr val="folHlink"/>
                </a:solidFill>
                <a:latin typeface="Comic Sans MS" pitchFamily="66" charset="0"/>
              </a:defRPr>
            </a:lvl9pPr>
          </a:lstStyle>
          <a:p>
            <a:pPr algn="l">
              <a:spcBef>
                <a:spcPct val="30000"/>
              </a:spcBef>
              <a:spcAft>
                <a:spcPct val="10000"/>
              </a:spcAft>
              <a:buSzPct val="80000"/>
              <a:tabLst>
                <a:tab pos="6510338" algn="r"/>
                <a:tab pos="7834313" algn="r"/>
              </a:tabLst>
            </a:pPr>
            <a:r>
              <a:rPr lang="en-US" altLang="en-US" sz="2100" b="0" dirty="0">
                <a:solidFill>
                  <a:schemeClr val="tx1"/>
                </a:solidFill>
                <a:latin typeface="Liberation Sans" panose="020B0604020202020204" pitchFamily="34" charset="0"/>
              </a:rPr>
              <a:t>Cash	7,000</a:t>
            </a:r>
          </a:p>
          <a:p>
            <a:pPr algn="l">
              <a:spcBef>
                <a:spcPct val="30000"/>
              </a:spcBef>
              <a:spcAft>
                <a:spcPct val="10000"/>
              </a:spcAft>
              <a:buSzPct val="80000"/>
              <a:tabLst>
                <a:tab pos="6510338" algn="r"/>
                <a:tab pos="7834313" algn="r"/>
              </a:tabLst>
            </a:pPr>
            <a:r>
              <a:rPr lang="en-US" altLang="en-US" sz="2100" b="0" dirty="0">
                <a:solidFill>
                  <a:schemeClr val="tx1"/>
                </a:solidFill>
                <a:latin typeface="Liberation Sans" panose="020B0604020202020204" pitchFamily="34" charset="0"/>
              </a:rPr>
              <a:t>Accumulated Depreciation</a:t>
            </a:r>
            <a:r>
              <a:rPr lang="en-US" sz="2100" b="0" dirty="0">
                <a:solidFill>
                  <a:schemeClr val="tx1"/>
                </a:solidFill>
                <a:latin typeface="Liberation Sans" panose="020B0604020202020204" pitchFamily="34" charset="0"/>
              </a:rPr>
              <a:t>—Machinery</a:t>
            </a:r>
            <a:r>
              <a:rPr lang="en-US" altLang="en-US" sz="2100" b="0" dirty="0">
                <a:solidFill>
                  <a:schemeClr val="tx1"/>
                </a:solidFill>
                <a:latin typeface="Liberation Sans" panose="020B0604020202020204" pitchFamily="34" charset="0"/>
              </a:rPr>
              <a:t>	11,400</a:t>
            </a:r>
          </a:p>
          <a:p>
            <a:pPr algn="l">
              <a:spcBef>
                <a:spcPct val="30000"/>
              </a:spcBef>
              <a:spcAft>
                <a:spcPct val="10000"/>
              </a:spcAft>
              <a:buSzPct val="80000"/>
              <a:tabLst>
                <a:tab pos="6510338" algn="r"/>
                <a:tab pos="7834313" algn="r"/>
              </a:tabLst>
            </a:pPr>
            <a:r>
              <a:rPr lang="en-US" altLang="en-US" sz="2100" b="0" dirty="0">
                <a:solidFill>
                  <a:schemeClr val="tx1"/>
                </a:solidFill>
                <a:latin typeface="Liberation Sans" panose="020B0604020202020204" pitchFamily="34" charset="0"/>
              </a:rPr>
              <a:t>	Machinery		18,000</a:t>
            </a:r>
          </a:p>
          <a:p>
            <a:pPr algn="l">
              <a:spcBef>
                <a:spcPct val="30000"/>
              </a:spcBef>
              <a:spcAft>
                <a:spcPct val="10000"/>
              </a:spcAft>
              <a:buSzPct val="80000"/>
              <a:tabLst>
                <a:tab pos="6510338" algn="r"/>
                <a:tab pos="7834313" algn="r"/>
              </a:tabLst>
            </a:pPr>
            <a:r>
              <a:rPr lang="en-US" altLang="en-US" sz="2100" b="0" dirty="0">
                <a:solidFill>
                  <a:schemeClr val="tx1"/>
                </a:solidFill>
                <a:latin typeface="Liberation Sans" panose="020B0604020202020204" pitchFamily="34" charset="0"/>
              </a:rPr>
              <a:t>	Gain on Disposal of Machinery		400</a:t>
            </a:r>
          </a:p>
        </p:txBody>
      </p:sp>
      <p:sp>
        <p:nvSpPr>
          <p:cNvPr id="10" name="Rectangle 1026"/>
          <p:cNvSpPr txBox="1">
            <a:spLocks noChangeArrowheads="1"/>
          </p:cNvSpPr>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mj-lt"/>
                <a:ea typeface="+mj-ea"/>
                <a:cs typeface="+mj-cs"/>
              </a:defRPr>
            </a:lvl1pPr>
            <a:lvl2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2pPr>
            <a:lvl3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3pPr>
            <a:lvl4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4pPr>
            <a:lvl5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5pPr>
            <a:lvl6pPr marL="5667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6pPr>
            <a:lvl7pPr marL="10239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7pPr>
            <a:lvl8pPr marL="14811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8pPr>
            <a:lvl9pPr marL="19383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9pPr>
          </a:lstStyle>
          <a:p>
            <a:pPr marL="0" algn="l"/>
            <a:r>
              <a:rPr lang="en-US" sz="3200" i="0" kern="1200" dirty="0">
                <a:solidFill>
                  <a:srgbClr val="0000E2"/>
                </a:solidFill>
                <a:effectLst/>
                <a:latin typeface="Liberation Sans" panose="020B0604020202020204" pitchFamily="34" charset="0"/>
                <a:ea typeface="+mn-ea"/>
                <a:cs typeface="+mn-cs"/>
              </a:rPr>
              <a:t>DISPOSITION OF PP&amp;E</a:t>
            </a:r>
          </a:p>
        </p:txBody>
      </p:sp>
      <p:sp>
        <p:nvSpPr>
          <p:cNvPr id="12" name="Text Box 5"/>
          <p:cNvSpPr txBox="1">
            <a:spLocks noChangeArrowheads="1"/>
          </p:cNvSpPr>
          <p:nvPr/>
        </p:nvSpPr>
        <p:spPr bwMode="auto">
          <a:xfrm>
            <a:off x="8229600" y="6400800"/>
            <a:ext cx="762000" cy="338554"/>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r">
              <a:spcBef>
                <a:spcPct val="50000"/>
              </a:spcBef>
            </a:pPr>
            <a:r>
              <a:rPr lang="en-US" altLang="en-US" sz="1600" i="1" dirty="0">
                <a:solidFill>
                  <a:schemeClr val="bg2"/>
                </a:solidFill>
                <a:latin typeface="Liberation Sans" panose="020B0604020202020204" pitchFamily="34" charset="0"/>
              </a:rPr>
              <a:t>LO 7</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500"/>
                                        <p:tgtEl>
                                          <p:spTgt spid="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wipe(left)">
                                      <p:cBhvr>
                                        <p:cTn id="12" dur="500"/>
                                        <p:tgtEl>
                                          <p:spTgt spid="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wipe(left)">
                                      <p:cBhvr>
                                        <p:cTn id="17" dur="500"/>
                                        <p:tgtEl>
                                          <p:spTgt spid="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wipe(left)">
                                      <p:cBhvr>
                                        <p:cTn id="22"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ext Box 1028"/>
          <p:cNvSpPr txBox="1">
            <a:spLocks noChangeArrowheads="1"/>
          </p:cNvSpPr>
          <p:nvPr/>
        </p:nvSpPr>
        <p:spPr bwMode="auto">
          <a:xfrm>
            <a:off x="609600" y="2025650"/>
            <a:ext cx="8077200" cy="3114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l">
              <a:lnSpc>
                <a:spcPct val="120000"/>
              </a:lnSpc>
              <a:spcBef>
                <a:spcPts val="1200"/>
              </a:spcBef>
              <a:spcAft>
                <a:spcPts val="0"/>
              </a:spcAft>
              <a:buSzPct val="80000"/>
              <a:defRPr/>
            </a:pPr>
            <a:r>
              <a:rPr lang="en-US" sz="2100" b="0" dirty="0">
                <a:solidFill>
                  <a:srgbClr val="000000"/>
                </a:solidFill>
                <a:latin typeface="Liberation Sans" panose="020B0604020202020204" pitchFamily="34" charset="0"/>
              </a:rPr>
              <a:t>Sometimes an asset’s service is terminated through some type of </a:t>
            </a:r>
            <a:r>
              <a:rPr lang="en-US" sz="2100" dirty="0">
                <a:solidFill>
                  <a:schemeClr val="tx2">
                    <a:lumMod val="75000"/>
                  </a:schemeClr>
                </a:solidFill>
                <a:latin typeface="Liberation Sans" panose="020B0604020202020204" pitchFamily="34" charset="0"/>
              </a:rPr>
              <a:t>involuntary conversion </a:t>
            </a:r>
            <a:r>
              <a:rPr lang="en-US" sz="2100" b="0" dirty="0">
                <a:solidFill>
                  <a:srgbClr val="000000"/>
                </a:solidFill>
                <a:latin typeface="Liberation Sans" panose="020B0604020202020204" pitchFamily="34" charset="0"/>
              </a:rPr>
              <a:t>such as fire, flood, theft, or condemnation. </a:t>
            </a:r>
          </a:p>
          <a:p>
            <a:pPr algn="l">
              <a:lnSpc>
                <a:spcPct val="120000"/>
              </a:lnSpc>
              <a:spcBef>
                <a:spcPts val="1200"/>
              </a:spcBef>
              <a:spcAft>
                <a:spcPts val="0"/>
              </a:spcAft>
              <a:buSzPct val="80000"/>
              <a:defRPr/>
            </a:pPr>
            <a:r>
              <a:rPr lang="en-US" sz="2100" b="0" dirty="0">
                <a:solidFill>
                  <a:srgbClr val="000000"/>
                </a:solidFill>
                <a:latin typeface="Liberation Sans" panose="020B0604020202020204" pitchFamily="34" charset="0"/>
              </a:rPr>
              <a:t>Companies report the difference between the amount recovered (e.g., from a condemnation award or insurance recovery), if any, and the asset’s book value as a gain or loss. </a:t>
            </a:r>
          </a:p>
          <a:p>
            <a:pPr algn="l">
              <a:lnSpc>
                <a:spcPct val="120000"/>
              </a:lnSpc>
              <a:spcBef>
                <a:spcPts val="1200"/>
              </a:spcBef>
              <a:spcAft>
                <a:spcPts val="0"/>
              </a:spcAft>
              <a:buSzPct val="80000"/>
              <a:defRPr/>
            </a:pPr>
            <a:r>
              <a:rPr lang="en-US" sz="2100" b="0" dirty="0">
                <a:solidFill>
                  <a:srgbClr val="000000"/>
                </a:solidFill>
                <a:latin typeface="Liberation Sans" panose="020B0604020202020204" pitchFamily="34" charset="0"/>
              </a:rPr>
              <a:t>They treat these gains or losses like any other type of disposition. </a:t>
            </a:r>
          </a:p>
        </p:txBody>
      </p:sp>
      <p:sp>
        <p:nvSpPr>
          <p:cNvPr id="73731" name="Text Box 1029"/>
          <p:cNvSpPr txBox="1">
            <a:spLocks noChangeArrowheads="1"/>
          </p:cNvSpPr>
          <p:nvPr/>
        </p:nvSpPr>
        <p:spPr bwMode="auto">
          <a:xfrm>
            <a:off x="609600" y="1371600"/>
            <a:ext cx="8001000" cy="5295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l">
              <a:lnSpc>
                <a:spcPct val="110000"/>
              </a:lnSpc>
              <a:spcBef>
                <a:spcPct val="30000"/>
              </a:spcBef>
              <a:spcAft>
                <a:spcPct val="20000"/>
              </a:spcAft>
              <a:buSzPct val="80000"/>
            </a:pPr>
            <a:r>
              <a:rPr lang="en-US" altLang="en-US" sz="2800" dirty="0">
                <a:solidFill>
                  <a:srgbClr val="800000"/>
                </a:solidFill>
                <a:latin typeface="Liberation Sans" panose="020B0604020202020204" pitchFamily="34" charset="0"/>
              </a:rPr>
              <a:t>Involuntary Conversion</a:t>
            </a:r>
          </a:p>
        </p:txBody>
      </p:sp>
      <p:sp>
        <p:nvSpPr>
          <p:cNvPr id="8"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outerShdw blurRad="38100" dist="38100" dir="2700000" algn="tl">
                  <a:srgbClr val="000000">
                    <a:alpha val="43137"/>
                  </a:srgbClr>
                </a:outerShdw>
              </a:effectLst>
              <a:latin typeface="Liberation Sans" panose="020B0604020202020204" pitchFamily="34" charset="0"/>
            </a:endParaRPr>
          </a:p>
        </p:txBody>
      </p:sp>
      <p:sp>
        <p:nvSpPr>
          <p:cNvPr id="9" name="Rectangle 1026"/>
          <p:cNvSpPr txBox="1">
            <a:spLocks noChangeArrowheads="1"/>
          </p:cNvSpPr>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mj-lt"/>
                <a:ea typeface="+mj-ea"/>
                <a:cs typeface="+mj-cs"/>
              </a:defRPr>
            </a:lvl1pPr>
            <a:lvl2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2pPr>
            <a:lvl3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3pPr>
            <a:lvl4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4pPr>
            <a:lvl5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5pPr>
            <a:lvl6pPr marL="5667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6pPr>
            <a:lvl7pPr marL="10239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7pPr>
            <a:lvl8pPr marL="14811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8pPr>
            <a:lvl9pPr marL="19383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9pPr>
          </a:lstStyle>
          <a:p>
            <a:pPr marL="0" algn="l"/>
            <a:r>
              <a:rPr lang="en-US" sz="3200" i="0" kern="1200" dirty="0">
                <a:solidFill>
                  <a:srgbClr val="0000E2"/>
                </a:solidFill>
                <a:effectLst/>
                <a:latin typeface="Liberation Sans" panose="020B0604020202020204" pitchFamily="34" charset="0"/>
                <a:ea typeface="+mn-ea"/>
                <a:cs typeface="+mn-cs"/>
              </a:rPr>
              <a:t>DISPOSITION OF PP&amp;E</a:t>
            </a:r>
          </a:p>
        </p:txBody>
      </p:sp>
      <p:sp>
        <p:nvSpPr>
          <p:cNvPr id="10" name="Text Box 5"/>
          <p:cNvSpPr txBox="1">
            <a:spLocks noChangeArrowheads="1"/>
          </p:cNvSpPr>
          <p:nvPr/>
        </p:nvSpPr>
        <p:spPr bwMode="auto">
          <a:xfrm>
            <a:off x="8229600" y="6400800"/>
            <a:ext cx="762000" cy="338554"/>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r">
              <a:spcBef>
                <a:spcPct val="50000"/>
              </a:spcBef>
            </a:pPr>
            <a:r>
              <a:rPr lang="en-US" altLang="en-US" sz="1600" i="1" dirty="0">
                <a:solidFill>
                  <a:schemeClr val="bg2"/>
                </a:solidFill>
                <a:latin typeface="Liberation Sans" panose="020B0604020202020204" pitchFamily="34" charset="0"/>
              </a:rPr>
              <a:t>LO 7</a:t>
            </a:r>
          </a:p>
        </p:txBody>
      </p:sp>
    </p:spTree>
  </p:cSld>
  <p:clrMapOvr>
    <a:masterClrMapping/>
  </p:clrMapOvr>
  <p:transition>
    <p:wipe dir="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Text Box 1029"/>
          <p:cNvSpPr txBox="1">
            <a:spLocks noChangeArrowheads="1"/>
          </p:cNvSpPr>
          <p:nvPr/>
        </p:nvSpPr>
        <p:spPr bwMode="auto">
          <a:xfrm>
            <a:off x="609600" y="1323975"/>
            <a:ext cx="8001000" cy="23628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a:lnSpc>
                <a:spcPct val="120000"/>
              </a:lnSpc>
              <a:spcBef>
                <a:spcPts val="1200"/>
              </a:spcBef>
              <a:spcAft>
                <a:spcPts val="0"/>
              </a:spcAft>
              <a:buSzPct val="80000"/>
              <a:defRPr sz="2100" b="0">
                <a:solidFill>
                  <a:srgbClr val="000000"/>
                </a:solidFill>
                <a:latin typeface="Arial" charset="0"/>
              </a:defRPr>
            </a:lvl1pPr>
            <a:lvl2pPr marL="742950" indent="-285750"/>
            <a:lvl3pPr marL="1143000" indent="-228600"/>
            <a:lvl4pPr marL="1600200" indent="-228600"/>
            <a:lvl5pPr marL="2057400" indent="-22860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pPr>
              <a:lnSpc>
                <a:spcPct val="125000"/>
              </a:lnSpc>
              <a:defRPr/>
            </a:pPr>
            <a:r>
              <a:rPr lang="en-US" sz="2000" b="1" dirty="0">
                <a:solidFill>
                  <a:schemeClr val="accent6">
                    <a:lumMod val="50000"/>
                  </a:schemeClr>
                </a:solidFill>
                <a:latin typeface="Liberation Sans" panose="020B0604020202020204" pitchFamily="34" charset="0"/>
              </a:rPr>
              <a:t>Illustration:</a:t>
            </a:r>
            <a:r>
              <a:rPr lang="en-US" sz="2000" dirty="0">
                <a:latin typeface="Liberation Sans" panose="020B0604020202020204" pitchFamily="34" charset="0"/>
              </a:rPr>
              <a:t>  Camel Transport Corp. had to sell a plant located on company property that stood directly in the path of an interstate highway. Camel received $500,000, which substantially exceeded the book value of the land of $150,000 and the book value of the building of $100,000 (cost of $300,000 less accumulated depreciation of $200,000). Camel made the following entry.</a:t>
            </a:r>
          </a:p>
        </p:txBody>
      </p:sp>
      <p:sp>
        <p:nvSpPr>
          <p:cNvPr id="8"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outerShdw blurRad="38100" dist="38100" dir="2700000" algn="tl">
                  <a:srgbClr val="000000">
                    <a:alpha val="43137"/>
                  </a:srgbClr>
                </a:outerShdw>
              </a:effectLst>
              <a:latin typeface="Liberation Sans" panose="020B0604020202020204" pitchFamily="34" charset="0"/>
            </a:endParaRPr>
          </a:p>
        </p:txBody>
      </p:sp>
      <p:sp>
        <p:nvSpPr>
          <p:cNvPr id="9" name="Text Box 7"/>
          <p:cNvSpPr txBox="1">
            <a:spLocks noChangeArrowheads="1"/>
          </p:cNvSpPr>
          <p:nvPr/>
        </p:nvSpPr>
        <p:spPr bwMode="auto">
          <a:xfrm>
            <a:off x="609600" y="3962400"/>
            <a:ext cx="8229600" cy="21236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801688" indent="-574675">
              <a:tabLst>
                <a:tab pos="6456363" algn="r"/>
                <a:tab pos="7940675" algn="r"/>
              </a:tabLst>
              <a:defRPr b="1">
                <a:solidFill>
                  <a:schemeClr val="folHlink"/>
                </a:solidFill>
                <a:latin typeface="Comic Sans MS" pitchFamily="66" charset="0"/>
              </a:defRPr>
            </a:lvl1pPr>
            <a:lvl2pPr marL="742950" indent="-285750">
              <a:tabLst>
                <a:tab pos="6456363" algn="r"/>
                <a:tab pos="7940675" algn="r"/>
              </a:tabLst>
              <a:defRPr b="1">
                <a:solidFill>
                  <a:schemeClr val="folHlink"/>
                </a:solidFill>
                <a:latin typeface="Comic Sans MS" pitchFamily="66" charset="0"/>
              </a:defRPr>
            </a:lvl2pPr>
            <a:lvl3pPr marL="1143000" indent="-228600">
              <a:tabLst>
                <a:tab pos="6456363" algn="r"/>
                <a:tab pos="7940675" algn="r"/>
              </a:tabLst>
              <a:defRPr b="1">
                <a:solidFill>
                  <a:schemeClr val="folHlink"/>
                </a:solidFill>
                <a:latin typeface="Comic Sans MS" pitchFamily="66" charset="0"/>
              </a:defRPr>
            </a:lvl3pPr>
            <a:lvl4pPr marL="1600200" indent="-228600">
              <a:tabLst>
                <a:tab pos="6456363" algn="r"/>
                <a:tab pos="7940675" algn="r"/>
              </a:tabLst>
              <a:defRPr b="1">
                <a:solidFill>
                  <a:schemeClr val="folHlink"/>
                </a:solidFill>
                <a:latin typeface="Comic Sans MS" pitchFamily="66" charset="0"/>
              </a:defRPr>
            </a:lvl4pPr>
            <a:lvl5pPr marL="2057400" indent="-228600">
              <a:tabLst>
                <a:tab pos="6456363" algn="r"/>
                <a:tab pos="7940675" algn="r"/>
              </a:tabLst>
              <a:defRPr b="1">
                <a:solidFill>
                  <a:schemeClr val="folHlink"/>
                </a:solidFill>
                <a:latin typeface="Comic Sans MS" pitchFamily="66" charset="0"/>
              </a:defRPr>
            </a:lvl5pPr>
            <a:lvl6pPr marL="2514600" indent="-228600" algn="ctr" eaLnBrk="0" fontAlgn="base" hangingPunct="0">
              <a:spcBef>
                <a:spcPct val="0"/>
              </a:spcBef>
              <a:spcAft>
                <a:spcPct val="0"/>
              </a:spcAft>
              <a:tabLst>
                <a:tab pos="6456363" algn="r"/>
                <a:tab pos="7940675" algn="r"/>
              </a:tabLst>
              <a:defRPr b="1">
                <a:solidFill>
                  <a:schemeClr val="folHlink"/>
                </a:solidFill>
                <a:latin typeface="Comic Sans MS" pitchFamily="66" charset="0"/>
              </a:defRPr>
            </a:lvl6pPr>
            <a:lvl7pPr marL="2971800" indent="-228600" algn="ctr" eaLnBrk="0" fontAlgn="base" hangingPunct="0">
              <a:spcBef>
                <a:spcPct val="0"/>
              </a:spcBef>
              <a:spcAft>
                <a:spcPct val="0"/>
              </a:spcAft>
              <a:tabLst>
                <a:tab pos="6456363" algn="r"/>
                <a:tab pos="7940675" algn="r"/>
              </a:tabLst>
              <a:defRPr b="1">
                <a:solidFill>
                  <a:schemeClr val="folHlink"/>
                </a:solidFill>
                <a:latin typeface="Comic Sans MS" pitchFamily="66" charset="0"/>
              </a:defRPr>
            </a:lvl7pPr>
            <a:lvl8pPr marL="3429000" indent="-228600" algn="ctr" eaLnBrk="0" fontAlgn="base" hangingPunct="0">
              <a:spcBef>
                <a:spcPct val="0"/>
              </a:spcBef>
              <a:spcAft>
                <a:spcPct val="0"/>
              </a:spcAft>
              <a:tabLst>
                <a:tab pos="6456363" algn="r"/>
                <a:tab pos="7940675" algn="r"/>
              </a:tabLst>
              <a:defRPr b="1">
                <a:solidFill>
                  <a:schemeClr val="folHlink"/>
                </a:solidFill>
                <a:latin typeface="Comic Sans MS" pitchFamily="66" charset="0"/>
              </a:defRPr>
            </a:lvl8pPr>
            <a:lvl9pPr marL="3886200" indent="-228600" algn="ctr" eaLnBrk="0" fontAlgn="base" hangingPunct="0">
              <a:spcBef>
                <a:spcPct val="0"/>
              </a:spcBef>
              <a:spcAft>
                <a:spcPct val="0"/>
              </a:spcAft>
              <a:tabLst>
                <a:tab pos="6456363" algn="r"/>
                <a:tab pos="7940675" algn="r"/>
              </a:tabLst>
              <a:defRPr b="1">
                <a:solidFill>
                  <a:schemeClr val="folHlink"/>
                </a:solidFill>
                <a:latin typeface="Comic Sans MS" pitchFamily="66" charset="0"/>
              </a:defRPr>
            </a:lvl9pPr>
          </a:lstStyle>
          <a:p>
            <a:pPr algn="l">
              <a:spcBef>
                <a:spcPct val="30000"/>
              </a:spcBef>
              <a:spcAft>
                <a:spcPct val="10000"/>
              </a:spcAft>
              <a:buSzPct val="80000"/>
              <a:tabLst>
                <a:tab pos="6113463" algn="r"/>
                <a:tab pos="6973888" algn="r"/>
              </a:tabLst>
              <a:defRPr/>
            </a:pPr>
            <a:r>
              <a:rPr lang="en-US" sz="2000" b="0" dirty="0">
                <a:solidFill>
                  <a:schemeClr val="tx1"/>
                </a:solidFill>
                <a:latin typeface="Liberation Sans" panose="020B0604020202020204" pitchFamily="34" charset="0"/>
              </a:rPr>
              <a:t>Cash	500,000</a:t>
            </a:r>
          </a:p>
          <a:p>
            <a:pPr algn="l">
              <a:spcBef>
                <a:spcPct val="30000"/>
              </a:spcBef>
              <a:spcAft>
                <a:spcPct val="10000"/>
              </a:spcAft>
              <a:buSzPct val="80000"/>
              <a:tabLst>
                <a:tab pos="6113463" algn="r"/>
                <a:tab pos="6973888" algn="r"/>
              </a:tabLst>
              <a:defRPr/>
            </a:pPr>
            <a:r>
              <a:rPr lang="en-US" sz="2000" b="0" dirty="0">
                <a:solidFill>
                  <a:schemeClr val="tx1"/>
                </a:solidFill>
                <a:latin typeface="Liberation Sans" panose="020B0604020202020204" pitchFamily="34" charset="0"/>
              </a:rPr>
              <a:t>Accumulated Depreciation—Buildings 	200,000</a:t>
            </a:r>
          </a:p>
          <a:p>
            <a:pPr marL="682625" indent="-455613" algn="l">
              <a:spcBef>
                <a:spcPct val="30000"/>
              </a:spcBef>
              <a:spcAft>
                <a:spcPct val="10000"/>
              </a:spcAft>
              <a:buSzPct val="80000"/>
              <a:tabLst>
                <a:tab pos="6113463" algn="r"/>
                <a:tab pos="7546975" algn="r"/>
              </a:tabLst>
              <a:defRPr/>
            </a:pPr>
            <a:r>
              <a:rPr lang="en-US" sz="2000" b="0" dirty="0">
                <a:solidFill>
                  <a:schemeClr val="tx1"/>
                </a:solidFill>
                <a:latin typeface="Liberation Sans" panose="020B0604020202020204" pitchFamily="34" charset="0"/>
              </a:rPr>
              <a:t>	Buildings		300,000</a:t>
            </a:r>
          </a:p>
          <a:p>
            <a:pPr marL="682625" indent="-455613" algn="l">
              <a:spcBef>
                <a:spcPct val="30000"/>
              </a:spcBef>
              <a:spcAft>
                <a:spcPct val="10000"/>
              </a:spcAft>
              <a:buSzPct val="80000"/>
              <a:tabLst>
                <a:tab pos="6113463" algn="r"/>
                <a:tab pos="7546975" algn="r"/>
              </a:tabLst>
              <a:defRPr/>
            </a:pPr>
            <a:r>
              <a:rPr lang="en-US" sz="2000" b="0" dirty="0">
                <a:solidFill>
                  <a:schemeClr val="tx1"/>
                </a:solidFill>
                <a:latin typeface="Liberation Sans" panose="020B0604020202020204" pitchFamily="34" charset="0"/>
              </a:rPr>
              <a:t>	Land		150,000</a:t>
            </a:r>
          </a:p>
          <a:p>
            <a:pPr marL="682625" indent="-455613" algn="l">
              <a:spcBef>
                <a:spcPct val="30000"/>
              </a:spcBef>
              <a:spcAft>
                <a:spcPct val="10000"/>
              </a:spcAft>
              <a:buSzPct val="80000"/>
              <a:tabLst>
                <a:tab pos="6113463" algn="r"/>
                <a:tab pos="7546975" algn="r"/>
              </a:tabLst>
              <a:defRPr/>
            </a:pPr>
            <a:r>
              <a:rPr lang="en-US" sz="2000" b="0" dirty="0">
                <a:solidFill>
                  <a:schemeClr val="tx1"/>
                </a:solidFill>
                <a:latin typeface="Liberation Sans" panose="020B0604020202020204" pitchFamily="34" charset="0"/>
              </a:rPr>
              <a:t>	Gain on Disposal of Plant Assets 		250,000</a:t>
            </a:r>
          </a:p>
        </p:txBody>
      </p:sp>
      <p:sp>
        <p:nvSpPr>
          <p:cNvPr id="10" name="Rectangle 1026"/>
          <p:cNvSpPr txBox="1">
            <a:spLocks noChangeArrowheads="1"/>
          </p:cNvSpPr>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mj-lt"/>
                <a:ea typeface="+mj-ea"/>
                <a:cs typeface="+mj-cs"/>
              </a:defRPr>
            </a:lvl1pPr>
            <a:lvl2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2pPr>
            <a:lvl3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3pPr>
            <a:lvl4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4pPr>
            <a:lvl5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5pPr>
            <a:lvl6pPr marL="5667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6pPr>
            <a:lvl7pPr marL="10239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7pPr>
            <a:lvl8pPr marL="14811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8pPr>
            <a:lvl9pPr marL="19383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9pPr>
          </a:lstStyle>
          <a:p>
            <a:pPr marL="0" algn="l"/>
            <a:r>
              <a:rPr lang="en-US" sz="3200" i="0" kern="1200" dirty="0">
                <a:solidFill>
                  <a:srgbClr val="0000E2"/>
                </a:solidFill>
                <a:effectLst/>
                <a:latin typeface="Liberation Sans" panose="020B0604020202020204" pitchFamily="34" charset="0"/>
                <a:ea typeface="+mn-ea"/>
                <a:cs typeface="+mn-cs"/>
              </a:rPr>
              <a:t>DISPOSITION OF PP&amp;E</a:t>
            </a:r>
          </a:p>
        </p:txBody>
      </p:sp>
      <p:sp>
        <p:nvSpPr>
          <p:cNvPr id="11" name="Text Box 5"/>
          <p:cNvSpPr txBox="1">
            <a:spLocks noChangeArrowheads="1"/>
          </p:cNvSpPr>
          <p:nvPr/>
        </p:nvSpPr>
        <p:spPr bwMode="auto">
          <a:xfrm>
            <a:off x="8229600" y="6400800"/>
            <a:ext cx="762000" cy="338554"/>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r">
              <a:spcBef>
                <a:spcPct val="50000"/>
              </a:spcBef>
            </a:pPr>
            <a:r>
              <a:rPr lang="en-US" altLang="en-US" sz="1600" i="1" dirty="0">
                <a:solidFill>
                  <a:schemeClr val="bg2"/>
                </a:solidFill>
                <a:latin typeface="Liberation Sans" panose="020B0604020202020204" pitchFamily="34" charset="0"/>
              </a:rPr>
              <a:t>LO 7</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500"/>
                                        <p:tgtEl>
                                          <p:spTgt spid="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wipe(left)">
                                      <p:cBhvr>
                                        <p:cTn id="12" dur="500"/>
                                        <p:tgtEl>
                                          <p:spTgt spid="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wipe(left)">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wipe(left)">
                                      <p:cBhvr>
                                        <p:cTn id="22" dur="500"/>
                                        <p:tgtEl>
                                          <p:spTgt spid="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animEffect transition="in" filter="wipe(left)">
                                      <p:cBhvr>
                                        <p:cTn id="27"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ChangeArrowheads="1"/>
          </p:cNvSpPr>
          <p:nvPr/>
        </p:nvSpPr>
        <p:spPr bwMode="auto">
          <a:xfrm>
            <a:off x="762000" y="1371600"/>
            <a:ext cx="7772400" cy="4060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just">
              <a:lnSpc>
                <a:spcPct val="130000"/>
              </a:lnSpc>
            </a:pPr>
            <a:r>
              <a:rPr lang="en-US" altLang="en-US" sz="2000" b="0" dirty="0">
                <a:solidFill>
                  <a:schemeClr val="tx1"/>
                </a:solidFill>
                <a:latin typeface="Liberation Sans" panose="020B0604020202020204" pitchFamily="34" charset="0"/>
              </a:rPr>
              <a:t>Copyright © 2014 John Wiley &amp; Sons, Inc. All rights reserved. Reproduction or translation of this work beyond that permitted in Section 117 of the 1976 United States Copyright Act without the express written permission of the copyright owner is unlawful. Request for further information should be addressed to the Permissions Department, John Wiley &amp; Sons, Inc. The purchaser may make back-up copies for his/her own use only and not for distribution or resale. The Publisher assumes no responsibility for errors, omissions, or damages, caused by the use of these programs or from the use of the information contained herein.</a:t>
            </a:r>
          </a:p>
        </p:txBody>
      </p:sp>
      <p:sp>
        <p:nvSpPr>
          <p:cNvPr id="188422" name="Line 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outerShdw blurRad="38100" dist="38100" dir="2700000" algn="tl">
                  <a:srgbClr val="000000">
                    <a:alpha val="43137"/>
                  </a:srgbClr>
                </a:outerShdw>
              </a:effectLst>
              <a:latin typeface="Liberation Sans" panose="020B0604020202020204" pitchFamily="34" charset="0"/>
            </a:endParaRPr>
          </a:p>
        </p:txBody>
      </p:sp>
      <p:sp>
        <p:nvSpPr>
          <p:cNvPr id="65540" name="Rectangle 7"/>
          <p:cNvSpPr>
            <a:spLocks noChangeArrowheads="1"/>
          </p:cNvSpPr>
          <p:nvPr/>
        </p:nvSpPr>
        <p:spPr bwMode="auto">
          <a:xfrm>
            <a:off x="0" y="457200"/>
            <a:ext cx="9144000" cy="560388"/>
          </a:xfrm>
          <a:prstGeom prst="rect">
            <a:avLst/>
          </a:prstGeom>
          <a:noFill/>
          <a:ln>
            <a:noFill/>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lIns="90488" tIns="44450" rIns="90488" bIns="44450"/>
          <a:lstStyle/>
          <a:p>
            <a:r>
              <a:rPr lang="en-US" altLang="en-US" sz="3200" b="1" dirty="0">
                <a:solidFill>
                  <a:srgbClr val="0000E2"/>
                </a:solidFill>
                <a:latin typeface="Liberation Sans" panose="020B0604020202020204" pitchFamily="34" charset="0"/>
              </a:rPr>
              <a:t>COPYRIGHT</a:t>
            </a:r>
          </a:p>
        </p:txBody>
      </p:sp>
    </p:spTree>
    <p:extLst>
      <p:ext uri="{BB962C8B-B14F-4D97-AF65-F5344CB8AC3E}">
        <p14:creationId xmlns:p14="http://schemas.microsoft.com/office/powerpoint/2010/main" val="896074284"/>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Grp="1" noChangeArrowheads="1"/>
          </p:cNvSpPr>
          <p:nvPr>
            <p:ph type="title" idx="4294967295"/>
          </p:nvPr>
        </p:nvSpPr>
        <p:spPr bwMode="auto">
          <a:xfrm>
            <a:off x="609600" y="381000"/>
            <a:ext cx="8229600" cy="107721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marL="0" algn="l"/>
            <a:r>
              <a:rPr lang="en-US" sz="3200" i="0" kern="1200" dirty="0">
                <a:solidFill>
                  <a:srgbClr val="0000E2"/>
                </a:solidFill>
                <a:effectLst/>
                <a:latin typeface="Liberation Sans" panose="020B0604020202020204" pitchFamily="34" charset="0"/>
                <a:ea typeface="+mn-ea"/>
                <a:cs typeface="+mn-cs"/>
              </a:rPr>
              <a:t>ACQUISITION OF PROPERTY, PLANT, AND EQUIPMENT (PP&amp;E)</a:t>
            </a:r>
          </a:p>
        </p:txBody>
      </p:sp>
      <p:sp>
        <p:nvSpPr>
          <p:cNvPr id="7" name="Line 16"/>
          <p:cNvSpPr>
            <a:spLocks noChangeShapeType="1"/>
          </p:cNvSpPr>
          <p:nvPr/>
        </p:nvSpPr>
        <p:spPr bwMode="auto">
          <a:xfrm>
            <a:off x="381000" y="15240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outerShdw blurRad="38100" dist="38100" dir="2700000" algn="tl">
                  <a:srgbClr val="000000">
                    <a:alpha val="43137"/>
                  </a:srgbClr>
                </a:outerShdw>
              </a:effectLst>
              <a:latin typeface="Liberation Sans" panose="020B0604020202020204" pitchFamily="34" charset="0"/>
            </a:endParaRPr>
          </a:p>
        </p:txBody>
      </p:sp>
      <p:sp>
        <p:nvSpPr>
          <p:cNvPr id="7175" name="Text Box 3"/>
          <p:cNvSpPr txBox="1">
            <a:spLocks noChangeArrowheads="1"/>
          </p:cNvSpPr>
          <p:nvPr/>
        </p:nvSpPr>
        <p:spPr bwMode="auto">
          <a:xfrm>
            <a:off x="609600" y="1828800"/>
            <a:ext cx="8001000" cy="1988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b="1">
                <a:solidFill>
                  <a:schemeClr val="folHlink"/>
                </a:solidFill>
                <a:latin typeface="Comic Sans MS" pitchFamily="66" charset="0"/>
              </a:defRPr>
            </a:lvl1pPr>
            <a:lvl2pPr marL="685800" indent="-45720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l">
              <a:lnSpc>
                <a:spcPct val="120000"/>
              </a:lnSpc>
              <a:spcBef>
                <a:spcPts val="1200"/>
              </a:spcBef>
            </a:pPr>
            <a:r>
              <a:rPr lang="en-US" altLang="en-US" sz="2200" b="0" dirty="0">
                <a:latin typeface="Liberation Sans" panose="020B0604020202020204" pitchFamily="34" charset="0"/>
              </a:rPr>
              <a:t>Companies value property, plant, and equipment in </a:t>
            </a:r>
            <a:r>
              <a:rPr lang="en-US" altLang="en-US" sz="2200" dirty="0">
                <a:latin typeface="Liberation Sans" panose="020B0604020202020204" pitchFamily="34" charset="0"/>
              </a:rPr>
              <a:t>subsequent periods </a:t>
            </a:r>
            <a:r>
              <a:rPr lang="en-US" altLang="en-US" sz="2200" b="0" dirty="0">
                <a:latin typeface="Liberation Sans" panose="020B0604020202020204" pitchFamily="34" charset="0"/>
              </a:rPr>
              <a:t>using either the </a:t>
            </a:r>
          </a:p>
          <a:p>
            <a:pPr lvl="1" algn="l">
              <a:lnSpc>
                <a:spcPct val="120000"/>
              </a:lnSpc>
              <a:spcBef>
                <a:spcPts val="1200"/>
              </a:spcBef>
              <a:buClr>
                <a:srgbClr val="800000"/>
              </a:buClr>
              <a:buSzPct val="80000"/>
              <a:buFont typeface="Wingdings" pitchFamily="2" charset="2"/>
              <a:buChar char="u"/>
            </a:pPr>
            <a:r>
              <a:rPr lang="en-US" altLang="en-US" sz="2100" b="0" dirty="0">
                <a:latin typeface="Liberation Sans" panose="020B0604020202020204" pitchFamily="34" charset="0"/>
              </a:rPr>
              <a:t>cost method or </a:t>
            </a:r>
          </a:p>
          <a:p>
            <a:pPr lvl="1" algn="l">
              <a:lnSpc>
                <a:spcPct val="120000"/>
              </a:lnSpc>
              <a:spcBef>
                <a:spcPts val="1200"/>
              </a:spcBef>
              <a:buClr>
                <a:srgbClr val="800000"/>
              </a:buClr>
              <a:buSzPct val="80000"/>
              <a:buFont typeface="Wingdings" pitchFamily="2" charset="2"/>
              <a:buChar char="u"/>
            </a:pPr>
            <a:r>
              <a:rPr lang="en-US" altLang="en-US" sz="2100" b="0" dirty="0">
                <a:latin typeface="Liberation Sans" panose="020B0604020202020204" pitchFamily="34" charset="0"/>
              </a:rPr>
              <a:t>fair value (revaluation) method.</a:t>
            </a:r>
          </a:p>
        </p:txBody>
      </p:sp>
      <p:sp>
        <p:nvSpPr>
          <p:cNvPr id="8" name="Text Box 5"/>
          <p:cNvSpPr txBox="1">
            <a:spLocks noChangeArrowheads="1"/>
          </p:cNvSpPr>
          <p:nvPr/>
        </p:nvSpPr>
        <p:spPr bwMode="auto">
          <a:xfrm>
            <a:off x="8229600" y="6400800"/>
            <a:ext cx="762000" cy="338554"/>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r">
              <a:spcBef>
                <a:spcPct val="50000"/>
              </a:spcBef>
            </a:pPr>
            <a:r>
              <a:rPr lang="en-US" altLang="en-US" sz="1600" i="1" dirty="0">
                <a:solidFill>
                  <a:schemeClr val="bg2"/>
                </a:solidFill>
                <a:latin typeface="Liberation Sans" panose="020B0604020202020204" pitchFamily="34" charset="0"/>
              </a:rPr>
              <a:t>LO 2</a:t>
            </a:r>
          </a:p>
        </p:txBody>
      </p:sp>
    </p:spTree>
    <p:extLst>
      <p:ext uri="{BB962C8B-B14F-4D97-AF65-F5344CB8AC3E}">
        <p14:creationId xmlns:p14="http://schemas.microsoft.com/office/powerpoint/2010/main" val="1267322237"/>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609600" y="1981200"/>
            <a:ext cx="7772400" cy="9002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l">
              <a:lnSpc>
                <a:spcPct val="125000"/>
              </a:lnSpc>
              <a:spcBef>
                <a:spcPts val="1200"/>
              </a:spcBef>
              <a:buSzPct val="80000"/>
            </a:pPr>
            <a:r>
              <a:rPr lang="en-US" altLang="en-US" sz="2200" dirty="0">
                <a:solidFill>
                  <a:schemeClr val="tx1"/>
                </a:solidFill>
                <a:latin typeface="Liberation Sans" panose="020B0604020202020204" pitchFamily="34" charset="0"/>
              </a:rPr>
              <a:t>All expenditures </a:t>
            </a:r>
            <a:r>
              <a:rPr lang="en-US" altLang="en-US" sz="2200" b="0" dirty="0">
                <a:solidFill>
                  <a:schemeClr val="tx1"/>
                </a:solidFill>
                <a:latin typeface="Liberation Sans" panose="020B0604020202020204" pitchFamily="34" charset="0"/>
              </a:rPr>
              <a:t>made to acquire land and ready it for use. Costs typically include:</a:t>
            </a:r>
          </a:p>
        </p:txBody>
      </p:sp>
      <p:sp>
        <p:nvSpPr>
          <p:cNvPr id="8195" name="Text Box 3"/>
          <p:cNvSpPr txBox="1">
            <a:spLocks noChangeArrowheads="1"/>
          </p:cNvSpPr>
          <p:nvPr/>
        </p:nvSpPr>
        <p:spPr bwMode="auto">
          <a:xfrm>
            <a:off x="609600" y="1371600"/>
            <a:ext cx="3124200" cy="544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l">
              <a:lnSpc>
                <a:spcPct val="105000"/>
              </a:lnSpc>
              <a:spcBef>
                <a:spcPct val="30000"/>
              </a:spcBef>
              <a:buSzPct val="80000"/>
            </a:pPr>
            <a:r>
              <a:rPr lang="en-US" altLang="en-US" sz="2800" dirty="0">
                <a:solidFill>
                  <a:srgbClr val="800000"/>
                </a:solidFill>
                <a:latin typeface="Liberation Sans" panose="020B0604020202020204" pitchFamily="34" charset="0"/>
              </a:rPr>
              <a:t>Cost of Land</a:t>
            </a:r>
          </a:p>
        </p:txBody>
      </p:sp>
      <p:sp>
        <p:nvSpPr>
          <p:cNvPr id="8197" name="Text Box 7"/>
          <p:cNvSpPr txBox="1">
            <a:spLocks noChangeArrowheads="1"/>
          </p:cNvSpPr>
          <p:nvPr/>
        </p:nvSpPr>
        <p:spPr bwMode="auto">
          <a:xfrm>
            <a:off x="622300" y="2971800"/>
            <a:ext cx="7861300" cy="32329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b="1">
                <a:solidFill>
                  <a:schemeClr val="folHlink"/>
                </a:solidFill>
                <a:latin typeface="Comic Sans MS" pitchFamily="66" charset="0"/>
              </a:defRPr>
            </a:lvl1pPr>
            <a:lvl2pPr marL="685800" indent="-45720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marL="736600" lvl="1" indent="-508000" algn="l">
              <a:lnSpc>
                <a:spcPct val="120000"/>
              </a:lnSpc>
              <a:spcBef>
                <a:spcPts val="900"/>
              </a:spcBef>
              <a:buFontTx/>
              <a:buAutoNum type="arabicParenBoth"/>
            </a:pPr>
            <a:r>
              <a:rPr lang="en-US" altLang="en-US" sz="2100" b="0" dirty="0">
                <a:solidFill>
                  <a:schemeClr val="tx1"/>
                </a:solidFill>
                <a:latin typeface="Liberation Sans" panose="020B0604020202020204" pitchFamily="34" charset="0"/>
              </a:rPr>
              <a:t>purchase price;</a:t>
            </a:r>
          </a:p>
          <a:p>
            <a:pPr marL="736600" lvl="1" indent="-508000" algn="l">
              <a:lnSpc>
                <a:spcPct val="120000"/>
              </a:lnSpc>
              <a:spcBef>
                <a:spcPts val="900"/>
              </a:spcBef>
              <a:buFontTx/>
              <a:buAutoNum type="arabicParenBoth"/>
            </a:pPr>
            <a:r>
              <a:rPr lang="en-US" altLang="en-US" sz="2100" b="0" dirty="0">
                <a:solidFill>
                  <a:schemeClr val="tx1"/>
                </a:solidFill>
                <a:latin typeface="Liberation Sans" panose="020B0604020202020204" pitchFamily="34" charset="0"/>
              </a:rPr>
              <a:t>closing costs, such as title to the land, attorney’s fees, and recording fees; </a:t>
            </a:r>
          </a:p>
          <a:p>
            <a:pPr marL="736600" lvl="1" indent="-508000" algn="l">
              <a:lnSpc>
                <a:spcPct val="120000"/>
              </a:lnSpc>
              <a:spcBef>
                <a:spcPts val="900"/>
              </a:spcBef>
              <a:buFontTx/>
              <a:buAutoNum type="arabicParenBoth"/>
            </a:pPr>
            <a:r>
              <a:rPr lang="en-US" altLang="en-US" sz="2100" b="0" dirty="0">
                <a:solidFill>
                  <a:schemeClr val="tx1"/>
                </a:solidFill>
                <a:latin typeface="Liberation Sans" panose="020B0604020202020204" pitchFamily="34" charset="0"/>
              </a:rPr>
              <a:t>costs of grading, filling, draining, and clearing;</a:t>
            </a:r>
          </a:p>
          <a:p>
            <a:pPr marL="736600" lvl="1" indent="-508000" algn="l">
              <a:lnSpc>
                <a:spcPct val="120000"/>
              </a:lnSpc>
              <a:spcBef>
                <a:spcPts val="900"/>
              </a:spcBef>
              <a:buFontTx/>
              <a:buAutoNum type="arabicParenBoth"/>
            </a:pPr>
            <a:r>
              <a:rPr lang="en-US" altLang="en-US" sz="2100" b="0" dirty="0">
                <a:solidFill>
                  <a:schemeClr val="tx1"/>
                </a:solidFill>
                <a:latin typeface="Liberation Sans" panose="020B0604020202020204" pitchFamily="34" charset="0"/>
              </a:rPr>
              <a:t>assumption of any liens, mortgages, or encumbrances on the property; and </a:t>
            </a:r>
          </a:p>
          <a:p>
            <a:pPr marL="736600" lvl="1" indent="-508000" algn="l">
              <a:lnSpc>
                <a:spcPct val="120000"/>
              </a:lnSpc>
              <a:spcBef>
                <a:spcPts val="900"/>
              </a:spcBef>
              <a:buFontTx/>
              <a:buAutoNum type="arabicParenBoth"/>
            </a:pPr>
            <a:r>
              <a:rPr lang="en-US" altLang="en-US" sz="2100" b="0" dirty="0">
                <a:solidFill>
                  <a:schemeClr val="tx1"/>
                </a:solidFill>
                <a:latin typeface="Liberation Sans" panose="020B0604020202020204" pitchFamily="34" charset="0"/>
              </a:rPr>
              <a:t>additional land improvements that have an indefinite life.</a:t>
            </a:r>
          </a:p>
        </p:txBody>
      </p:sp>
      <p:sp>
        <p:nvSpPr>
          <p:cNvPr id="8" name="Rectangle 4"/>
          <p:cNvSpPr>
            <a:spLocks noGrp="1" noChangeArrowheads="1"/>
          </p:cNvSpPr>
          <p:nvPr>
            <p:ph type="title" idx="4294967295"/>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marL="0" algn="l"/>
            <a:r>
              <a:rPr lang="en-US" sz="3200" i="0" kern="1200" dirty="0">
                <a:solidFill>
                  <a:srgbClr val="0000E2"/>
                </a:solidFill>
                <a:effectLst/>
                <a:latin typeface="Liberation Sans" panose="020B0604020202020204" pitchFamily="34" charset="0"/>
                <a:ea typeface="+mn-ea"/>
                <a:cs typeface="+mn-cs"/>
              </a:rPr>
              <a:t>ACQUISITION OF PP&amp;E</a:t>
            </a:r>
          </a:p>
        </p:txBody>
      </p:sp>
      <p:sp>
        <p:nvSpPr>
          <p:cNvPr id="9"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outerShdw blurRad="38100" dist="38100" dir="2700000" algn="tl">
                  <a:srgbClr val="000000">
                    <a:alpha val="43137"/>
                  </a:srgbClr>
                </a:outerShdw>
              </a:effectLst>
              <a:latin typeface="Liberation Sans" panose="020B0604020202020204" pitchFamily="34" charset="0"/>
            </a:endParaRPr>
          </a:p>
        </p:txBody>
      </p:sp>
      <p:sp>
        <p:nvSpPr>
          <p:cNvPr id="10" name="Text Box 5"/>
          <p:cNvSpPr txBox="1">
            <a:spLocks noChangeArrowheads="1"/>
          </p:cNvSpPr>
          <p:nvPr/>
        </p:nvSpPr>
        <p:spPr bwMode="auto">
          <a:xfrm>
            <a:off x="8229600" y="6400800"/>
            <a:ext cx="762000" cy="338554"/>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r">
              <a:spcBef>
                <a:spcPct val="50000"/>
              </a:spcBef>
            </a:pPr>
            <a:r>
              <a:rPr lang="en-US" altLang="en-US" sz="1600" i="1" dirty="0">
                <a:solidFill>
                  <a:schemeClr val="bg2"/>
                </a:solidFill>
                <a:latin typeface="Liberation Sans" panose="020B0604020202020204" pitchFamily="34" charset="0"/>
              </a:rPr>
              <a:t>LO 2</a:t>
            </a:r>
          </a:p>
        </p:txBody>
      </p:sp>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609600" y="1989138"/>
            <a:ext cx="7543800" cy="326813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folHlink"/>
                </a:solidFill>
                <a:latin typeface="Comic Sans MS" pitchFamily="66" charset="0"/>
              </a:defRPr>
            </a:lvl1pPr>
            <a:lvl2pPr marL="685800" indent="-45720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lvl="1" algn="l">
              <a:lnSpc>
                <a:spcPct val="125000"/>
              </a:lnSpc>
              <a:spcBef>
                <a:spcPct val="60000"/>
              </a:spcBef>
              <a:buClr>
                <a:srgbClr val="800000"/>
              </a:buClr>
              <a:buSzPct val="80000"/>
              <a:buFont typeface="Wingdings" pitchFamily="2" charset="2"/>
              <a:buChar char="u"/>
            </a:pPr>
            <a:r>
              <a:rPr lang="en-US" altLang="en-US" sz="2100" dirty="0">
                <a:solidFill>
                  <a:schemeClr val="tx1"/>
                </a:solidFill>
                <a:latin typeface="Liberation Sans" panose="020B0604020202020204" pitchFamily="34" charset="0"/>
              </a:rPr>
              <a:t>Improvements with limited lives</a:t>
            </a:r>
            <a:r>
              <a:rPr lang="en-US" altLang="en-US" sz="2100" b="0" dirty="0">
                <a:solidFill>
                  <a:schemeClr val="tx1"/>
                </a:solidFill>
                <a:latin typeface="Liberation Sans" panose="020B0604020202020204" pitchFamily="34" charset="0"/>
              </a:rPr>
              <a:t>, such as private driveways, walks, fences, and parking lots, are recorded as </a:t>
            </a:r>
            <a:r>
              <a:rPr lang="en-US" altLang="en-US" sz="2100" dirty="0">
                <a:solidFill>
                  <a:schemeClr val="tx2">
                    <a:lumMod val="75000"/>
                  </a:schemeClr>
                </a:solidFill>
                <a:latin typeface="Liberation Sans" panose="020B0604020202020204" pitchFamily="34" charset="0"/>
              </a:rPr>
              <a:t>Land Improvements</a:t>
            </a:r>
            <a:r>
              <a:rPr lang="en-US" altLang="en-US" sz="2100" b="0" dirty="0">
                <a:solidFill>
                  <a:schemeClr val="tx1"/>
                </a:solidFill>
                <a:latin typeface="Liberation Sans" panose="020B0604020202020204" pitchFamily="34" charset="0"/>
              </a:rPr>
              <a:t> and depreciated.</a:t>
            </a:r>
          </a:p>
          <a:p>
            <a:pPr lvl="1" algn="l">
              <a:lnSpc>
                <a:spcPct val="125000"/>
              </a:lnSpc>
              <a:spcBef>
                <a:spcPct val="60000"/>
              </a:spcBef>
              <a:buClr>
                <a:srgbClr val="800000"/>
              </a:buClr>
              <a:buSzPct val="80000"/>
              <a:buFont typeface="Wingdings" pitchFamily="2" charset="2"/>
              <a:buChar char="u"/>
            </a:pPr>
            <a:r>
              <a:rPr lang="en-US" altLang="en-US" sz="2100" b="0" dirty="0">
                <a:solidFill>
                  <a:schemeClr val="tx1"/>
                </a:solidFill>
                <a:latin typeface="Liberation Sans" panose="020B0604020202020204" pitchFamily="34" charset="0"/>
              </a:rPr>
              <a:t>Land acquired and held for speculation is classified as an </a:t>
            </a:r>
            <a:r>
              <a:rPr lang="en-US" altLang="en-US" sz="2100" dirty="0">
                <a:solidFill>
                  <a:schemeClr val="tx1"/>
                </a:solidFill>
                <a:latin typeface="Liberation Sans" panose="020B0604020202020204" pitchFamily="34" charset="0"/>
              </a:rPr>
              <a:t>investment</a:t>
            </a:r>
            <a:r>
              <a:rPr lang="en-US" altLang="en-US" sz="2100" b="0" dirty="0">
                <a:solidFill>
                  <a:schemeClr val="tx1"/>
                </a:solidFill>
                <a:latin typeface="Liberation Sans" panose="020B0604020202020204" pitchFamily="34" charset="0"/>
              </a:rPr>
              <a:t>.</a:t>
            </a:r>
          </a:p>
          <a:p>
            <a:pPr lvl="1" algn="l">
              <a:lnSpc>
                <a:spcPct val="125000"/>
              </a:lnSpc>
              <a:spcBef>
                <a:spcPct val="60000"/>
              </a:spcBef>
              <a:buClr>
                <a:srgbClr val="800000"/>
              </a:buClr>
              <a:buSzPct val="80000"/>
              <a:buFont typeface="Wingdings" pitchFamily="2" charset="2"/>
              <a:buChar char="u"/>
            </a:pPr>
            <a:r>
              <a:rPr lang="en-US" altLang="en-US" sz="2100" b="0" dirty="0">
                <a:solidFill>
                  <a:schemeClr val="tx1"/>
                </a:solidFill>
                <a:latin typeface="Liberation Sans" panose="020B0604020202020204" pitchFamily="34" charset="0"/>
              </a:rPr>
              <a:t>Land held by a real estate concern for resale should be classified as </a:t>
            </a:r>
            <a:r>
              <a:rPr lang="en-US" altLang="en-US" sz="2100" dirty="0">
                <a:solidFill>
                  <a:schemeClr val="tx1"/>
                </a:solidFill>
                <a:latin typeface="Liberation Sans" panose="020B0604020202020204" pitchFamily="34" charset="0"/>
              </a:rPr>
              <a:t>inventory</a:t>
            </a:r>
            <a:r>
              <a:rPr lang="en-US" altLang="en-US" sz="2100" b="0" dirty="0">
                <a:solidFill>
                  <a:schemeClr val="tx1"/>
                </a:solidFill>
                <a:latin typeface="Liberation Sans" panose="020B0604020202020204" pitchFamily="34" charset="0"/>
              </a:rPr>
              <a:t>.</a:t>
            </a:r>
          </a:p>
        </p:txBody>
      </p:sp>
      <p:sp>
        <p:nvSpPr>
          <p:cNvPr id="9221" name="Text Box 7"/>
          <p:cNvSpPr txBox="1">
            <a:spLocks noChangeArrowheads="1"/>
          </p:cNvSpPr>
          <p:nvPr/>
        </p:nvSpPr>
        <p:spPr bwMode="auto">
          <a:xfrm>
            <a:off x="609600" y="1371600"/>
            <a:ext cx="8001000" cy="539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l">
              <a:lnSpc>
                <a:spcPct val="105000"/>
              </a:lnSpc>
              <a:spcBef>
                <a:spcPct val="30000"/>
              </a:spcBef>
              <a:buSzPct val="80000"/>
            </a:pPr>
            <a:r>
              <a:rPr lang="en-US" altLang="en-US" sz="2800" dirty="0">
                <a:solidFill>
                  <a:srgbClr val="800000"/>
                </a:solidFill>
                <a:latin typeface="Liberation Sans" panose="020B0604020202020204" pitchFamily="34" charset="0"/>
              </a:rPr>
              <a:t>Cost of Land</a:t>
            </a:r>
          </a:p>
        </p:txBody>
      </p:sp>
      <p:sp>
        <p:nvSpPr>
          <p:cNvPr id="6"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outerShdw blurRad="38100" dist="38100" dir="2700000" algn="tl">
                  <a:srgbClr val="000000">
                    <a:alpha val="43137"/>
                  </a:srgbClr>
                </a:outerShdw>
              </a:effectLst>
              <a:latin typeface="Liberation Sans" panose="020B0604020202020204" pitchFamily="34" charset="0"/>
            </a:endParaRPr>
          </a:p>
        </p:txBody>
      </p:sp>
      <p:sp>
        <p:nvSpPr>
          <p:cNvPr id="8" name="Rectangle 4"/>
          <p:cNvSpPr txBox="1">
            <a:spLocks noChangeArrowheads="1"/>
          </p:cNvSpPr>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mj-lt"/>
                <a:ea typeface="+mj-ea"/>
                <a:cs typeface="+mj-cs"/>
              </a:defRPr>
            </a:lvl1pPr>
            <a:lvl2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2pPr>
            <a:lvl3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3pPr>
            <a:lvl4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4pPr>
            <a:lvl5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5pPr>
            <a:lvl6pPr marL="5667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6pPr>
            <a:lvl7pPr marL="10239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7pPr>
            <a:lvl8pPr marL="14811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8pPr>
            <a:lvl9pPr marL="19383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9pPr>
          </a:lstStyle>
          <a:p>
            <a:pPr marL="0" algn="l"/>
            <a:r>
              <a:rPr lang="en-US" sz="3200" i="0" kern="1200" dirty="0">
                <a:solidFill>
                  <a:srgbClr val="0000E2"/>
                </a:solidFill>
                <a:effectLst/>
                <a:latin typeface="Liberation Sans" panose="020B0604020202020204" pitchFamily="34" charset="0"/>
                <a:ea typeface="+mn-ea"/>
                <a:cs typeface="+mn-cs"/>
              </a:rPr>
              <a:t>ACQUISITION OF PP&amp;E</a:t>
            </a:r>
          </a:p>
        </p:txBody>
      </p:sp>
      <p:sp>
        <p:nvSpPr>
          <p:cNvPr id="9" name="Text Box 5"/>
          <p:cNvSpPr txBox="1">
            <a:spLocks noChangeArrowheads="1"/>
          </p:cNvSpPr>
          <p:nvPr/>
        </p:nvSpPr>
        <p:spPr bwMode="auto">
          <a:xfrm>
            <a:off x="8229600" y="6400800"/>
            <a:ext cx="762000" cy="338554"/>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r">
              <a:spcBef>
                <a:spcPct val="50000"/>
              </a:spcBef>
            </a:pPr>
            <a:r>
              <a:rPr lang="en-US" altLang="en-US" sz="1600" i="1" dirty="0">
                <a:solidFill>
                  <a:schemeClr val="bg2"/>
                </a:solidFill>
                <a:latin typeface="Liberation Sans" panose="020B0604020202020204" pitchFamily="34" charset="0"/>
              </a:rPr>
              <a:t>LO 2</a:t>
            </a:r>
          </a:p>
        </p:txBody>
      </p:sp>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9"/>
          <p:cNvSpPr txBox="1">
            <a:spLocks noChangeArrowheads="1"/>
          </p:cNvSpPr>
          <p:nvPr/>
        </p:nvSpPr>
        <p:spPr bwMode="auto">
          <a:xfrm>
            <a:off x="609600" y="1981200"/>
            <a:ext cx="7543800" cy="35355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folHlink"/>
                </a:solidFill>
                <a:latin typeface="Comic Sans MS" pitchFamily="66" charset="0"/>
              </a:defRPr>
            </a:lvl1pPr>
            <a:lvl2pPr marL="685800" indent="-45720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l">
              <a:lnSpc>
                <a:spcPct val="125000"/>
              </a:lnSpc>
              <a:spcBef>
                <a:spcPts val="1513"/>
              </a:spcBef>
              <a:buSzPct val="80000"/>
            </a:pPr>
            <a:r>
              <a:rPr lang="en-US" altLang="en-US" sz="2200" dirty="0">
                <a:solidFill>
                  <a:schemeClr val="tx1"/>
                </a:solidFill>
                <a:latin typeface="Liberation Sans" panose="020B0604020202020204" pitchFamily="34" charset="0"/>
              </a:rPr>
              <a:t>Includes all expenditures </a:t>
            </a:r>
            <a:r>
              <a:rPr lang="en-US" altLang="en-US" sz="2200" b="0" dirty="0">
                <a:solidFill>
                  <a:schemeClr val="tx1"/>
                </a:solidFill>
                <a:latin typeface="Liberation Sans" panose="020B0604020202020204" pitchFamily="34" charset="0"/>
              </a:rPr>
              <a:t>related directly to acquisition or construction.  Costs include:</a:t>
            </a:r>
          </a:p>
          <a:p>
            <a:pPr lvl="1" algn="l">
              <a:lnSpc>
                <a:spcPct val="125000"/>
              </a:lnSpc>
              <a:spcBef>
                <a:spcPts val="1513"/>
              </a:spcBef>
              <a:buClr>
                <a:srgbClr val="800000"/>
              </a:buClr>
              <a:buSzPct val="80000"/>
              <a:buFont typeface="Wingdings" pitchFamily="2" charset="2"/>
              <a:buChar char="u"/>
            </a:pPr>
            <a:r>
              <a:rPr lang="en-US" altLang="en-US" sz="2100" b="0" dirty="0">
                <a:solidFill>
                  <a:schemeClr val="tx1"/>
                </a:solidFill>
                <a:latin typeface="Liberation Sans" panose="020B0604020202020204" pitchFamily="34" charset="0"/>
              </a:rPr>
              <a:t>materials, labor, and overhead costs incurred during construction and </a:t>
            </a:r>
          </a:p>
          <a:p>
            <a:pPr lvl="1" algn="l">
              <a:lnSpc>
                <a:spcPct val="125000"/>
              </a:lnSpc>
              <a:spcBef>
                <a:spcPts val="1513"/>
              </a:spcBef>
              <a:buClr>
                <a:srgbClr val="800000"/>
              </a:buClr>
              <a:buSzPct val="80000"/>
              <a:buFont typeface="Wingdings" pitchFamily="2" charset="2"/>
              <a:buChar char="u"/>
            </a:pPr>
            <a:r>
              <a:rPr lang="en-US" altLang="en-US" sz="2100" b="0" dirty="0">
                <a:solidFill>
                  <a:schemeClr val="tx1"/>
                </a:solidFill>
                <a:latin typeface="Liberation Sans" panose="020B0604020202020204" pitchFamily="34" charset="0"/>
              </a:rPr>
              <a:t>professional fees and building permits.</a:t>
            </a:r>
          </a:p>
          <a:p>
            <a:pPr marL="0" lvl="1" indent="0" algn="l">
              <a:lnSpc>
                <a:spcPct val="125000"/>
              </a:lnSpc>
              <a:spcBef>
                <a:spcPts val="1513"/>
              </a:spcBef>
              <a:buClr>
                <a:srgbClr val="800000"/>
              </a:buClr>
              <a:buSzPct val="80000"/>
            </a:pPr>
            <a:r>
              <a:rPr lang="en-US" sz="2100" b="0" dirty="0">
                <a:solidFill>
                  <a:schemeClr val="tx1"/>
                </a:solidFill>
                <a:latin typeface="Liberation Sans" panose="020B0604020202020204" pitchFamily="34" charset="0"/>
              </a:rPr>
              <a:t>Companies consider all costs incurred, from </a:t>
            </a:r>
            <a:r>
              <a:rPr lang="en-US" sz="2100" dirty="0">
                <a:solidFill>
                  <a:schemeClr val="tx1"/>
                </a:solidFill>
                <a:latin typeface="Liberation Sans" panose="020B0604020202020204" pitchFamily="34" charset="0"/>
              </a:rPr>
              <a:t>excavation to completion</a:t>
            </a:r>
            <a:r>
              <a:rPr lang="en-US" sz="2100" b="0" dirty="0">
                <a:solidFill>
                  <a:schemeClr val="tx1"/>
                </a:solidFill>
                <a:latin typeface="Liberation Sans" panose="020B0604020202020204" pitchFamily="34" charset="0"/>
              </a:rPr>
              <a:t>, as part of the building costs.</a:t>
            </a:r>
            <a:endParaRPr lang="en-US" altLang="en-US" sz="2100" b="0" dirty="0">
              <a:solidFill>
                <a:schemeClr val="tx1"/>
              </a:solidFill>
              <a:latin typeface="Liberation Sans" panose="020B0604020202020204" pitchFamily="34" charset="0"/>
            </a:endParaRPr>
          </a:p>
        </p:txBody>
      </p:sp>
      <p:sp>
        <p:nvSpPr>
          <p:cNvPr id="10243" name="Text Box 3"/>
          <p:cNvSpPr txBox="1">
            <a:spLocks noChangeArrowheads="1"/>
          </p:cNvSpPr>
          <p:nvPr/>
        </p:nvSpPr>
        <p:spPr bwMode="auto">
          <a:xfrm>
            <a:off x="609600" y="1371600"/>
            <a:ext cx="8001000" cy="539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l">
              <a:lnSpc>
                <a:spcPct val="105000"/>
              </a:lnSpc>
              <a:spcBef>
                <a:spcPct val="30000"/>
              </a:spcBef>
              <a:buSzPct val="80000"/>
            </a:pPr>
            <a:r>
              <a:rPr lang="en-US" altLang="en-US" sz="2800" dirty="0">
                <a:solidFill>
                  <a:srgbClr val="800000"/>
                </a:solidFill>
                <a:latin typeface="Liberation Sans" panose="020B0604020202020204" pitchFamily="34" charset="0"/>
              </a:rPr>
              <a:t>Cost of Buildings</a:t>
            </a:r>
          </a:p>
        </p:txBody>
      </p:sp>
      <p:sp>
        <p:nvSpPr>
          <p:cNvPr id="6"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outerShdw blurRad="38100" dist="38100" dir="2700000" algn="tl">
                  <a:srgbClr val="000000">
                    <a:alpha val="43137"/>
                  </a:srgbClr>
                </a:outerShdw>
              </a:effectLst>
              <a:latin typeface="Liberation Sans" panose="020B0604020202020204" pitchFamily="34" charset="0"/>
            </a:endParaRPr>
          </a:p>
        </p:txBody>
      </p:sp>
      <p:sp>
        <p:nvSpPr>
          <p:cNvPr id="7" name="Rectangle 4"/>
          <p:cNvSpPr txBox="1">
            <a:spLocks noChangeArrowheads="1"/>
          </p:cNvSpPr>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mj-lt"/>
                <a:ea typeface="+mj-ea"/>
                <a:cs typeface="+mj-cs"/>
              </a:defRPr>
            </a:lvl1pPr>
            <a:lvl2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2pPr>
            <a:lvl3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3pPr>
            <a:lvl4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4pPr>
            <a:lvl5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5pPr>
            <a:lvl6pPr marL="5667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6pPr>
            <a:lvl7pPr marL="10239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7pPr>
            <a:lvl8pPr marL="14811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8pPr>
            <a:lvl9pPr marL="19383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9pPr>
          </a:lstStyle>
          <a:p>
            <a:pPr marL="0" algn="l"/>
            <a:r>
              <a:rPr lang="en-US" sz="3200" i="0" kern="1200" dirty="0">
                <a:solidFill>
                  <a:srgbClr val="0000E2"/>
                </a:solidFill>
                <a:effectLst/>
                <a:latin typeface="Liberation Sans" panose="020B0604020202020204" pitchFamily="34" charset="0"/>
                <a:ea typeface="+mn-ea"/>
                <a:cs typeface="+mn-cs"/>
              </a:rPr>
              <a:t>ACQUISITION OF PP&amp;E</a:t>
            </a:r>
          </a:p>
        </p:txBody>
      </p:sp>
      <p:sp>
        <p:nvSpPr>
          <p:cNvPr id="8" name="Text Box 5"/>
          <p:cNvSpPr txBox="1">
            <a:spLocks noChangeArrowheads="1"/>
          </p:cNvSpPr>
          <p:nvPr/>
        </p:nvSpPr>
        <p:spPr bwMode="auto">
          <a:xfrm>
            <a:off x="8229600" y="6400800"/>
            <a:ext cx="762000" cy="338554"/>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r">
              <a:spcBef>
                <a:spcPct val="50000"/>
              </a:spcBef>
            </a:pPr>
            <a:r>
              <a:rPr lang="en-US" altLang="en-US" sz="1600" i="1" dirty="0">
                <a:solidFill>
                  <a:schemeClr val="bg2"/>
                </a:solidFill>
                <a:latin typeface="Liberation Sans" panose="020B0604020202020204" pitchFamily="34" charset="0"/>
              </a:rPr>
              <a:t>LO 2</a:t>
            </a:r>
          </a:p>
        </p:txBody>
      </p:sp>
    </p:spTree>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ext Box 9"/>
          <p:cNvSpPr txBox="1">
            <a:spLocks noChangeArrowheads="1"/>
          </p:cNvSpPr>
          <p:nvPr/>
        </p:nvSpPr>
        <p:spPr bwMode="auto">
          <a:xfrm>
            <a:off x="609600" y="1371600"/>
            <a:ext cx="8001000" cy="539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l">
              <a:lnSpc>
                <a:spcPct val="105000"/>
              </a:lnSpc>
              <a:spcBef>
                <a:spcPct val="30000"/>
              </a:spcBef>
              <a:buSzPct val="80000"/>
            </a:pPr>
            <a:r>
              <a:rPr lang="en-US" altLang="en-US" sz="2800" dirty="0">
                <a:solidFill>
                  <a:srgbClr val="800000"/>
                </a:solidFill>
                <a:latin typeface="Liberation Sans" panose="020B0604020202020204" pitchFamily="34" charset="0"/>
              </a:rPr>
              <a:t>Cost of Equipment</a:t>
            </a:r>
          </a:p>
        </p:txBody>
      </p:sp>
      <p:sp>
        <p:nvSpPr>
          <p:cNvPr id="11268" name="Text Box 10"/>
          <p:cNvSpPr txBox="1">
            <a:spLocks noChangeArrowheads="1"/>
          </p:cNvSpPr>
          <p:nvPr/>
        </p:nvSpPr>
        <p:spPr bwMode="auto">
          <a:xfrm>
            <a:off x="609600" y="1981200"/>
            <a:ext cx="8001000" cy="42460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b="1">
                <a:solidFill>
                  <a:schemeClr val="folHlink"/>
                </a:solidFill>
                <a:latin typeface="Comic Sans MS" pitchFamily="66" charset="0"/>
              </a:defRPr>
            </a:lvl1pPr>
            <a:lvl2pPr marL="685800" indent="-45720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l">
              <a:lnSpc>
                <a:spcPct val="125000"/>
              </a:lnSpc>
              <a:spcBef>
                <a:spcPts val="1200"/>
              </a:spcBef>
              <a:buSzPct val="80000"/>
            </a:pPr>
            <a:r>
              <a:rPr lang="en-US" altLang="en-US" sz="2200" dirty="0">
                <a:solidFill>
                  <a:schemeClr val="tx1"/>
                </a:solidFill>
                <a:latin typeface="Liberation Sans" panose="020B0604020202020204" pitchFamily="34" charset="0"/>
              </a:rPr>
              <a:t>Include all expenditures </a:t>
            </a:r>
            <a:r>
              <a:rPr lang="en-US" altLang="en-US" sz="2200" b="0" dirty="0">
                <a:solidFill>
                  <a:schemeClr val="tx1"/>
                </a:solidFill>
                <a:latin typeface="Liberation Sans" panose="020B0604020202020204" pitchFamily="34" charset="0"/>
              </a:rPr>
              <a:t>incurred in acquiring the equipment and preparing it for use.  Costs include:</a:t>
            </a:r>
          </a:p>
          <a:p>
            <a:pPr lvl="1" algn="l">
              <a:lnSpc>
                <a:spcPct val="125000"/>
              </a:lnSpc>
              <a:spcBef>
                <a:spcPts val="1200"/>
              </a:spcBef>
              <a:buClr>
                <a:srgbClr val="800000"/>
              </a:buClr>
              <a:buSzPct val="80000"/>
              <a:buFont typeface="Wingdings" pitchFamily="2" charset="2"/>
              <a:buChar char="u"/>
            </a:pPr>
            <a:r>
              <a:rPr lang="en-US" altLang="en-US" sz="2100" b="0" dirty="0">
                <a:solidFill>
                  <a:schemeClr val="tx1"/>
                </a:solidFill>
                <a:latin typeface="Liberation Sans" panose="020B0604020202020204" pitchFamily="34" charset="0"/>
              </a:rPr>
              <a:t>purchase price, </a:t>
            </a:r>
          </a:p>
          <a:p>
            <a:pPr lvl="1" algn="l">
              <a:lnSpc>
                <a:spcPct val="125000"/>
              </a:lnSpc>
              <a:spcBef>
                <a:spcPts val="1200"/>
              </a:spcBef>
              <a:buClr>
                <a:srgbClr val="800000"/>
              </a:buClr>
              <a:buSzPct val="80000"/>
              <a:buFont typeface="Wingdings" pitchFamily="2" charset="2"/>
              <a:buChar char="u"/>
            </a:pPr>
            <a:r>
              <a:rPr lang="en-US" altLang="en-US" sz="2100" b="0" dirty="0">
                <a:solidFill>
                  <a:schemeClr val="tx1"/>
                </a:solidFill>
                <a:latin typeface="Liberation Sans" panose="020B0604020202020204" pitchFamily="34" charset="0"/>
              </a:rPr>
              <a:t>freight and handling charges, </a:t>
            </a:r>
          </a:p>
          <a:p>
            <a:pPr lvl="1" algn="l">
              <a:lnSpc>
                <a:spcPct val="125000"/>
              </a:lnSpc>
              <a:spcBef>
                <a:spcPts val="1200"/>
              </a:spcBef>
              <a:buClr>
                <a:srgbClr val="800000"/>
              </a:buClr>
              <a:buSzPct val="80000"/>
              <a:buFont typeface="Wingdings" pitchFamily="2" charset="2"/>
              <a:buChar char="u"/>
            </a:pPr>
            <a:r>
              <a:rPr lang="en-US" altLang="en-US" sz="2100" b="0" dirty="0">
                <a:solidFill>
                  <a:schemeClr val="tx1"/>
                </a:solidFill>
                <a:latin typeface="Liberation Sans" panose="020B0604020202020204" pitchFamily="34" charset="0"/>
              </a:rPr>
              <a:t>insurance on the equipment while in transit, </a:t>
            </a:r>
          </a:p>
          <a:p>
            <a:pPr lvl="1" algn="l">
              <a:lnSpc>
                <a:spcPct val="125000"/>
              </a:lnSpc>
              <a:spcBef>
                <a:spcPts val="1200"/>
              </a:spcBef>
              <a:buClr>
                <a:srgbClr val="800000"/>
              </a:buClr>
              <a:buSzPct val="80000"/>
              <a:buFont typeface="Wingdings" pitchFamily="2" charset="2"/>
              <a:buChar char="u"/>
            </a:pPr>
            <a:r>
              <a:rPr lang="en-US" altLang="en-US" sz="2100" b="0" dirty="0">
                <a:solidFill>
                  <a:schemeClr val="tx1"/>
                </a:solidFill>
                <a:latin typeface="Liberation Sans" panose="020B0604020202020204" pitchFamily="34" charset="0"/>
              </a:rPr>
              <a:t>cost of special foundations if required, </a:t>
            </a:r>
          </a:p>
          <a:p>
            <a:pPr lvl="1" algn="l">
              <a:lnSpc>
                <a:spcPct val="125000"/>
              </a:lnSpc>
              <a:spcBef>
                <a:spcPts val="1200"/>
              </a:spcBef>
              <a:buClr>
                <a:srgbClr val="800000"/>
              </a:buClr>
              <a:buSzPct val="80000"/>
              <a:buFont typeface="Wingdings" pitchFamily="2" charset="2"/>
              <a:buChar char="u"/>
            </a:pPr>
            <a:r>
              <a:rPr lang="en-US" altLang="en-US" sz="2100" b="0" dirty="0">
                <a:solidFill>
                  <a:schemeClr val="tx1"/>
                </a:solidFill>
                <a:latin typeface="Liberation Sans" panose="020B0604020202020204" pitchFamily="34" charset="0"/>
              </a:rPr>
              <a:t>assembling and installation costs, and </a:t>
            </a:r>
          </a:p>
          <a:p>
            <a:pPr lvl="1" algn="l">
              <a:lnSpc>
                <a:spcPct val="125000"/>
              </a:lnSpc>
              <a:spcBef>
                <a:spcPts val="1200"/>
              </a:spcBef>
              <a:buClr>
                <a:srgbClr val="800000"/>
              </a:buClr>
              <a:buSzPct val="80000"/>
              <a:buFont typeface="Wingdings" pitchFamily="2" charset="2"/>
              <a:buChar char="u"/>
            </a:pPr>
            <a:r>
              <a:rPr lang="en-US" altLang="en-US" sz="2100" b="0" dirty="0">
                <a:solidFill>
                  <a:schemeClr val="tx1"/>
                </a:solidFill>
                <a:latin typeface="Liberation Sans" panose="020B0604020202020204" pitchFamily="34" charset="0"/>
              </a:rPr>
              <a:t>costs of conducting trial runs.</a:t>
            </a:r>
          </a:p>
        </p:txBody>
      </p:sp>
      <p:sp>
        <p:nvSpPr>
          <p:cNvPr id="6"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outerShdw blurRad="38100" dist="38100" dir="2700000" algn="tl">
                  <a:srgbClr val="000000">
                    <a:alpha val="43137"/>
                  </a:srgbClr>
                </a:outerShdw>
              </a:effectLst>
              <a:latin typeface="Liberation Sans" panose="020B0604020202020204" pitchFamily="34" charset="0"/>
            </a:endParaRPr>
          </a:p>
        </p:txBody>
      </p:sp>
      <p:sp>
        <p:nvSpPr>
          <p:cNvPr id="7" name="Rectangle 4"/>
          <p:cNvSpPr txBox="1">
            <a:spLocks noChangeArrowheads="1"/>
          </p:cNvSpPr>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mj-lt"/>
                <a:ea typeface="+mj-ea"/>
                <a:cs typeface="+mj-cs"/>
              </a:defRPr>
            </a:lvl1pPr>
            <a:lvl2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2pPr>
            <a:lvl3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3pPr>
            <a:lvl4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4pPr>
            <a:lvl5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5pPr>
            <a:lvl6pPr marL="5667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6pPr>
            <a:lvl7pPr marL="10239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7pPr>
            <a:lvl8pPr marL="14811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8pPr>
            <a:lvl9pPr marL="19383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9pPr>
          </a:lstStyle>
          <a:p>
            <a:pPr marL="0" algn="l"/>
            <a:r>
              <a:rPr lang="en-US" sz="3200" i="0" kern="1200" dirty="0">
                <a:solidFill>
                  <a:srgbClr val="0000E2"/>
                </a:solidFill>
                <a:effectLst/>
                <a:latin typeface="Liberation Sans" panose="020B0604020202020204" pitchFamily="34" charset="0"/>
                <a:ea typeface="+mn-ea"/>
                <a:cs typeface="+mn-cs"/>
              </a:rPr>
              <a:t>ACQUISITION OF PP&amp;E</a:t>
            </a:r>
          </a:p>
        </p:txBody>
      </p:sp>
      <p:sp>
        <p:nvSpPr>
          <p:cNvPr id="8" name="Text Box 5"/>
          <p:cNvSpPr txBox="1">
            <a:spLocks noChangeArrowheads="1"/>
          </p:cNvSpPr>
          <p:nvPr/>
        </p:nvSpPr>
        <p:spPr bwMode="auto">
          <a:xfrm>
            <a:off x="8229600" y="6400800"/>
            <a:ext cx="762000" cy="338554"/>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r">
              <a:spcBef>
                <a:spcPct val="50000"/>
              </a:spcBef>
            </a:pPr>
            <a:r>
              <a:rPr lang="en-US" altLang="en-US" sz="1600" i="1" dirty="0">
                <a:solidFill>
                  <a:schemeClr val="bg2"/>
                </a:solidFill>
                <a:latin typeface="Liberation Sans" panose="020B0604020202020204" pitchFamily="34" charset="0"/>
              </a:rPr>
              <a:t>LO 2</a:t>
            </a:r>
          </a:p>
        </p:txBody>
      </p:sp>
    </p:spTree>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p:cNvSpPr txBox="1">
            <a:spLocks noChangeArrowheads="1"/>
          </p:cNvSpPr>
          <p:nvPr/>
        </p:nvSpPr>
        <p:spPr bwMode="auto">
          <a:xfrm>
            <a:off x="609600" y="1828800"/>
            <a:ext cx="7937500" cy="2352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folHlink"/>
                </a:solidFill>
                <a:latin typeface="Comic Sans MS" pitchFamily="66" charset="0"/>
              </a:defRPr>
            </a:lvl1pPr>
            <a:lvl2pPr marL="682625" indent="-4508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l">
              <a:lnSpc>
                <a:spcPct val="125000"/>
              </a:lnSpc>
              <a:spcBef>
                <a:spcPct val="60000"/>
              </a:spcBef>
              <a:buSzPct val="80000"/>
            </a:pPr>
            <a:r>
              <a:rPr lang="en-US" altLang="en-US" sz="2200" b="0" dirty="0">
                <a:solidFill>
                  <a:schemeClr val="tx1"/>
                </a:solidFill>
                <a:latin typeface="Liberation Sans" panose="020B0604020202020204" pitchFamily="34" charset="0"/>
              </a:rPr>
              <a:t>Companies should record property, plant, and equipment:</a:t>
            </a:r>
          </a:p>
          <a:p>
            <a:pPr lvl="1" algn="l">
              <a:lnSpc>
                <a:spcPct val="125000"/>
              </a:lnSpc>
              <a:spcBef>
                <a:spcPct val="60000"/>
              </a:spcBef>
              <a:buClr>
                <a:srgbClr val="800000"/>
              </a:buClr>
              <a:buSzPct val="80000"/>
              <a:buFont typeface="Wingdings" pitchFamily="2" charset="2"/>
              <a:buChar char="u"/>
            </a:pPr>
            <a:r>
              <a:rPr lang="en-US" altLang="en-US" sz="2200" b="0" dirty="0">
                <a:solidFill>
                  <a:schemeClr val="tx1"/>
                </a:solidFill>
                <a:latin typeface="Liberation Sans" panose="020B0604020202020204" pitchFamily="34" charset="0"/>
              </a:rPr>
              <a:t>at </a:t>
            </a:r>
            <a:r>
              <a:rPr lang="en-US" altLang="en-US" sz="2100" b="0" dirty="0">
                <a:solidFill>
                  <a:schemeClr val="tx1"/>
                </a:solidFill>
                <a:latin typeface="Liberation Sans" panose="020B0604020202020204" pitchFamily="34" charset="0"/>
              </a:rPr>
              <a:t>the fair value of what they give up or </a:t>
            </a:r>
          </a:p>
          <a:p>
            <a:pPr lvl="1" algn="l">
              <a:lnSpc>
                <a:spcPct val="125000"/>
              </a:lnSpc>
              <a:spcBef>
                <a:spcPct val="60000"/>
              </a:spcBef>
              <a:buClr>
                <a:srgbClr val="800000"/>
              </a:buClr>
              <a:buSzPct val="80000"/>
              <a:buFont typeface="Wingdings" pitchFamily="2" charset="2"/>
              <a:buChar char="u"/>
            </a:pPr>
            <a:r>
              <a:rPr lang="en-US" altLang="en-US" sz="2100" b="0" dirty="0">
                <a:solidFill>
                  <a:schemeClr val="tx1"/>
                </a:solidFill>
                <a:latin typeface="Liberation Sans" panose="020B0604020202020204" pitchFamily="34" charset="0"/>
              </a:rPr>
              <a:t>at the fair value of the asset received, </a:t>
            </a:r>
          </a:p>
          <a:p>
            <a:pPr algn="l">
              <a:lnSpc>
                <a:spcPct val="125000"/>
              </a:lnSpc>
              <a:spcBef>
                <a:spcPct val="60000"/>
              </a:spcBef>
              <a:buSzPct val="80000"/>
            </a:pPr>
            <a:r>
              <a:rPr lang="en-US" altLang="en-US" sz="2200" b="0" dirty="0">
                <a:solidFill>
                  <a:schemeClr val="tx1"/>
                </a:solidFill>
                <a:latin typeface="Liberation Sans" panose="020B0604020202020204" pitchFamily="34" charset="0"/>
              </a:rPr>
              <a:t>whichever is more clearly evident.</a:t>
            </a:r>
          </a:p>
        </p:txBody>
      </p:sp>
      <p:sp>
        <p:nvSpPr>
          <p:cNvPr id="979972" name="Rectangle 4"/>
          <p:cNvSpPr>
            <a:spLocks noGrp="1" noChangeArrowheads="1"/>
          </p:cNvSpPr>
          <p:nvPr>
            <p:ph type="title" idx="4294967295"/>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marL="0" algn="l"/>
            <a:r>
              <a:rPr lang="en-US" sz="3200" i="0" kern="1200" dirty="0">
                <a:solidFill>
                  <a:srgbClr val="0000E2"/>
                </a:solidFill>
                <a:effectLst/>
                <a:latin typeface="Liberation Sans" panose="020B0604020202020204" pitchFamily="34" charset="0"/>
                <a:ea typeface="+mn-ea"/>
                <a:cs typeface="+mn-cs"/>
              </a:rPr>
              <a:t>VALUATION OF PROPERTY, PLANT &amp; EQUIPMENT</a:t>
            </a:r>
          </a:p>
        </p:txBody>
      </p:sp>
      <p:sp>
        <p:nvSpPr>
          <p:cNvPr id="6" name="Line 16"/>
          <p:cNvSpPr>
            <a:spLocks noChangeShapeType="1"/>
          </p:cNvSpPr>
          <p:nvPr/>
        </p:nvSpPr>
        <p:spPr bwMode="auto">
          <a:xfrm>
            <a:off x="381000" y="15240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outerShdw blurRad="38100" dist="38100" dir="2700000" algn="tl">
                  <a:srgbClr val="000000">
                    <a:alpha val="43137"/>
                  </a:srgbClr>
                </a:outerShdw>
              </a:effectLst>
              <a:latin typeface="Liberation Sans" panose="020B0604020202020204" pitchFamily="34" charset="0"/>
            </a:endParaRPr>
          </a:p>
        </p:txBody>
      </p:sp>
      <p:sp>
        <p:nvSpPr>
          <p:cNvPr id="7" name="Text Box 5"/>
          <p:cNvSpPr txBox="1">
            <a:spLocks noChangeArrowheads="1"/>
          </p:cNvSpPr>
          <p:nvPr/>
        </p:nvSpPr>
        <p:spPr bwMode="auto">
          <a:xfrm>
            <a:off x="8229600" y="6400800"/>
            <a:ext cx="762000" cy="338554"/>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r">
              <a:spcBef>
                <a:spcPct val="50000"/>
              </a:spcBef>
            </a:pPr>
            <a:r>
              <a:rPr lang="en-US" altLang="en-US" sz="1600" i="1" dirty="0">
                <a:solidFill>
                  <a:schemeClr val="bg2"/>
                </a:solidFill>
                <a:latin typeface="Liberation Sans" panose="020B0604020202020204" pitchFamily="34" charset="0"/>
              </a:rPr>
              <a:t>LO 5</a:t>
            </a:r>
          </a:p>
        </p:txBody>
      </p:sp>
    </p:spTree>
  </p:cSld>
  <p:clrMapOvr>
    <a:masterClrMapping/>
  </p:clrMapOvr>
  <p:transition>
    <p:wipe dir="r"/>
  </p:transition>
</p:sld>
</file>

<file path=ppt/theme/theme1.xml><?xml version="1.0" encoding="utf-8"?>
<a:theme xmlns:a="http://schemas.openxmlformats.org/drawingml/2006/main" name="movnglnc">
  <a:themeElements>
    <a:clrScheme name="">
      <a:dk1>
        <a:srgbClr val="000000"/>
      </a:dk1>
      <a:lt1>
        <a:srgbClr val="FFFFFF"/>
      </a:lt1>
      <a:dk2>
        <a:srgbClr val="0000FF"/>
      </a:dk2>
      <a:lt2>
        <a:srgbClr val="000000"/>
      </a:lt2>
      <a:accent1>
        <a:srgbClr val="00FFFF"/>
      </a:accent1>
      <a:accent2>
        <a:srgbClr val="FF0000"/>
      </a:accent2>
      <a:accent3>
        <a:srgbClr val="FFFFFF"/>
      </a:accent3>
      <a:accent4>
        <a:srgbClr val="000000"/>
      </a:accent4>
      <a:accent5>
        <a:srgbClr val="AAFFFF"/>
      </a:accent5>
      <a:accent6>
        <a:srgbClr val="E70000"/>
      </a:accent6>
      <a:hlink>
        <a:srgbClr val="000099"/>
      </a:hlink>
      <a:folHlink>
        <a:srgbClr val="000000"/>
      </a:folHlink>
    </a:clrScheme>
    <a:fontScheme name="movnglnc">
      <a:majorFont>
        <a:latin typeface="Comic Sans MS"/>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28575" cap="sq" cmpd="sng" algn="ctr">
          <a:solidFill>
            <a:srgbClr val="8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folHlink"/>
            </a:solidFill>
            <a:effectLst>
              <a:outerShdw blurRad="38100" dist="38100" dir="2700000" algn="tl">
                <a:srgbClr val="000000">
                  <a:alpha val="43137"/>
                </a:srgbClr>
              </a:outerShdw>
            </a:effectLst>
            <a:latin typeface="Comic Sans MS" pitchFamily="66" charset="0"/>
          </a:defRPr>
        </a:defPPr>
      </a:lstStyle>
    </a:spDef>
    <a:lnDef>
      <a:spPr bwMode="auto">
        <a:xfrm>
          <a:off x="0" y="0"/>
          <a:ext cx="1" cy="1"/>
        </a:xfrm>
        <a:custGeom>
          <a:avLst/>
          <a:gdLst/>
          <a:ahLst/>
          <a:cxnLst/>
          <a:rect l="0" t="0" r="0" b="0"/>
          <a:pathLst/>
        </a:custGeom>
        <a:solidFill>
          <a:schemeClr val="bg1"/>
        </a:solidFill>
        <a:ln w="28575" cap="sq" cmpd="sng" algn="ctr">
          <a:solidFill>
            <a:srgbClr val="8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folHlink"/>
            </a:solidFill>
            <a:effectLst>
              <a:outerShdw blurRad="38100" dist="38100" dir="2700000" algn="tl">
                <a:srgbClr val="000000">
                  <a:alpha val="43137"/>
                </a:srgbClr>
              </a:outerShdw>
            </a:effectLst>
            <a:latin typeface="Comic Sans MS" pitchFamily="66" charset="0"/>
          </a:defRPr>
        </a:defPPr>
      </a:lstStyle>
    </a:lnDef>
  </a:objectDefaults>
  <a:extraClrSchemeLst>
    <a:extraClrScheme>
      <a:clrScheme name="movnglnc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vnglnc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vnglnc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vnglnc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vnglnc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vnglnc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vnglnc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Office\Templates\1033\Company Handbook.pot</Template>
  <TotalTime>15987</TotalTime>
  <Pages>43</Pages>
  <Words>2319</Words>
  <Application>Microsoft Office PowerPoint</Application>
  <PresentationFormat>On-screen Show (4:3)</PresentationFormat>
  <Paragraphs>249</Paragraphs>
  <Slides>35</Slides>
  <Notes>35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Arial</vt:lpstr>
      <vt:lpstr>Comic Sans MS</vt:lpstr>
      <vt:lpstr>Liberation Sans</vt:lpstr>
      <vt:lpstr>Wingdings</vt:lpstr>
      <vt:lpstr>movnglnc</vt:lpstr>
      <vt:lpstr>PROPERTY, PLANT, AND EQUIPMENT</vt:lpstr>
      <vt:lpstr>PowerPoint Presentation</vt:lpstr>
      <vt:lpstr>ACQUISITION OF PROPERTY, PLANT, AND EQUIPMENT (PP&amp;E)</vt:lpstr>
      <vt:lpstr>ACQUISITION OF PROPERTY, PLANT, AND EQUIPMENT (PP&amp;E)</vt:lpstr>
      <vt:lpstr>ACQUISITION OF PP&amp;E</vt:lpstr>
      <vt:lpstr>PowerPoint Presentation</vt:lpstr>
      <vt:lpstr>PowerPoint Presentation</vt:lpstr>
      <vt:lpstr>PowerPoint Presentation</vt:lpstr>
      <vt:lpstr>VALUATION OF PROPERTY, PLANT &amp; EQUIPMENT</vt:lpstr>
      <vt:lpstr>VALUATION OF PP&amp;E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COSTS SUBSEQUENT TO ACQUISITION</vt:lpstr>
      <vt:lpstr>PowerPoint Presentation</vt:lpstr>
      <vt:lpstr>PowerPoint Presentation</vt:lpstr>
      <vt:lpstr>DISPOSITION OF PROPERTY, PLANT, AND EQUIPMENT</vt:lpstr>
      <vt:lpstr>DISPOSITION OF PP&amp;E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Accounting and Accounting Standards</dc:title>
  <dc:creator>Coby Harmon</dc:creator>
  <cp:lastModifiedBy>Salah</cp:lastModifiedBy>
  <cp:revision>2411</cp:revision>
  <cp:lastPrinted>1999-09-16T17:08:20Z</cp:lastPrinted>
  <dcterms:created xsi:type="dcterms:W3CDTF">1997-03-28T18:03:02Z</dcterms:created>
  <dcterms:modified xsi:type="dcterms:W3CDTF">2019-03-07T15:46:41Z</dcterms:modified>
</cp:coreProperties>
</file>