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31" r:id="rId2"/>
  </p:sldIdLst>
  <p:sldSz cx="9144000" cy="6858000" type="screen4x3"/>
  <p:notesSz cx="6858000" cy="91900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4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EFB6"/>
    <a:srgbClr val="99CCFF"/>
    <a:srgbClr val="F9EDB1"/>
    <a:srgbClr val="FCF6DA"/>
    <a:srgbClr val="800000"/>
    <a:srgbClr val="000066"/>
    <a:srgbClr val="B9FFD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71" autoAdjust="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44934"/>
    </p:cViewPr>
  </p:sorterViewPr>
  <p:notesViewPr>
    <p:cSldViewPr>
      <p:cViewPr>
        <p:scale>
          <a:sx n="75" d="100"/>
          <a:sy n="75" d="100"/>
        </p:scale>
        <p:origin x="-2442" y="-270"/>
      </p:cViewPr>
      <p:guideLst>
        <p:guide orient="horz" pos="289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759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4365625"/>
            <a:ext cx="617220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95325"/>
            <a:ext cx="4578350" cy="3433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86576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8474867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27386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54013"/>
            <a:ext cx="2095500" cy="5589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54013"/>
            <a:ext cx="6134100" cy="5589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762265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259556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55328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136534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694718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3601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875673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45562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02310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360886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149350" y="354013"/>
            <a:ext cx="7607300" cy="560387"/>
          </a:xfrm>
          <a:prstGeom prst="rect">
            <a:avLst/>
          </a:prstGeom>
          <a:solidFill>
            <a:srgbClr val="005B88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82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76200" y="6430963"/>
            <a:ext cx="762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 b="1" dirty="0">
                <a:latin typeface="Arial" charset="0"/>
              </a:rPr>
              <a:t> 7-</a:t>
            </a:r>
            <a:fld id="{0C82F043-D45E-4351-B480-9B57A2015952}" type="slidenum">
              <a:rPr lang="en-US" altLang="en-US" sz="1200" b="1">
                <a:latin typeface="Arial" charset="0"/>
              </a:rPr>
              <a:pPr algn="l">
                <a:spcBef>
                  <a:spcPct val="50000"/>
                </a:spcBef>
              </a:pPr>
              <a:t>‹#›</a:t>
            </a:fld>
            <a:endParaRPr lang="en-US" altLang="en-US" sz="1200" b="1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1095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5667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10239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4811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938338"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8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077200" cy="219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en-US" sz="1900" b="1" dirty="0">
                <a:solidFill>
                  <a:srgbClr val="990000"/>
                </a:solidFill>
                <a:latin typeface="Liberation Sans" panose="020B0604020202020204" pitchFamily="34" charset="0"/>
              </a:rPr>
              <a:t>Illustration:</a:t>
            </a:r>
            <a:r>
              <a:rPr lang="en-US" altLang="en-US" sz="1900" b="1" dirty="0">
                <a:latin typeface="Liberation Sans" panose="020B0604020202020204" pitchFamily="34" charset="0"/>
              </a:rPr>
              <a:t>  </a:t>
            </a:r>
            <a:r>
              <a:rPr lang="en-US" altLang="en-US" sz="1900" dirty="0">
                <a:latin typeface="Liberation Sans" panose="020B0604020202020204" pitchFamily="34" charset="0"/>
              </a:rPr>
              <a:t>On June 3, Bolton Company sold to Arquette Company merchandise having a sale price of $2,000 with terms of 2/10, n/60. On June 12, the company received a check for the balance due from Arquette Company.  Prepare the journal entries on Bolton Company books to record the sale assuming Bolton records sales using the </a:t>
            </a:r>
            <a:r>
              <a:rPr lang="en-US" altLang="en-US" sz="1900" b="1" dirty="0">
                <a:latin typeface="Liberation Sans" panose="020B0604020202020204" pitchFamily="34" charset="0"/>
              </a:rPr>
              <a:t>gross method</a:t>
            </a:r>
            <a:r>
              <a:rPr lang="en-US" altLang="en-US" sz="1900" dirty="0">
                <a:latin typeface="Liberation Sans" panose="020B0604020202020204" pitchFamily="34" charset="0"/>
              </a:rPr>
              <a:t>.</a:t>
            </a:r>
          </a:p>
        </p:txBody>
      </p:sp>
      <p:sp>
        <p:nvSpPr>
          <p:cNvPr id="685061" name="Text Box 5"/>
          <p:cNvSpPr txBox="1">
            <a:spLocks noChangeArrowheads="1"/>
          </p:cNvSpPr>
          <p:nvPr/>
        </p:nvSpPr>
        <p:spPr bwMode="auto">
          <a:xfrm>
            <a:off x="2209800" y="4252913"/>
            <a:ext cx="647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>
              <a:tabLst>
                <a:tab pos="60547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60547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60547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60547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60547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0547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0547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0547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0547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900" dirty="0">
                <a:latin typeface="Liberation Sans" panose="020B0604020202020204" pitchFamily="34" charset="0"/>
                <a:cs typeface="Arial" charset="0"/>
              </a:rPr>
              <a:t>Sales Revenue	2,000</a:t>
            </a:r>
          </a:p>
        </p:txBody>
      </p:sp>
      <p:sp>
        <p:nvSpPr>
          <p:cNvPr id="685063" name="Text Box 7"/>
          <p:cNvSpPr txBox="1">
            <a:spLocks noChangeArrowheads="1"/>
          </p:cNvSpPr>
          <p:nvPr/>
        </p:nvSpPr>
        <p:spPr bwMode="auto">
          <a:xfrm>
            <a:off x="2209800" y="3794125"/>
            <a:ext cx="647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831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6831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6831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6831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6831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25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900" dirty="0">
                <a:latin typeface="Liberation Sans" panose="020B0604020202020204" pitchFamily="34" charset="0"/>
                <a:cs typeface="Arial" charset="0"/>
              </a:rPr>
              <a:t>Accounts Receivable  	2,000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762000" y="3794125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900" b="1" dirty="0">
                <a:latin typeface="Liberation Sans" panose="020B0604020202020204" pitchFamily="34" charset="0"/>
                <a:cs typeface="Arial" charset="0"/>
              </a:rPr>
              <a:t>June 3</a:t>
            </a:r>
          </a:p>
        </p:txBody>
      </p:sp>
      <p:sp>
        <p:nvSpPr>
          <p:cNvPr id="685082" name="Rectangle 26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8229600" cy="560388"/>
          </a:xfr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00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algn="l"/>
            <a:r>
              <a:rPr lang="en-US" sz="3200" kern="1200" dirty="0">
                <a:solidFill>
                  <a:schemeClr val="accent6">
                    <a:lumMod val="50000"/>
                  </a:schemeClr>
                </a:solidFill>
                <a:effectLst/>
                <a:latin typeface="Liberation Sans" panose="020B0604020202020204" pitchFamily="34" charset="0"/>
                <a:ea typeface="+mn-ea"/>
                <a:cs typeface="+mn-cs"/>
              </a:rPr>
              <a:t>Recognition of Accounts Receivable</a:t>
            </a:r>
          </a:p>
        </p:txBody>
      </p:sp>
      <p:sp>
        <p:nvSpPr>
          <p:cNvPr id="685085" name="Text Box 29"/>
          <p:cNvSpPr txBox="1">
            <a:spLocks noChangeArrowheads="1"/>
          </p:cNvSpPr>
          <p:nvPr/>
        </p:nvSpPr>
        <p:spPr bwMode="auto">
          <a:xfrm>
            <a:off x="2209800" y="4860925"/>
            <a:ext cx="6477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83125" algn="r"/>
                <a:tab pos="6057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683125" algn="r"/>
                <a:tab pos="6057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683125" algn="r"/>
                <a:tab pos="6057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683125" algn="r"/>
                <a:tab pos="6057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683125" algn="r"/>
                <a:tab pos="6057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25" algn="r"/>
                <a:tab pos="6057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25" algn="r"/>
                <a:tab pos="6057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25" algn="r"/>
                <a:tab pos="6057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683125" algn="r"/>
                <a:tab pos="6057900" algn="r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900" dirty="0">
                <a:latin typeface="Liberation Sans" panose="020B0604020202020204" pitchFamily="34" charset="0"/>
                <a:cs typeface="Arial" charset="0"/>
              </a:rPr>
              <a:t>Cash  ($2,000 x 98%)	1,960</a:t>
            </a:r>
          </a:p>
          <a:p>
            <a:pPr algn="l">
              <a:spcBef>
                <a:spcPct val="50000"/>
              </a:spcBef>
            </a:pPr>
            <a:r>
              <a:rPr lang="en-US" altLang="en-US" sz="1900" dirty="0">
                <a:latin typeface="Liberation Sans" panose="020B0604020202020204" pitchFamily="34" charset="0"/>
                <a:cs typeface="Arial" charset="0"/>
              </a:rPr>
              <a:t>Sales Discounts                           	40</a:t>
            </a:r>
          </a:p>
          <a:p>
            <a:pPr algn="l">
              <a:spcBef>
                <a:spcPct val="50000"/>
              </a:spcBef>
            </a:pPr>
            <a:r>
              <a:rPr lang="en-US" altLang="en-US" sz="1900" dirty="0">
                <a:latin typeface="Liberation Sans" panose="020B0604020202020204" pitchFamily="34" charset="0"/>
                <a:cs typeface="Arial" charset="0"/>
              </a:rPr>
              <a:t>      Accounts Receivable                          		2,000</a:t>
            </a:r>
          </a:p>
        </p:txBody>
      </p:sp>
      <p:sp>
        <p:nvSpPr>
          <p:cNvPr id="19465" name="Text Box 30"/>
          <p:cNvSpPr txBox="1">
            <a:spLocks noChangeArrowheads="1"/>
          </p:cNvSpPr>
          <p:nvPr/>
        </p:nvSpPr>
        <p:spPr bwMode="auto">
          <a:xfrm>
            <a:off x="762000" y="4860925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900" b="1" dirty="0">
                <a:latin typeface="Liberation Sans" panose="020B0604020202020204" pitchFamily="34" charset="0"/>
                <a:cs typeface="Arial" charset="0"/>
              </a:rPr>
              <a:t>June 12</a:t>
            </a: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ans" panose="020B0604020202020204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077200" y="6400800"/>
            <a:ext cx="914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b="1">
                <a:solidFill>
                  <a:schemeClr val="folHlink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folHlink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folHlink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600" i="1" dirty="0">
                <a:solidFill>
                  <a:schemeClr val="bg2"/>
                </a:solidFill>
                <a:latin typeface="Arial" charset="0"/>
              </a:rPr>
              <a:t>LO 4</a:t>
            </a:r>
          </a:p>
        </p:txBody>
      </p:sp>
    </p:spTree>
    <p:extLst>
      <p:ext uri="{BB962C8B-B14F-4D97-AF65-F5344CB8AC3E}">
        <p14:creationId xmlns:p14="http://schemas.microsoft.com/office/powerpoint/2010/main" val="17327608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5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5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85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61" grpId="0" autoUpdateAnimBg="0"/>
      <p:bldP spid="685063" grpId="0" autoUpdateAnimBg="0"/>
      <p:bldP spid="685085" grpId="0" build="p" autoUpdateAnimBg="0"/>
    </p:bldLst>
  </p:timing>
</p:sld>
</file>

<file path=ppt/theme/theme1.xml><?xml version="1.0" encoding="utf-8"?>
<a:theme xmlns:a="http://schemas.openxmlformats.org/drawingml/2006/main" name="movnglnc">
  <a:themeElements>
    <a:clrScheme name="">
      <a:dk1>
        <a:srgbClr val="000000"/>
      </a:dk1>
      <a:lt1>
        <a:srgbClr val="FFFFFF"/>
      </a:lt1>
      <a:dk2>
        <a:srgbClr val="0000FF"/>
      </a:dk2>
      <a:lt2>
        <a:srgbClr val="000000"/>
      </a:lt2>
      <a:accent1>
        <a:srgbClr val="00FF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FFFF"/>
      </a:accent5>
      <a:accent6>
        <a:srgbClr val="E70000"/>
      </a:accent6>
      <a:hlink>
        <a:srgbClr val="000099"/>
      </a:hlink>
      <a:folHlink>
        <a:srgbClr val="000000"/>
      </a:folHlink>
    </a:clrScheme>
    <a:fontScheme name="movngln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vngln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vngln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vngln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Office\Templates\1033\Company Handbook.pot</Template>
  <TotalTime>15475</TotalTime>
  <Pages>43</Pages>
  <Words>87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Liberation Sans</vt:lpstr>
      <vt:lpstr>Times New Roman</vt:lpstr>
      <vt:lpstr>Wingdings</vt:lpstr>
      <vt:lpstr>movnglnc</vt:lpstr>
      <vt:lpstr>Recognition of Accounts Receivable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Accounting and Accounting Standards</dc:title>
  <dc:creator>Coby Harmon</dc:creator>
  <cp:lastModifiedBy>Salah</cp:lastModifiedBy>
  <cp:revision>2026</cp:revision>
  <cp:lastPrinted>1999-09-16T17:08:20Z</cp:lastPrinted>
  <dcterms:created xsi:type="dcterms:W3CDTF">1997-03-28T18:03:02Z</dcterms:created>
  <dcterms:modified xsi:type="dcterms:W3CDTF">2019-04-03T19:42:53Z</dcterms:modified>
</cp:coreProperties>
</file>